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02" r:id="rId3"/>
    <p:sldId id="603" r:id="rId4"/>
    <p:sldId id="601" r:id="rId5"/>
    <p:sldId id="604" r:id="rId6"/>
    <p:sldId id="605" r:id="rId7"/>
    <p:sldId id="606" r:id="rId8"/>
    <p:sldId id="607" r:id="rId9"/>
    <p:sldId id="608" r:id="rId10"/>
    <p:sldId id="609" r:id="rId11"/>
    <p:sldId id="610" r:id="rId12"/>
    <p:sldId id="611" r:id="rId13"/>
    <p:sldId id="614" r:id="rId14"/>
    <p:sldId id="615" r:id="rId15"/>
    <p:sldId id="616" r:id="rId16"/>
    <p:sldId id="612" r:id="rId17"/>
    <p:sldId id="613" r:id="rId18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B939A7"/>
    <a:srgbClr val="96EBFC"/>
    <a:srgbClr val="A3EBEF"/>
    <a:srgbClr val="FF6600"/>
    <a:srgbClr val="000000"/>
    <a:srgbClr val="447EC4"/>
    <a:srgbClr val="D426AF"/>
    <a:srgbClr val="702265"/>
    <a:srgbClr val="A13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705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BB8D4-7D96-4D29-A156-2DB12DF076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0916A58-EA19-4676-A0E0-CB445CF0BE19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chemeClr val="tx1"/>
              </a:solidFill>
            </a:rPr>
            <a:t>常见问题</a:t>
          </a:r>
          <a:endParaRPr lang="zh-CN" altLang="en-US" sz="3200" b="1" dirty="0">
            <a:solidFill>
              <a:schemeClr val="tx1"/>
            </a:solidFill>
          </a:endParaRPr>
        </a:p>
      </dgm:t>
    </dgm:pt>
    <dgm:pt modelId="{1A08D973-3EC1-4D34-9728-EBAB79EB8551}" type="parTrans" cxnId="{B92F2045-9776-4AF2-A7D6-5C18FCA84FA5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862EDC42-91DC-4C21-8021-A62FEBDE3A57}" type="sibTrans" cxnId="{B92F2045-9776-4AF2-A7D6-5C18FCA84FA5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E332257B-C555-4E37-9E4E-7746C4A2828B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chemeClr val="tx1"/>
              </a:solidFill>
            </a:rPr>
            <a:t>案例</a:t>
          </a:r>
          <a:endParaRPr lang="zh-CN" altLang="en-US" sz="3200" b="1" dirty="0">
            <a:solidFill>
              <a:schemeClr val="tx1"/>
            </a:solidFill>
          </a:endParaRPr>
        </a:p>
      </dgm:t>
    </dgm:pt>
    <dgm:pt modelId="{09642148-BD8D-40EF-9633-9E85D4A2FFF0}" type="parTrans" cxnId="{30C8B4FE-0B9A-418D-852E-EA51016F1BC5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A771E917-9E1A-4506-ADAE-3253CA337F5D}" type="sibTrans" cxnId="{30C8B4FE-0B9A-418D-852E-EA51016F1BC5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10D6A5CB-965D-4CD7-AF74-949331EAA0C6}">
      <dgm:prSet phldrT="[文本]" custT="1"/>
      <dgm:spPr/>
      <dgm:t>
        <a:bodyPr/>
        <a:lstStyle/>
        <a:p>
          <a:r>
            <a:rPr lang="zh-CN" altLang="en-US" sz="3200" b="1" dirty="0" smtClean="0">
              <a:solidFill>
                <a:schemeClr val="tx1"/>
              </a:solidFill>
            </a:rPr>
            <a:t>建议</a:t>
          </a:r>
          <a:endParaRPr lang="zh-CN" altLang="en-US" sz="3200" b="1" dirty="0">
            <a:solidFill>
              <a:schemeClr val="tx1"/>
            </a:solidFill>
          </a:endParaRPr>
        </a:p>
      </dgm:t>
    </dgm:pt>
    <dgm:pt modelId="{0EE2EBC4-B433-492F-92CB-770532A35A3C}" type="parTrans" cxnId="{4B5E6FA7-A8A7-4728-8A1F-B7D3DB0CBB2E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E1D46A2F-7852-4890-8D23-34ACE1966A84}" type="sibTrans" cxnId="{4B5E6FA7-A8A7-4728-8A1F-B7D3DB0CBB2E}">
      <dgm:prSet/>
      <dgm:spPr/>
      <dgm:t>
        <a:bodyPr/>
        <a:lstStyle/>
        <a:p>
          <a:endParaRPr lang="zh-CN" altLang="en-US" sz="3200" b="1">
            <a:solidFill>
              <a:schemeClr val="tx1"/>
            </a:solidFill>
          </a:endParaRPr>
        </a:p>
      </dgm:t>
    </dgm:pt>
    <dgm:pt modelId="{FB349319-4BF6-46AC-8735-43D69B9F03CC}" type="pres">
      <dgm:prSet presAssocID="{F8DBB8D4-7D96-4D29-A156-2DB12DF076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7513F076-8B34-4154-9B0E-C4197BBC4F4D}" type="pres">
      <dgm:prSet presAssocID="{F8DBB8D4-7D96-4D29-A156-2DB12DF076E9}" presName="Name1" presStyleCnt="0"/>
      <dgm:spPr/>
    </dgm:pt>
    <dgm:pt modelId="{27B9FBB4-38FA-4578-9BB9-B119BCE73B59}" type="pres">
      <dgm:prSet presAssocID="{F8DBB8D4-7D96-4D29-A156-2DB12DF076E9}" presName="cycle" presStyleCnt="0"/>
      <dgm:spPr/>
    </dgm:pt>
    <dgm:pt modelId="{A057DB14-6E0B-4359-9628-BF88CB79DCE0}" type="pres">
      <dgm:prSet presAssocID="{F8DBB8D4-7D96-4D29-A156-2DB12DF076E9}" presName="srcNode" presStyleLbl="node1" presStyleIdx="0" presStyleCnt="3"/>
      <dgm:spPr/>
    </dgm:pt>
    <dgm:pt modelId="{B89D1534-BC02-4201-926A-DDEE57B950A0}" type="pres">
      <dgm:prSet presAssocID="{F8DBB8D4-7D96-4D29-A156-2DB12DF076E9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93F7649E-193A-44C6-A9D1-7C67AC1DD6F8}" type="pres">
      <dgm:prSet presAssocID="{F8DBB8D4-7D96-4D29-A156-2DB12DF076E9}" presName="extraNode" presStyleLbl="node1" presStyleIdx="0" presStyleCnt="3"/>
      <dgm:spPr/>
    </dgm:pt>
    <dgm:pt modelId="{F9E1B384-717A-4415-A52F-E86D1B265884}" type="pres">
      <dgm:prSet presAssocID="{F8DBB8D4-7D96-4D29-A156-2DB12DF076E9}" presName="dstNode" presStyleLbl="node1" presStyleIdx="0" presStyleCnt="3"/>
      <dgm:spPr/>
    </dgm:pt>
    <dgm:pt modelId="{BDF74230-D60A-4080-9914-6051962C00AB}" type="pres">
      <dgm:prSet presAssocID="{70916A58-EA19-4676-A0E0-CB445CF0BE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09744A-F8DD-4A18-9606-60DDFF7B2B6D}" type="pres">
      <dgm:prSet presAssocID="{70916A58-EA19-4676-A0E0-CB445CF0BE19}" presName="accent_1" presStyleCnt="0"/>
      <dgm:spPr/>
    </dgm:pt>
    <dgm:pt modelId="{FB2AB2EC-BCC0-4F2C-8079-D780186AA3DF}" type="pres">
      <dgm:prSet presAssocID="{70916A58-EA19-4676-A0E0-CB445CF0BE19}" presName="accentRepeatNode" presStyleLbl="solidFgAcc1" presStyleIdx="0" presStyleCnt="3"/>
      <dgm:spPr/>
    </dgm:pt>
    <dgm:pt modelId="{AD1CEBBB-0F84-4D9C-8020-C6A575E723C2}" type="pres">
      <dgm:prSet presAssocID="{E332257B-C555-4E37-9E4E-7746C4A2828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EBADC-CA87-4DD2-B113-3347ADF30C01}" type="pres">
      <dgm:prSet presAssocID="{E332257B-C555-4E37-9E4E-7746C4A2828B}" presName="accent_2" presStyleCnt="0"/>
      <dgm:spPr/>
    </dgm:pt>
    <dgm:pt modelId="{CD836E5C-EB75-4FF9-9F71-B7BBD5F4C32F}" type="pres">
      <dgm:prSet presAssocID="{E332257B-C555-4E37-9E4E-7746C4A2828B}" presName="accentRepeatNode" presStyleLbl="solidFgAcc1" presStyleIdx="1" presStyleCnt="3"/>
      <dgm:spPr/>
    </dgm:pt>
    <dgm:pt modelId="{EEDF05CC-F20C-4C30-A872-1CACFBBA814B}" type="pres">
      <dgm:prSet presAssocID="{10D6A5CB-965D-4CD7-AF74-949331EAA0C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8721C0-7EBB-4823-B07D-241238EE859F}" type="pres">
      <dgm:prSet presAssocID="{10D6A5CB-965D-4CD7-AF74-949331EAA0C6}" presName="accent_3" presStyleCnt="0"/>
      <dgm:spPr/>
    </dgm:pt>
    <dgm:pt modelId="{23303A69-60B4-42E3-BABE-B90B3A46C292}" type="pres">
      <dgm:prSet presAssocID="{10D6A5CB-965D-4CD7-AF74-949331EAA0C6}" presName="accentRepeatNode" presStyleLbl="solidFgAcc1" presStyleIdx="2" presStyleCnt="3"/>
      <dgm:spPr/>
    </dgm:pt>
  </dgm:ptLst>
  <dgm:cxnLst>
    <dgm:cxn modelId="{DBC26C22-B493-4FE6-B7FD-505EB49D5B4A}" type="presOf" srcId="{70916A58-EA19-4676-A0E0-CB445CF0BE19}" destId="{BDF74230-D60A-4080-9914-6051962C00AB}" srcOrd="0" destOrd="0" presId="urn:microsoft.com/office/officeart/2008/layout/VerticalCurvedList"/>
    <dgm:cxn modelId="{B92F2045-9776-4AF2-A7D6-5C18FCA84FA5}" srcId="{F8DBB8D4-7D96-4D29-A156-2DB12DF076E9}" destId="{70916A58-EA19-4676-A0E0-CB445CF0BE19}" srcOrd="0" destOrd="0" parTransId="{1A08D973-3EC1-4D34-9728-EBAB79EB8551}" sibTransId="{862EDC42-91DC-4C21-8021-A62FEBDE3A57}"/>
    <dgm:cxn modelId="{30C8B4FE-0B9A-418D-852E-EA51016F1BC5}" srcId="{F8DBB8D4-7D96-4D29-A156-2DB12DF076E9}" destId="{E332257B-C555-4E37-9E4E-7746C4A2828B}" srcOrd="1" destOrd="0" parTransId="{09642148-BD8D-40EF-9633-9E85D4A2FFF0}" sibTransId="{A771E917-9E1A-4506-ADAE-3253CA337F5D}"/>
    <dgm:cxn modelId="{70FB38C0-B7A6-4AA1-8333-FAB6F4CF4C66}" type="presOf" srcId="{E332257B-C555-4E37-9E4E-7746C4A2828B}" destId="{AD1CEBBB-0F84-4D9C-8020-C6A575E723C2}" srcOrd="0" destOrd="0" presId="urn:microsoft.com/office/officeart/2008/layout/VerticalCurvedList"/>
    <dgm:cxn modelId="{4B5E6FA7-A8A7-4728-8A1F-B7D3DB0CBB2E}" srcId="{F8DBB8D4-7D96-4D29-A156-2DB12DF076E9}" destId="{10D6A5CB-965D-4CD7-AF74-949331EAA0C6}" srcOrd="2" destOrd="0" parTransId="{0EE2EBC4-B433-492F-92CB-770532A35A3C}" sibTransId="{E1D46A2F-7852-4890-8D23-34ACE1966A84}"/>
    <dgm:cxn modelId="{E488B95A-4E84-4B01-8D65-3BCC4C7AD9F2}" type="presOf" srcId="{10D6A5CB-965D-4CD7-AF74-949331EAA0C6}" destId="{EEDF05CC-F20C-4C30-A872-1CACFBBA814B}" srcOrd="0" destOrd="0" presId="urn:microsoft.com/office/officeart/2008/layout/VerticalCurvedList"/>
    <dgm:cxn modelId="{9C5EA19A-20E7-44CC-BC2D-596E5B5D8388}" type="presOf" srcId="{F8DBB8D4-7D96-4D29-A156-2DB12DF076E9}" destId="{FB349319-4BF6-46AC-8735-43D69B9F03CC}" srcOrd="0" destOrd="0" presId="urn:microsoft.com/office/officeart/2008/layout/VerticalCurvedList"/>
    <dgm:cxn modelId="{1B5CCD4F-0202-4236-99A4-3E5F3F2D3444}" type="presOf" srcId="{862EDC42-91DC-4C21-8021-A62FEBDE3A57}" destId="{B89D1534-BC02-4201-926A-DDEE57B950A0}" srcOrd="0" destOrd="0" presId="urn:microsoft.com/office/officeart/2008/layout/VerticalCurvedList"/>
    <dgm:cxn modelId="{BE0C3706-056E-466C-A6DA-55423BE5931E}" type="presParOf" srcId="{FB349319-4BF6-46AC-8735-43D69B9F03CC}" destId="{7513F076-8B34-4154-9B0E-C4197BBC4F4D}" srcOrd="0" destOrd="0" presId="urn:microsoft.com/office/officeart/2008/layout/VerticalCurvedList"/>
    <dgm:cxn modelId="{26D9BD4F-4387-43DF-8F78-63609EC9FBB5}" type="presParOf" srcId="{7513F076-8B34-4154-9B0E-C4197BBC4F4D}" destId="{27B9FBB4-38FA-4578-9BB9-B119BCE73B59}" srcOrd="0" destOrd="0" presId="urn:microsoft.com/office/officeart/2008/layout/VerticalCurvedList"/>
    <dgm:cxn modelId="{C6D26BB9-BD62-4260-8916-BB477FDAC164}" type="presParOf" srcId="{27B9FBB4-38FA-4578-9BB9-B119BCE73B59}" destId="{A057DB14-6E0B-4359-9628-BF88CB79DCE0}" srcOrd="0" destOrd="0" presId="urn:microsoft.com/office/officeart/2008/layout/VerticalCurvedList"/>
    <dgm:cxn modelId="{B7E1A991-A381-4832-8DB2-3F1BCD9BF4E1}" type="presParOf" srcId="{27B9FBB4-38FA-4578-9BB9-B119BCE73B59}" destId="{B89D1534-BC02-4201-926A-DDEE57B950A0}" srcOrd="1" destOrd="0" presId="urn:microsoft.com/office/officeart/2008/layout/VerticalCurvedList"/>
    <dgm:cxn modelId="{97306E7D-D224-4B45-B93E-678DCC3B048A}" type="presParOf" srcId="{27B9FBB4-38FA-4578-9BB9-B119BCE73B59}" destId="{93F7649E-193A-44C6-A9D1-7C67AC1DD6F8}" srcOrd="2" destOrd="0" presId="urn:microsoft.com/office/officeart/2008/layout/VerticalCurvedList"/>
    <dgm:cxn modelId="{00366F78-BCF2-4CD9-851D-6E3B03B6F13E}" type="presParOf" srcId="{27B9FBB4-38FA-4578-9BB9-B119BCE73B59}" destId="{F9E1B384-717A-4415-A52F-E86D1B265884}" srcOrd="3" destOrd="0" presId="urn:microsoft.com/office/officeart/2008/layout/VerticalCurvedList"/>
    <dgm:cxn modelId="{19471F11-0617-4F55-A016-3B0593C7C7E2}" type="presParOf" srcId="{7513F076-8B34-4154-9B0E-C4197BBC4F4D}" destId="{BDF74230-D60A-4080-9914-6051962C00AB}" srcOrd="1" destOrd="0" presId="urn:microsoft.com/office/officeart/2008/layout/VerticalCurvedList"/>
    <dgm:cxn modelId="{F1122B8C-E1D7-4DE7-B80D-7589312D913B}" type="presParOf" srcId="{7513F076-8B34-4154-9B0E-C4197BBC4F4D}" destId="{4509744A-F8DD-4A18-9606-60DDFF7B2B6D}" srcOrd="2" destOrd="0" presId="urn:microsoft.com/office/officeart/2008/layout/VerticalCurvedList"/>
    <dgm:cxn modelId="{897B74CC-6DA7-46F7-9A3D-25386B4B357D}" type="presParOf" srcId="{4509744A-F8DD-4A18-9606-60DDFF7B2B6D}" destId="{FB2AB2EC-BCC0-4F2C-8079-D780186AA3DF}" srcOrd="0" destOrd="0" presId="urn:microsoft.com/office/officeart/2008/layout/VerticalCurvedList"/>
    <dgm:cxn modelId="{CD18D0A9-080E-473E-B2B0-95E7A9694B3D}" type="presParOf" srcId="{7513F076-8B34-4154-9B0E-C4197BBC4F4D}" destId="{AD1CEBBB-0F84-4D9C-8020-C6A575E723C2}" srcOrd="3" destOrd="0" presId="urn:microsoft.com/office/officeart/2008/layout/VerticalCurvedList"/>
    <dgm:cxn modelId="{3C600147-3531-4EA3-B9E6-DDF270BE692D}" type="presParOf" srcId="{7513F076-8B34-4154-9B0E-C4197BBC4F4D}" destId="{E11EBADC-CA87-4DD2-B113-3347ADF30C01}" srcOrd="4" destOrd="0" presId="urn:microsoft.com/office/officeart/2008/layout/VerticalCurvedList"/>
    <dgm:cxn modelId="{969CDE42-8B0D-45D2-8F18-045E575FB640}" type="presParOf" srcId="{E11EBADC-CA87-4DD2-B113-3347ADF30C01}" destId="{CD836E5C-EB75-4FF9-9F71-B7BBD5F4C32F}" srcOrd="0" destOrd="0" presId="urn:microsoft.com/office/officeart/2008/layout/VerticalCurvedList"/>
    <dgm:cxn modelId="{00833B11-0CB7-4636-AB3A-65252E51B806}" type="presParOf" srcId="{7513F076-8B34-4154-9B0E-C4197BBC4F4D}" destId="{EEDF05CC-F20C-4C30-A872-1CACFBBA814B}" srcOrd="5" destOrd="0" presId="urn:microsoft.com/office/officeart/2008/layout/VerticalCurvedList"/>
    <dgm:cxn modelId="{CE52D8DD-9051-4B69-8B14-50E64239FB8A}" type="presParOf" srcId="{7513F076-8B34-4154-9B0E-C4197BBC4F4D}" destId="{D48721C0-7EBB-4823-B07D-241238EE859F}" srcOrd="6" destOrd="0" presId="urn:microsoft.com/office/officeart/2008/layout/VerticalCurvedList"/>
    <dgm:cxn modelId="{FEBCAD72-4E27-49A3-954A-6E20CCE9BDAB}" type="presParOf" srcId="{D48721C0-7EBB-4823-B07D-241238EE859F}" destId="{23303A69-60B4-42E3-BABE-B90B3A46C2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BB8D4-7D96-4D29-A156-2DB12DF076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0916A58-EA19-4676-A0E0-CB445CF0BE19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常见问题</a:t>
          </a:r>
          <a:endParaRPr lang="zh-CN" altLang="en-US" b="1" dirty="0">
            <a:solidFill>
              <a:schemeClr val="tx1"/>
            </a:solidFill>
          </a:endParaRPr>
        </a:p>
      </dgm:t>
    </dgm:pt>
    <dgm:pt modelId="{1A08D973-3EC1-4D34-9728-EBAB79EB8551}" type="parTrans" cxnId="{B92F2045-9776-4AF2-A7D6-5C18FCA84FA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862EDC42-91DC-4C21-8021-A62FEBDE3A57}" type="sibTrans" cxnId="{B92F2045-9776-4AF2-A7D6-5C18FCA84FA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E332257B-C555-4E37-9E4E-7746C4A2828B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案例</a:t>
          </a:r>
          <a:endParaRPr lang="zh-CN" altLang="en-US" b="1" dirty="0">
            <a:solidFill>
              <a:schemeClr val="tx1"/>
            </a:solidFill>
          </a:endParaRPr>
        </a:p>
      </dgm:t>
    </dgm:pt>
    <dgm:pt modelId="{09642148-BD8D-40EF-9633-9E85D4A2FFF0}" type="parTrans" cxnId="{30C8B4FE-0B9A-418D-852E-EA51016F1BC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A771E917-9E1A-4506-ADAE-3253CA337F5D}" type="sibTrans" cxnId="{30C8B4FE-0B9A-418D-852E-EA51016F1BC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10D6A5CB-965D-4CD7-AF74-949331EAA0C6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建议</a:t>
          </a:r>
          <a:endParaRPr lang="zh-CN" altLang="en-US" b="1" dirty="0">
            <a:solidFill>
              <a:schemeClr val="tx1"/>
            </a:solidFill>
          </a:endParaRPr>
        </a:p>
      </dgm:t>
    </dgm:pt>
    <dgm:pt modelId="{0EE2EBC4-B433-492F-92CB-770532A35A3C}" type="parTrans" cxnId="{4B5E6FA7-A8A7-4728-8A1F-B7D3DB0CBB2E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E1D46A2F-7852-4890-8D23-34ACE1966A84}" type="sibTrans" cxnId="{4B5E6FA7-A8A7-4728-8A1F-B7D3DB0CBB2E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FB349319-4BF6-46AC-8735-43D69B9F03CC}" type="pres">
      <dgm:prSet presAssocID="{F8DBB8D4-7D96-4D29-A156-2DB12DF076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7513F076-8B34-4154-9B0E-C4197BBC4F4D}" type="pres">
      <dgm:prSet presAssocID="{F8DBB8D4-7D96-4D29-A156-2DB12DF076E9}" presName="Name1" presStyleCnt="0"/>
      <dgm:spPr/>
    </dgm:pt>
    <dgm:pt modelId="{27B9FBB4-38FA-4578-9BB9-B119BCE73B59}" type="pres">
      <dgm:prSet presAssocID="{F8DBB8D4-7D96-4D29-A156-2DB12DF076E9}" presName="cycle" presStyleCnt="0"/>
      <dgm:spPr/>
    </dgm:pt>
    <dgm:pt modelId="{A057DB14-6E0B-4359-9628-BF88CB79DCE0}" type="pres">
      <dgm:prSet presAssocID="{F8DBB8D4-7D96-4D29-A156-2DB12DF076E9}" presName="srcNode" presStyleLbl="node1" presStyleIdx="0" presStyleCnt="3"/>
      <dgm:spPr/>
    </dgm:pt>
    <dgm:pt modelId="{B89D1534-BC02-4201-926A-DDEE57B950A0}" type="pres">
      <dgm:prSet presAssocID="{F8DBB8D4-7D96-4D29-A156-2DB12DF076E9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93F7649E-193A-44C6-A9D1-7C67AC1DD6F8}" type="pres">
      <dgm:prSet presAssocID="{F8DBB8D4-7D96-4D29-A156-2DB12DF076E9}" presName="extraNode" presStyleLbl="node1" presStyleIdx="0" presStyleCnt="3"/>
      <dgm:spPr/>
    </dgm:pt>
    <dgm:pt modelId="{F9E1B384-717A-4415-A52F-E86D1B265884}" type="pres">
      <dgm:prSet presAssocID="{F8DBB8D4-7D96-4D29-A156-2DB12DF076E9}" presName="dstNode" presStyleLbl="node1" presStyleIdx="0" presStyleCnt="3"/>
      <dgm:spPr/>
    </dgm:pt>
    <dgm:pt modelId="{BDF74230-D60A-4080-9914-6051962C00AB}" type="pres">
      <dgm:prSet presAssocID="{70916A58-EA19-4676-A0E0-CB445CF0BE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09744A-F8DD-4A18-9606-60DDFF7B2B6D}" type="pres">
      <dgm:prSet presAssocID="{70916A58-EA19-4676-A0E0-CB445CF0BE19}" presName="accent_1" presStyleCnt="0"/>
      <dgm:spPr/>
    </dgm:pt>
    <dgm:pt modelId="{FB2AB2EC-BCC0-4F2C-8079-D780186AA3DF}" type="pres">
      <dgm:prSet presAssocID="{70916A58-EA19-4676-A0E0-CB445CF0BE19}" presName="accentRepeatNode" presStyleLbl="solidFgAcc1" presStyleIdx="0" presStyleCnt="3"/>
      <dgm:spPr/>
    </dgm:pt>
    <dgm:pt modelId="{AD1CEBBB-0F84-4D9C-8020-C6A575E723C2}" type="pres">
      <dgm:prSet presAssocID="{E332257B-C555-4E37-9E4E-7746C4A2828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EBADC-CA87-4DD2-B113-3347ADF30C01}" type="pres">
      <dgm:prSet presAssocID="{E332257B-C555-4E37-9E4E-7746C4A2828B}" presName="accent_2" presStyleCnt="0"/>
      <dgm:spPr/>
    </dgm:pt>
    <dgm:pt modelId="{CD836E5C-EB75-4FF9-9F71-B7BBD5F4C32F}" type="pres">
      <dgm:prSet presAssocID="{E332257B-C555-4E37-9E4E-7746C4A2828B}" presName="accentRepeatNode" presStyleLbl="solidFgAcc1" presStyleIdx="1" presStyleCnt="3"/>
      <dgm:spPr/>
    </dgm:pt>
    <dgm:pt modelId="{EEDF05CC-F20C-4C30-A872-1CACFBBA814B}" type="pres">
      <dgm:prSet presAssocID="{10D6A5CB-965D-4CD7-AF74-949331EAA0C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8721C0-7EBB-4823-B07D-241238EE859F}" type="pres">
      <dgm:prSet presAssocID="{10D6A5CB-965D-4CD7-AF74-949331EAA0C6}" presName="accent_3" presStyleCnt="0"/>
      <dgm:spPr/>
    </dgm:pt>
    <dgm:pt modelId="{23303A69-60B4-42E3-BABE-B90B3A46C292}" type="pres">
      <dgm:prSet presAssocID="{10D6A5CB-965D-4CD7-AF74-949331EAA0C6}" presName="accentRepeatNode" presStyleLbl="solidFgAcc1" presStyleIdx="2" presStyleCnt="3"/>
      <dgm:spPr/>
    </dgm:pt>
  </dgm:ptLst>
  <dgm:cxnLst>
    <dgm:cxn modelId="{7F09C9BA-F240-4FE6-B169-17D2D5B609CC}" type="presOf" srcId="{E332257B-C555-4E37-9E4E-7746C4A2828B}" destId="{AD1CEBBB-0F84-4D9C-8020-C6A575E723C2}" srcOrd="0" destOrd="0" presId="urn:microsoft.com/office/officeart/2008/layout/VerticalCurvedList"/>
    <dgm:cxn modelId="{87E5253C-3042-48E7-BD17-011E144BFAD9}" type="presOf" srcId="{10D6A5CB-965D-4CD7-AF74-949331EAA0C6}" destId="{EEDF05CC-F20C-4C30-A872-1CACFBBA814B}" srcOrd="0" destOrd="0" presId="urn:microsoft.com/office/officeart/2008/layout/VerticalCurvedList"/>
    <dgm:cxn modelId="{30C8B4FE-0B9A-418D-852E-EA51016F1BC5}" srcId="{F8DBB8D4-7D96-4D29-A156-2DB12DF076E9}" destId="{E332257B-C555-4E37-9E4E-7746C4A2828B}" srcOrd="1" destOrd="0" parTransId="{09642148-BD8D-40EF-9633-9E85D4A2FFF0}" sibTransId="{A771E917-9E1A-4506-ADAE-3253CA337F5D}"/>
    <dgm:cxn modelId="{44B368CA-4D78-44E2-918A-68EA397C32E7}" type="presOf" srcId="{862EDC42-91DC-4C21-8021-A62FEBDE3A57}" destId="{B89D1534-BC02-4201-926A-DDEE57B950A0}" srcOrd="0" destOrd="0" presId="urn:microsoft.com/office/officeart/2008/layout/VerticalCurvedList"/>
    <dgm:cxn modelId="{4B5E6FA7-A8A7-4728-8A1F-B7D3DB0CBB2E}" srcId="{F8DBB8D4-7D96-4D29-A156-2DB12DF076E9}" destId="{10D6A5CB-965D-4CD7-AF74-949331EAA0C6}" srcOrd="2" destOrd="0" parTransId="{0EE2EBC4-B433-492F-92CB-770532A35A3C}" sibTransId="{E1D46A2F-7852-4890-8D23-34ACE1966A84}"/>
    <dgm:cxn modelId="{259D1405-65D8-4D21-B636-0877571618F1}" type="presOf" srcId="{70916A58-EA19-4676-A0E0-CB445CF0BE19}" destId="{BDF74230-D60A-4080-9914-6051962C00AB}" srcOrd="0" destOrd="0" presId="urn:microsoft.com/office/officeart/2008/layout/VerticalCurvedList"/>
    <dgm:cxn modelId="{0B357587-9122-4082-BDB1-4ED4495A0827}" type="presOf" srcId="{F8DBB8D4-7D96-4D29-A156-2DB12DF076E9}" destId="{FB349319-4BF6-46AC-8735-43D69B9F03CC}" srcOrd="0" destOrd="0" presId="urn:microsoft.com/office/officeart/2008/layout/VerticalCurvedList"/>
    <dgm:cxn modelId="{B92F2045-9776-4AF2-A7D6-5C18FCA84FA5}" srcId="{F8DBB8D4-7D96-4D29-A156-2DB12DF076E9}" destId="{70916A58-EA19-4676-A0E0-CB445CF0BE19}" srcOrd="0" destOrd="0" parTransId="{1A08D973-3EC1-4D34-9728-EBAB79EB8551}" sibTransId="{862EDC42-91DC-4C21-8021-A62FEBDE3A57}"/>
    <dgm:cxn modelId="{22229A67-942B-4A7B-8DF8-8E0BF44C66AD}" type="presParOf" srcId="{FB349319-4BF6-46AC-8735-43D69B9F03CC}" destId="{7513F076-8B34-4154-9B0E-C4197BBC4F4D}" srcOrd="0" destOrd="0" presId="urn:microsoft.com/office/officeart/2008/layout/VerticalCurvedList"/>
    <dgm:cxn modelId="{1A948497-35C3-4062-9770-6A145A25AFD7}" type="presParOf" srcId="{7513F076-8B34-4154-9B0E-C4197BBC4F4D}" destId="{27B9FBB4-38FA-4578-9BB9-B119BCE73B59}" srcOrd="0" destOrd="0" presId="urn:microsoft.com/office/officeart/2008/layout/VerticalCurvedList"/>
    <dgm:cxn modelId="{00DA73EE-CF5B-4A2B-8A24-C97ACDC3DA65}" type="presParOf" srcId="{27B9FBB4-38FA-4578-9BB9-B119BCE73B59}" destId="{A057DB14-6E0B-4359-9628-BF88CB79DCE0}" srcOrd="0" destOrd="0" presId="urn:microsoft.com/office/officeart/2008/layout/VerticalCurvedList"/>
    <dgm:cxn modelId="{71AB71D6-D69F-488B-8F34-206AAE9C0BB9}" type="presParOf" srcId="{27B9FBB4-38FA-4578-9BB9-B119BCE73B59}" destId="{B89D1534-BC02-4201-926A-DDEE57B950A0}" srcOrd="1" destOrd="0" presId="urn:microsoft.com/office/officeart/2008/layout/VerticalCurvedList"/>
    <dgm:cxn modelId="{C7B2473B-2FA4-46BB-9AF3-E5D61F52E044}" type="presParOf" srcId="{27B9FBB4-38FA-4578-9BB9-B119BCE73B59}" destId="{93F7649E-193A-44C6-A9D1-7C67AC1DD6F8}" srcOrd="2" destOrd="0" presId="urn:microsoft.com/office/officeart/2008/layout/VerticalCurvedList"/>
    <dgm:cxn modelId="{BCDE5C94-5BC6-4AD2-98D6-3E1C7CD5A012}" type="presParOf" srcId="{27B9FBB4-38FA-4578-9BB9-B119BCE73B59}" destId="{F9E1B384-717A-4415-A52F-E86D1B265884}" srcOrd="3" destOrd="0" presId="urn:microsoft.com/office/officeart/2008/layout/VerticalCurvedList"/>
    <dgm:cxn modelId="{0ADEA4AB-60EF-4324-B868-E8B051C9FB4E}" type="presParOf" srcId="{7513F076-8B34-4154-9B0E-C4197BBC4F4D}" destId="{BDF74230-D60A-4080-9914-6051962C00AB}" srcOrd="1" destOrd="0" presId="urn:microsoft.com/office/officeart/2008/layout/VerticalCurvedList"/>
    <dgm:cxn modelId="{F6E82D73-9467-44F1-98B0-EEAB0EA8AF62}" type="presParOf" srcId="{7513F076-8B34-4154-9B0E-C4197BBC4F4D}" destId="{4509744A-F8DD-4A18-9606-60DDFF7B2B6D}" srcOrd="2" destOrd="0" presId="urn:microsoft.com/office/officeart/2008/layout/VerticalCurvedList"/>
    <dgm:cxn modelId="{CE308FD8-CFAC-4E7C-8E58-B3746A95DF37}" type="presParOf" srcId="{4509744A-F8DD-4A18-9606-60DDFF7B2B6D}" destId="{FB2AB2EC-BCC0-4F2C-8079-D780186AA3DF}" srcOrd="0" destOrd="0" presId="urn:microsoft.com/office/officeart/2008/layout/VerticalCurvedList"/>
    <dgm:cxn modelId="{D3754C42-0F95-4805-BDF5-2FA7EDA8A5DA}" type="presParOf" srcId="{7513F076-8B34-4154-9B0E-C4197BBC4F4D}" destId="{AD1CEBBB-0F84-4D9C-8020-C6A575E723C2}" srcOrd="3" destOrd="0" presId="urn:microsoft.com/office/officeart/2008/layout/VerticalCurvedList"/>
    <dgm:cxn modelId="{45A209B1-BDA4-44E6-A773-6F7598C096E0}" type="presParOf" srcId="{7513F076-8B34-4154-9B0E-C4197BBC4F4D}" destId="{E11EBADC-CA87-4DD2-B113-3347ADF30C01}" srcOrd="4" destOrd="0" presId="urn:microsoft.com/office/officeart/2008/layout/VerticalCurvedList"/>
    <dgm:cxn modelId="{E7E970C1-251A-4F20-92A0-398747B8948F}" type="presParOf" srcId="{E11EBADC-CA87-4DD2-B113-3347ADF30C01}" destId="{CD836E5C-EB75-4FF9-9F71-B7BBD5F4C32F}" srcOrd="0" destOrd="0" presId="urn:microsoft.com/office/officeart/2008/layout/VerticalCurvedList"/>
    <dgm:cxn modelId="{DDAFBB24-C2E9-437D-8C9D-D1CC8885E6F8}" type="presParOf" srcId="{7513F076-8B34-4154-9B0E-C4197BBC4F4D}" destId="{EEDF05CC-F20C-4C30-A872-1CACFBBA814B}" srcOrd="5" destOrd="0" presId="urn:microsoft.com/office/officeart/2008/layout/VerticalCurvedList"/>
    <dgm:cxn modelId="{BF136FC1-FCF0-4A5F-8EE3-07FE9618293B}" type="presParOf" srcId="{7513F076-8B34-4154-9B0E-C4197BBC4F4D}" destId="{D48721C0-7EBB-4823-B07D-241238EE859F}" srcOrd="6" destOrd="0" presId="urn:microsoft.com/office/officeart/2008/layout/VerticalCurvedList"/>
    <dgm:cxn modelId="{7A9E8AF0-851E-468D-894D-6A1F1B93D2F7}" type="presParOf" srcId="{D48721C0-7EBB-4823-B07D-241238EE859F}" destId="{23303A69-60B4-42E3-BABE-B90B3A46C2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DBB8D4-7D96-4D29-A156-2DB12DF076E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0916A58-EA19-4676-A0E0-CB445CF0BE19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常见问题</a:t>
          </a:r>
          <a:endParaRPr lang="zh-CN" altLang="en-US" b="1" dirty="0">
            <a:solidFill>
              <a:schemeClr val="tx1"/>
            </a:solidFill>
          </a:endParaRPr>
        </a:p>
      </dgm:t>
    </dgm:pt>
    <dgm:pt modelId="{1A08D973-3EC1-4D34-9728-EBAB79EB8551}" type="parTrans" cxnId="{B92F2045-9776-4AF2-A7D6-5C18FCA84FA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862EDC42-91DC-4C21-8021-A62FEBDE3A57}" type="sibTrans" cxnId="{B92F2045-9776-4AF2-A7D6-5C18FCA84FA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E332257B-C555-4E37-9E4E-7746C4A2828B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案例</a:t>
          </a:r>
          <a:endParaRPr lang="zh-CN" altLang="en-US" b="1" dirty="0">
            <a:solidFill>
              <a:schemeClr val="tx1"/>
            </a:solidFill>
          </a:endParaRPr>
        </a:p>
      </dgm:t>
    </dgm:pt>
    <dgm:pt modelId="{09642148-BD8D-40EF-9633-9E85D4A2FFF0}" type="parTrans" cxnId="{30C8B4FE-0B9A-418D-852E-EA51016F1BC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A771E917-9E1A-4506-ADAE-3253CA337F5D}" type="sibTrans" cxnId="{30C8B4FE-0B9A-418D-852E-EA51016F1BC5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10D6A5CB-965D-4CD7-AF74-949331EAA0C6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建议</a:t>
          </a:r>
          <a:endParaRPr lang="zh-CN" altLang="en-US" b="1" dirty="0">
            <a:solidFill>
              <a:schemeClr val="tx1"/>
            </a:solidFill>
          </a:endParaRPr>
        </a:p>
      </dgm:t>
    </dgm:pt>
    <dgm:pt modelId="{0EE2EBC4-B433-492F-92CB-770532A35A3C}" type="parTrans" cxnId="{4B5E6FA7-A8A7-4728-8A1F-B7D3DB0CBB2E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E1D46A2F-7852-4890-8D23-34ACE1966A84}" type="sibTrans" cxnId="{4B5E6FA7-A8A7-4728-8A1F-B7D3DB0CBB2E}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FB349319-4BF6-46AC-8735-43D69B9F03CC}" type="pres">
      <dgm:prSet presAssocID="{F8DBB8D4-7D96-4D29-A156-2DB12DF076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7513F076-8B34-4154-9B0E-C4197BBC4F4D}" type="pres">
      <dgm:prSet presAssocID="{F8DBB8D4-7D96-4D29-A156-2DB12DF076E9}" presName="Name1" presStyleCnt="0"/>
      <dgm:spPr/>
    </dgm:pt>
    <dgm:pt modelId="{27B9FBB4-38FA-4578-9BB9-B119BCE73B59}" type="pres">
      <dgm:prSet presAssocID="{F8DBB8D4-7D96-4D29-A156-2DB12DF076E9}" presName="cycle" presStyleCnt="0"/>
      <dgm:spPr/>
    </dgm:pt>
    <dgm:pt modelId="{A057DB14-6E0B-4359-9628-BF88CB79DCE0}" type="pres">
      <dgm:prSet presAssocID="{F8DBB8D4-7D96-4D29-A156-2DB12DF076E9}" presName="srcNode" presStyleLbl="node1" presStyleIdx="0" presStyleCnt="3"/>
      <dgm:spPr/>
    </dgm:pt>
    <dgm:pt modelId="{B89D1534-BC02-4201-926A-DDEE57B950A0}" type="pres">
      <dgm:prSet presAssocID="{F8DBB8D4-7D96-4D29-A156-2DB12DF076E9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93F7649E-193A-44C6-A9D1-7C67AC1DD6F8}" type="pres">
      <dgm:prSet presAssocID="{F8DBB8D4-7D96-4D29-A156-2DB12DF076E9}" presName="extraNode" presStyleLbl="node1" presStyleIdx="0" presStyleCnt="3"/>
      <dgm:spPr/>
    </dgm:pt>
    <dgm:pt modelId="{F9E1B384-717A-4415-A52F-E86D1B265884}" type="pres">
      <dgm:prSet presAssocID="{F8DBB8D4-7D96-4D29-A156-2DB12DF076E9}" presName="dstNode" presStyleLbl="node1" presStyleIdx="0" presStyleCnt="3"/>
      <dgm:spPr/>
    </dgm:pt>
    <dgm:pt modelId="{BDF74230-D60A-4080-9914-6051962C00AB}" type="pres">
      <dgm:prSet presAssocID="{70916A58-EA19-4676-A0E0-CB445CF0BE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09744A-F8DD-4A18-9606-60DDFF7B2B6D}" type="pres">
      <dgm:prSet presAssocID="{70916A58-EA19-4676-A0E0-CB445CF0BE19}" presName="accent_1" presStyleCnt="0"/>
      <dgm:spPr/>
    </dgm:pt>
    <dgm:pt modelId="{FB2AB2EC-BCC0-4F2C-8079-D780186AA3DF}" type="pres">
      <dgm:prSet presAssocID="{70916A58-EA19-4676-A0E0-CB445CF0BE19}" presName="accentRepeatNode" presStyleLbl="solidFgAcc1" presStyleIdx="0" presStyleCnt="3"/>
      <dgm:spPr/>
    </dgm:pt>
    <dgm:pt modelId="{AD1CEBBB-0F84-4D9C-8020-C6A575E723C2}" type="pres">
      <dgm:prSet presAssocID="{E332257B-C555-4E37-9E4E-7746C4A2828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EBADC-CA87-4DD2-B113-3347ADF30C01}" type="pres">
      <dgm:prSet presAssocID="{E332257B-C555-4E37-9E4E-7746C4A2828B}" presName="accent_2" presStyleCnt="0"/>
      <dgm:spPr/>
    </dgm:pt>
    <dgm:pt modelId="{CD836E5C-EB75-4FF9-9F71-B7BBD5F4C32F}" type="pres">
      <dgm:prSet presAssocID="{E332257B-C555-4E37-9E4E-7746C4A2828B}" presName="accentRepeatNode" presStyleLbl="solidFgAcc1" presStyleIdx="1" presStyleCnt="3"/>
      <dgm:spPr/>
    </dgm:pt>
    <dgm:pt modelId="{EEDF05CC-F20C-4C30-A872-1CACFBBA814B}" type="pres">
      <dgm:prSet presAssocID="{10D6A5CB-965D-4CD7-AF74-949331EAA0C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8721C0-7EBB-4823-B07D-241238EE859F}" type="pres">
      <dgm:prSet presAssocID="{10D6A5CB-965D-4CD7-AF74-949331EAA0C6}" presName="accent_3" presStyleCnt="0"/>
      <dgm:spPr/>
    </dgm:pt>
    <dgm:pt modelId="{23303A69-60B4-42E3-BABE-B90B3A46C292}" type="pres">
      <dgm:prSet presAssocID="{10D6A5CB-965D-4CD7-AF74-949331EAA0C6}" presName="accentRepeatNode" presStyleLbl="solidFgAcc1" presStyleIdx="2" presStyleCnt="3"/>
      <dgm:spPr/>
    </dgm:pt>
  </dgm:ptLst>
  <dgm:cxnLst>
    <dgm:cxn modelId="{80921A6A-6DD6-4FC4-B8E4-EC1B79DD09DD}" type="presOf" srcId="{10D6A5CB-965D-4CD7-AF74-949331EAA0C6}" destId="{EEDF05CC-F20C-4C30-A872-1CACFBBA814B}" srcOrd="0" destOrd="0" presId="urn:microsoft.com/office/officeart/2008/layout/VerticalCurvedList"/>
    <dgm:cxn modelId="{B92F2045-9776-4AF2-A7D6-5C18FCA84FA5}" srcId="{F8DBB8D4-7D96-4D29-A156-2DB12DF076E9}" destId="{70916A58-EA19-4676-A0E0-CB445CF0BE19}" srcOrd="0" destOrd="0" parTransId="{1A08D973-3EC1-4D34-9728-EBAB79EB8551}" sibTransId="{862EDC42-91DC-4C21-8021-A62FEBDE3A57}"/>
    <dgm:cxn modelId="{EFD15E9A-7EFF-43ED-AA8F-A0B580775478}" type="presOf" srcId="{F8DBB8D4-7D96-4D29-A156-2DB12DF076E9}" destId="{FB349319-4BF6-46AC-8735-43D69B9F03CC}" srcOrd="0" destOrd="0" presId="urn:microsoft.com/office/officeart/2008/layout/VerticalCurvedList"/>
    <dgm:cxn modelId="{30C8B4FE-0B9A-418D-852E-EA51016F1BC5}" srcId="{F8DBB8D4-7D96-4D29-A156-2DB12DF076E9}" destId="{E332257B-C555-4E37-9E4E-7746C4A2828B}" srcOrd="1" destOrd="0" parTransId="{09642148-BD8D-40EF-9633-9E85D4A2FFF0}" sibTransId="{A771E917-9E1A-4506-ADAE-3253CA337F5D}"/>
    <dgm:cxn modelId="{670E8D1E-4171-4F0E-A0E1-81949A042E23}" type="presOf" srcId="{862EDC42-91DC-4C21-8021-A62FEBDE3A57}" destId="{B89D1534-BC02-4201-926A-DDEE57B950A0}" srcOrd="0" destOrd="0" presId="urn:microsoft.com/office/officeart/2008/layout/VerticalCurvedList"/>
    <dgm:cxn modelId="{4B5E6FA7-A8A7-4728-8A1F-B7D3DB0CBB2E}" srcId="{F8DBB8D4-7D96-4D29-A156-2DB12DF076E9}" destId="{10D6A5CB-965D-4CD7-AF74-949331EAA0C6}" srcOrd="2" destOrd="0" parTransId="{0EE2EBC4-B433-492F-92CB-770532A35A3C}" sibTransId="{E1D46A2F-7852-4890-8D23-34ACE1966A84}"/>
    <dgm:cxn modelId="{73DAABCD-E8D3-490C-A7BA-08DD8AB3A4A6}" type="presOf" srcId="{70916A58-EA19-4676-A0E0-CB445CF0BE19}" destId="{BDF74230-D60A-4080-9914-6051962C00AB}" srcOrd="0" destOrd="0" presId="urn:microsoft.com/office/officeart/2008/layout/VerticalCurvedList"/>
    <dgm:cxn modelId="{BC161072-756C-453C-B77A-2D781B682BE0}" type="presOf" srcId="{E332257B-C555-4E37-9E4E-7746C4A2828B}" destId="{AD1CEBBB-0F84-4D9C-8020-C6A575E723C2}" srcOrd="0" destOrd="0" presId="urn:microsoft.com/office/officeart/2008/layout/VerticalCurvedList"/>
    <dgm:cxn modelId="{36D816CF-882F-45B7-A19A-12E2A7761CC6}" type="presParOf" srcId="{FB349319-4BF6-46AC-8735-43D69B9F03CC}" destId="{7513F076-8B34-4154-9B0E-C4197BBC4F4D}" srcOrd="0" destOrd="0" presId="urn:microsoft.com/office/officeart/2008/layout/VerticalCurvedList"/>
    <dgm:cxn modelId="{459D687C-D3F8-4AA3-A322-6C5327D53729}" type="presParOf" srcId="{7513F076-8B34-4154-9B0E-C4197BBC4F4D}" destId="{27B9FBB4-38FA-4578-9BB9-B119BCE73B59}" srcOrd="0" destOrd="0" presId="urn:microsoft.com/office/officeart/2008/layout/VerticalCurvedList"/>
    <dgm:cxn modelId="{14D70B02-4435-4A3F-9A31-64DC4071CE19}" type="presParOf" srcId="{27B9FBB4-38FA-4578-9BB9-B119BCE73B59}" destId="{A057DB14-6E0B-4359-9628-BF88CB79DCE0}" srcOrd="0" destOrd="0" presId="urn:microsoft.com/office/officeart/2008/layout/VerticalCurvedList"/>
    <dgm:cxn modelId="{53EF29E6-E2BC-4EEC-9A3C-DC199893F48A}" type="presParOf" srcId="{27B9FBB4-38FA-4578-9BB9-B119BCE73B59}" destId="{B89D1534-BC02-4201-926A-DDEE57B950A0}" srcOrd="1" destOrd="0" presId="urn:microsoft.com/office/officeart/2008/layout/VerticalCurvedList"/>
    <dgm:cxn modelId="{C2443918-FE70-4F55-81C3-693C53253935}" type="presParOf" srcId="{27B9FBB4-38FA-4578-9BB9-B119BCE73B59}" destId="{93F7649E-193A-44C6-A9D1-7C67AC1DD6F8}" srcOrd="2" destOrd="0" presId="urn:microsoft.com/office/officeart/2008/layout/VerticalCurvedList"/>
    <dgm:cxn modelId="{795412A2-0044-4DB5-9788-5C73D7122C78}" type="presParOf" srcId="{27B9FBB4-38FA-4578-9BB9-B119BCE73B59}" destId="{F9E1B384-717A-4415-A52F-E86D1B265884}" srcOrd="3" destOrd="0" presId="urn:microsoft.com/office/officeart/2008/layout/VerticalCurvedList"/>
    <dgm:cxn modelId="{498D2625-41C4-42A0-92F8-57094740357E}" type="presParOf" srcId="{7513F076-8B34-4154-9B0E-C4197BBC4F4D}" destId="{BDF74230-D60A-4080-9914-6051962C00AB}" srcOrd="1" destOrd="0" presId="urn:microsoft.com/office/officeart/2008/layout/VerticalCurvedList"/>
    <dgm:cxn modelId="{27A5E04B-ED60-43E7-BD25-01F754F56F1E}" type="presParOf" srcId="{7513F076-8B34-4154-9B0E-C4197BBC4F4D}" destId="{4509744A-F8DD-4A18-9606-60DDFF7B2B6D}" srcOrd="2" destOrd="0" presId="urn:microsoft.com/office/officeart/2008/layout/VerticalCurvedList"/>
    <dgm:cxn modelId="{A899902A-8872-416C-9AA2-5B70D08592AC}" type="presParOf" srcId="{4509744A-F8DD-4A18-9606-60DDFF7B2B6D}" destId="{FB2AB2EC-BCC0-4F2C-8079-D780186AA3DF}" srcOrd="0" destOrd="0" presId="urn:microsoft.com/office/officeart/2008/layout/VerticalCurvedList"/>
    <dgm:cxn modelId="{7DCFA4CF-4A2B-4475-8C00-A430395E1896}" type="presParOf" srcId="{7513F076-8B34-4154-9B0E-C4197BBC4F4D}" destId="{AD1CEBBB-0F84-4D9C-8020-C6A575E723C2}" srcOrd="3" destOrd="0" presId="urn:microsoft.com/office/officeart/2008/layout/VerticalCurvedList"/>
    <dgm:cxn modelId="{7C5D9287-D9FC-42C5-8367-B0A4EF113E95}" type="presParOf" srcId="{7513F076-8B34-4154-9B0E-C4197BBC4F4D}" destId="{E11EBADC-CA87-4DD2-B113-3347ADF30C01}" srcOrd="4" destOrd="0" presId="urn:microsoft.com/office/officeart/2008/layout/VerticalCurvedList"/>
    <dgm:cxn modelId="{A35AA3BF-8DFC-4AE1-B4E1-45FEE662DF1E}" type="presParOf" srcId="{E11EBADC-CA87-4DD2-B113-3347ADF30C01}" destId="{CD836E5C-EB75-4FF9-9F71-B7BBD5F4C32F}" srcOrd="0" destOrd="0" presId="urn:microsoft.com/office/officeart/2008/layout/VerticalCurvedList"/>
    <dgm:cxn modelId="{FDB07BC5-2B41-4D8E-B75A-80990984C623}" type="presParOf" srcId="{7513F076-8B34-4154-9B0E-C4197BBC4F4D}" destId="{EEDF05CC-F20C-4C30-A872-1CACFBBA814B}" srcOrd="5" destOrd="0" presId="urn:microsoft.com/office/officeart/2008/layout/VerticalCurvedList"/>
    <dgm:cxn modelId="{8EFBC312-2812-4231-9E96-ADE488E3073B}" type="presParOf" srcId="{7513F076-8B34-4154-9B0E-C4197BBC4F4D}" destId="{D48721C0-7EBB-4823-B07D-241238EE859F}" srcOrd="6" destOrd="0" presId="urn:microsoft.com/office/officeart/2008/layout/VerticalCurvedList"/>
    <dgm:cxn modelId="{2EC27CCB-4DEA-45B5-B915-4588A4795A33}" type="presParOf" srcId="{D48721C0-7EBB-4823-B07D-241238EE859F}" destId="{23303A69-60B4-42E3-BABE-B90B3A46C2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E7A474-DBF9-4EB2-BDC7-776AFF3F0E21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8E1488-CBE3-4285-B10A-04020B1EA60F}">
      <dgm:prSet phldrT="[文本]" custT="1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zh-CN" altLang="en-US" sz="2300" dirty="0" smtClean="0"/>
            <a:t>华农报账员工作群   </a:t>
          </a:r>
          <a:r>
            <a:rPr lang="en-US" altLang="en-US" sz="2300" dirty="0" smtClean="0"/>
            <a:t>432463803</a:t>
          </a:r>
          <a:endParaRPr lang="zh-CN" altLang="en-US" sz="2300" dirty="0"/>
        </a:p>
      </dgm:t>
    </dgm:pt>
    <dgm:pt modelId="{97F198BC-DD8C-4643-B72C-7E2DE56D93C3}" type="parTrans" cxnId="{6A1FA92E-EF6F-4233-AEC1-10E9E9D5D0E8}">
      <dgm:prSet/>
      <dgm:spPr/>
      <dgm:t>
        <a:bodyPr/>
        <a:lstStyle/>
        <a:p>
          <a:endParaRPr lang="zh-CN" altLang="en-US"/>
        </a:p>
      </dgm:t>
    </dgm:pt>
    <dgm:pt modelId="{2DD3033D-D73C-4E7C-BB8A-4D380C344314}" type="sibTrans" cxnId="{6A1FA92E-EF6F-4233-AEC1-10E9E9D5D0E8}">
      <dgm:prSet/>
      <dgm:spPr/>
      <dgm:t>
        <a:bodyPr/>
        <a:lstStyle/>
        <a:p>
          <a:endParaRPr lang="zh-CN" altLang="en-US"/>
        </a:p>
      </dgm:t>
    </dgm:pt>
    <dgm:pt modelId="{C7AA4B0A-C076-4A98-95D6-ABE8854B911D}">
      <dgm:prSet phldrT="[文本]" custT="1"/>
      <dgm:spPr>
        <a:solidFill>
          <a:schemeClr val="accent1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zh-CN" altLang="en-US" sz="2300" dirty="0" smtClean="0"/>
            <a:t>科研经费管理科    </a:t>
          </a:r>
          <a:r>
            <a:rPr lang="en-US" altLang="zh-CN" sz="2300" dirty="0" smtClean="0"/>
            <a:t>85287402</a:t>
          </a:r>
          <a:endParaRPr lang="zh-CN" altLang="en-US" sz="2300" dirty="0"/>
        </a:p>
      </dgm:t>
    </dgm:pt>
    <dgm:pt modelId="{1C9393E9-AED6-48E3-A2CD-A374CDA3DB85}" type="parTrans" cxnId="{03AA8744-D60E-492E-AB26-1F27EBA68A97}">
      <dgm:prSet/>
      <dgm:spPr/>
      <dgm:t>
        <a:bodyPr/>
        <a:lstStyle/>
        <a:p>
          <a:endParaRPr lang="zh-CN" altLang="en-US"/>
        </a:p>
      </dgm:t>
    </dgm:pt>
    <dgm:pt modelId="{A8953D53-4A43-4AEF-888F-16BDB10F24D9}" type="sibTrans" cxnId="{03AA8744-D60E-492E-AB26-1F27EBA68A97}">
      <dgm:prSet/>
      <dgm:spPr/>
      <dgm:t>
        <a:bodyPr/>
        <a:lstStyle/>
        <a:p>
          <a:endParaRPr lang="zh-CN" altLang="en-US"/>
        </a:p>
      </dgm:t>
    </dgm:pt>
    <dgm:pt modelId="{9EE103BF-F9CD-4B9D-8A34-8ED99A83DF1F}" type="pres">
      <dgm:prSet presAssocID="{19E7A474-DBF9-4EB2-BDC7-776AFF3F0E2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6D49189-EBB3-4ADC-9C8B-13555C110C9F}" type="pres">
      <dgm:prSet presAssocID="{8D8E1488-CBE3-4285-B10A-04020B1EA60F}" presName="root" presStyleCnt="0">
        <dgm:presLayoutVars>
          <dgm:chMax/>
          <dgm:chPref val="4"/>
        </dgm:presLayoutVars>
      </dgm:prSet>
      <dgm:spPr/>
    </dgm:pt>
    <dgm:pt modelId="{C8DA20B1-C44F-40B6-8F8B-2C8C947B4B4B}" type="pres">
      <dgm:prSet presAssocID="{8D8E1488-CBE3-4285-B10A-04020B1EA60F}" presName="rootComposite" presStyleCnt="0">
        <dgm:presLayoutVars/>
      </dgm:prSet>
      <dgm:spPr/>
    </dgm:pt>
    <dgm:pt modelId="{97582A37-0A01-47F2-80AF-66982EF98733}" type="pres">
      <dgm:prSet presAssocID="{8D8E1488-CBE3-4285-B10A-04020B1EA60F}" presName="rootText" presStyleLbl="node0" presStyleIdx="0" presStyleCnt="1" custScaleX="63559" custScaleY="145343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32F03275-A24C-418B-8DDD-89F83B45A755}" type="pres">
      <dgm:prSet presAssocID="{8D8E1488-CBE3-4285-B10A-04020B1EA60F}" presName="childShape" presStyleCnt="0">
        <dgm:presLayoutVars>
          <dgm:chMax val="0"/>
          <dgm:chPref val="0"/>
        </dgm:presLayoutVars>
      </dgm:prSet>
      <dgm:spPr/>
    </dgm:pt>
    <dgm:pt modelId="{2B67661C-88C8-4885-841E-CCC27B14EE08}" type="pres">
      <dgm:prSet presAssocID="{C7AA4B0A-C076-4A98-95D6-ABE8854B911D}" presName="childComposite" presStyleCnt="0">
        <dgm:presLayoutVars>
          <dgm:chMax val="0"/>
          <dgm:chPref val="0"/>
        </dgm:presLayoutVars>
      </dgm:prSet>
      <dgm:spPr/>
    </dgm:pt>
    <dgm:pt modelId="{07C74EC4-BBC4-4F62-8267-7BD587FE536C}" type="pres">
      <dgm:prSet presAssocID="{C7AA4B0A-C076-4A98-95D6-ABE8854B911D}" presName="Image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4478F151-06F2-423E-92D6-1B3EE94E324A}" type="pres">
      <dgm:prSet presAssocID="{C7AA4B0A-C076-4A98-95D6-ABE8854B911D}" presName="childText" presStyleLbl="lnNode1" presStyleIdx="0" presStyleCnt="1" custScaleX="65627" custScaleY="10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C7E31B1-7FD1-48B6-ACAF-C309D000D4D8}" type="presOf" srcId="{19E7A474-DBF9-4EB2-BDC7-776AFF3F0E21}" destId="{9EE103BF-F9CD-4B9D-8A34-8ED99A83DF1F}" srcOrd="0" destOrd="0" presId="urn:microsoft.com/office/officeart/2008/layout/PictureAccentList"/>
    <dgm:cxn modelId="{6A1FA92E-EF6F-4233-AEC1-10E9E9D5D0E8}" srcId="{19E7A474-DBF9-4EB2-BDC7-776AFF3F0E21}" destId="{8D8E1488-CBE3-4285-B10A-04020B1EA60F}" srcOrd="0" destOrd="0" parTransId="{97F198BC-DD8C-4643-B72C-7E2DE56D93C3}" sibTransId="{2DD3033D-D73C-4E7C-BB8A-4D380C344314}"/>
    <dgm:cxn modelId="{7DD043FD-838D-4608-BAFA-954AF8BFD3AE}" type="presOf" srcId="{8D8E1488-CBE3-4285-B10A-04020B1EA60F}" destId="{97582A37-0A01-47F2-80AF-66982EF98733}" srcOrd="0" destOrd="0" presId="urn:microsoft.com/office/officeart/2008/layout/PictureAccentList"/>
    <dgm:cxn modelId="{03AA8744-D60E-492E-AB26-1F27EBA68A97}" srcId="{8D8E1488-CBE3-4285-B10A-04020B1EA60F}" destId="{C7AA4B0A-C076-4A98-95D6-ABE8854B911D}" srcOrd="0" destOrd="0" parTransId="{1C9393E9-AED6-48E3-A2CD-A374CDA3DB85}" sibTransId="{A8953D53-4A43-4AEF-888F-16BDB10F24D9}"/>
    <dgm:cxn modelId="{47CD0D08-45C4-4A6A-BD4C-663AE1AE9E99}" type="presOf" srcId="{C7AA4B0A-C076-4A98-95D6-ABE8854B911D}" destId="{4478F151-06F2-423E-92D6-1B3EE94E324A}" srcOrd="0" destOrd="0" presId="urn:microsoft.com/office/officeart/2008/layout/PictureAccentList"/>
    <dgm:cxn modelId="{9E820607-ACC7-4827-82B7-EED86C794F35}" type="presParOf" srcId="{9EE103BF-F9CD-4B9D-8A34-8ED99A83DF1F}" destId="{26D49189-EBB3-4ADC-9C8B-13555C110C9F}" srcOrd="0" destOrd="0" presId="urn:microsoft.com/office/officeart/2008/layout/PictureAccentList"/>
    <dgm:cxn modelId="{BC264403-0FFE-45F9-A247-B3D1433C66A4}" type="presParOf" srcId="{26D49189-EBB3-4ADC-9C8B-13555C110C9F}" destId="{C8DA20B1-C44F-40B6-8F8B-2C8C947B4B4B}" srcOrd="0" destOrd="0" presId="urn:microsoft.com/office/officeart/2008/layout/PictureAccentList"/>
    <dgm:cxn modelId="{8C4BB268-A1C4-4753-A6FF-E73EA7D0004E}" type="presParOf" srcId="{C8DA20B1-C44F-40B6-8F8B-2C8C947B4B4B}" destId="{97582A37-0A01-47F2-80AF-66982EF98733}" srcOrd="0" destOrd="0" presId="urn:microsoft.com/office/officeart/2008/layout/PictureAccentList"/>
    <dgm:cxn modelId="{9528DE7B-29DA-4902-B773-2846EC0A78A2}" type="presParOf" srcId="{26D49189-EBB3-4ADC-9C8B-13555C110C9F}" destId="{32F03275-A24C-418B-8DDD-89F83B45A755}" srcOrd="1" destOrd="0" presId="urn:microsoft.com/office/officeart/2008/layout/PictureAccentList"/>
    <dgm:cxn modelId="{A9D5776D-2655-463E-B2F9-690E4BB67731}" type="presParOf" srcId="{32F03275-A24C-418B-8DDD-89F83B45A755}" destId="{2B67661C-88C8-4885-841E-CCC27B14EE08}" srcOrd="0" destOrd="0" presId="urn:microsoft.com/office/officeart/2008/layout/PictureAccentList"/>
    <dgm:cxn modelId="{39B026C3-0D44-41B8-895E-21C9B43B59CF}" type="presParOf" srcId="{2B67661C-88C8-4885-841E-CCC27B14EE08}" destId="{07C74EC4-BBC4-4F62-8267-7BD587FE536C}" srcOrd="0" destOrd="0" presId="urn:microsoft.com/office/officeart/2008/layout/PictureAccentList"/>
    <dgm:cxn modelId="{B7C3B21C-3F5C-458E-81F0-B7B58AA2B333}" type="presParOf" srcId="{2B67661C-88C8-4885-841E-CCC27B14EE08}" destId="{4478F151-06F2-423E-92D6-1B3EE94E324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1534-BC02-4201-926A-DDEE57B950A0}">
      <dsp:nvSpPr>
        <dsp:cNvPr id="0" name=""/>
        <dsp:cNvSpPr/>
      </dsp:nvSpPr>
      <dsp:spPr>
        <a:xfrm>
          <a:off x="-4062530" y="-623559"/>
          <a:ext cx="4841070" cy="4841070"/>
        </a:xfrm>
        <a:prstGeom prst="blockArc">
          <a:avLst>
            <a:gd name="adj1" fmla="val 18900000"/>
            <a:gd name="adj2" fmla="val 2700000"/>
            <a:gd name="adj3" fmla="val 44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74230-D60A-4080-9914-6051962C00AB}">
      <dsp:nvSpPr>
        <dsp:cNvPr id="0" name=""/>
        <dsp:cNvSpPr/>
      </dsp:nvSpPr>
      <dsp:spPr>
        <a:xfrm>
          <a:off x="500674" y="359395"/>
          <a:ext cx="4924171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chemeClr val="tx1"/>
              </a:solidFill>
            </a:rPr>
            <a:t>常见问题</a:t>
          </a:r>
          <a:endParaRPr lang="zh-CN" altLang="en-US" sz="3200" b="1" kern="1200" dirty="0">
            <a:solidFill>
              <a:schemeClr val="tx1"/>
            </a:solidFill>
          </a:endParaRPr>
        </a:p>
      </dsp:txBody>
      <dsp:txXfrm>
        <a:off x="500674" y="359395"/>
        <a:ext cx="4924171" cy="718790"/>
      </dsp:txXfrm>
    </dsp:sp>
    <dsp:sp modelId="{FB2AB2EC-BCC0-4F2C-8079-D780186AA3DF}">
      <dsp:nvSpPr>
        <dsp:cNvPr id="0" name=""/>
        <dsp:cNvSpPr/>
      </dsp:nvSpPr>
      <dsp:spPr>
        <a:xfrm>
          <a:off x="51430" y="269546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EBBB-0F84-4D9C-8020-C6A575E723C2}">
      <dsp:nvSpPr>
        <dsp:cNvPr id="0" name=""/>
        <dsp:cNvSpPr/>
      </dsp:nvSpPr>
      <dsp:spPr>
        <a:xfrm>
          <a:off x="761954" y="1437580"/>
          <a:ext cx="4662890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chemeClr val="tx1"/>
              </a:solidFill>
            </a:rPr>
            <a:t>案例</a:t>
          </a:r>
          <a:endParaRPr lang="zh-CN" altLang="en-US" sz="3200" b="1" kern="1200" dirty="0">
            <a:solidFill>
              <a:schemeClr val="tx1"/>
            </a:solidFill>
          </a:endParaRPr>
        </a:p>
      </dsp:txBody>
      <dsp:txXfrm>
        <a:off x="761954" y="1437580"/>
        <a:ext cx="4662890" cy="718790"/>
      </dsp:txXfrm>
    </dsp:sp>
    <dsp:sp modelId="{CD836E5C-EB75-4FF9-9F71-B7BBD5F4C32F}">
      <dsp:nvSpPr>
        <dsp:cNvPr id="0" name=""/>
        <dsp:cNvSpPr/>
      </dsp:nvSpPr>
      <dsp:spPr>
        <a:xfrm>
          <a:off x="312710" y="1347731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F05CC-F20C-4C30-A872-1CACFBBA814B}">
      <dsp:nvSpPr>
        <dsp:cNvPr id="0" name=""/>
        <dsp:cNvSpPr/>
      </dsp:nvSpPr>
      <dsp:spPr>
        <a:xfrm>
          <a:off x="500674" y="2515765"/>
          <a:ext cx="4924171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 dirty="0" smtClean="0">
              <a:solidFill>
                <a:schemeClr val="tx1"/>
              </a:solidFill>
            </a:rPr>
            <a:t>建议</a:t>
          </a:r>
          <a:endParaRPr lang="zh-CN" altLang="en-US" sz="3200" b="1" kern="1200" dirty="0">
            <a:solidFill>
              <a:schemeClr val="tx1"/>
            </a:solidFill>
          </a:endParaRPr>
        </a:p>
      </dsp:txBody>
      <dsp:txXfrm>
        <a:off x="500674" y="2515765"/>
        <a:ext cx="4924171" cy="718790"/>
      </dsp:txXfrm>
    </dsp:sp>
    <dsp:sp modelId="{23303A69-60B4-42E3-BABE-B90B3A46C292}">
      <dsp:nvSpPr>
        <dsp:cNvPr id="0" name=""/>
        <dsp:cNvSpPr/>
      </dsp:nvSpPr>
      <dsp:spPr>
        <a:xfrm>
          <a:off x="51430" y="2425916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1534-BC02-4201-926A-DDEE57B950A0}">
      <dsp:nvSpPr>
        <dsp:cNvPr id="0" name=""/>
        <dsp:cNvSpPr/>
      </dsp:nvSpPr>
      <dsp:spPr>
        <a:xfrm>
          <a:off x="-4069827" y="-624668"/>
          <a:ext cx="4849737" cy="4849737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74230-D60A-4080-9914-6051962C00AB}">
      <dsp:nvSpPr>
        <dsp:cNvPr id="0" name=""/>
        <dsp:cNvSpPr/>
      </dsp:nvSpPr>
      <dsp:spPr>
        <a:xfrm>
          <a:off x="501556" y="360040"/>
          <a:ext cx="5139210" cy="720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常见问题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501556" y="360040"/>
        <a:ext cx="5139210" cy="720080"/>
      </dsp:txXfrm>
    </dsp:sp>
    <dsp:sp modelId="{FB2AB2EC-BCC0-4F2C-8079-D780186AA3DF}">
      <dsp:nvSpPr>
        <dsp:cNvPr id="0" name=""/>
        <dsp:cNvSpPr/>
      </dsp:nvSpPr>
      <dsp:spPr>
        <a:xfrm>
          <a:off x="51506" y="270030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EBBB-0F84-4D9C-8020-C6A575E723C2}">
      <dsp:nvSpPr>
        <dsp:cNvPr id="0" name=""/>
        <dsp:cNvSpPr/>
      </dsp:nvSpPr>
      <dsp:spPr>
        <a:xfrm>
          <a:off x="763305" y="1440160"/>
          <a:ext cx="4877461" cy="720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案例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763305" y="1440160"/>
        <a:ext cx="4877461" cy="720080"/>
      </dsp:txXfrm>
    </dsp:sp>
    <dsp:sp modelId="{CD836E5C-EB75-4FF9-9F71-B7BBD5F4C32F}">
      <dsp:nvSpPr>
        <dsp:cNvPr id="0" name=""/>
        <dsp:cNvSpPr/>
      </dsp:nvSpPr>
      <dsp:spPr>
        <a:xfrm>
          <a:off x="313255" y="1350149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F05CC-F20C-4C30-A872-1CACFBBA814B}">
      <dsp:nvSpPr>
        <dsp:cNvPr id="0" name=""/>
        <dsp:cNvSpPr/>
      </dsp:nvSpPr>
      <dsp:spPr>
        <a:xfrm>
          <a:off x="501556" y="2520280"/>
          <a:ext cx="5139210" cy="720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建议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501556" y="2520280"/>
        <a:ext cx="5139210" cy="720080"/>
      </dsp:txXfrm>
    </dsp:sp>
    <dsp:sp modelId="{23303A69-60B4-42E3-BABE-B90B3A46C292}">
      <dsp:nvSpPr>
        <dsp:cNvPr id="0" name=""/>
        <dsp:cNvSpPr/>
      </dsp:nvSpPr>
      <dsp:spPr>
        <a:xfrm>
          <a:off x="51506" y="2430270"/>
          <a:ext cx="900100" cy="900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1534-BC02-4201-926A-DDEE57B950A0}">
      <dsp:nvSpPr>
        <dsp:cNvPr id="0" name=""/>
        <dsp:cNvSpPr/>
      </dsp:nvSpPr>
      <dsp:spPr>
        <a:xfrm>
          <a:off x="-4062530" y="-623559"/>
          <a:ext cx="4841070" cy="4841070"/>
        </a:xfrm>
        <a:prstGeom prst="blockArc">
          <a:avLst>
            <a:gd name="adj1" fmla="val 18900000"/>
            <a:gd name="adj2" fmla="val 2700000"/>
            <a:gd name="adj3" fmla="val 44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74230-D60A-4080-9914-6051962C00AB}">
      <dsp:nvSpPr>
        <dsp:cNvPr id="0" name=""/>
        <dsp:cNvSpPr/>
      </dsp:nvSpPr>
      <dsp:spPr>
        <a:xfrm>
          <a:off x="500674" y="359395"/>
          <a:ext cx="4924171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常见问题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500674" y="359395"/>
        <a:ext cx="4924171" cy="718790"/>
      </dsp:txXfrm>
    </dsp:sp>
    <dsp:sp modelId="{FB2AB2EC-BCC0-4F2C-8079-D780186AA3DF}">
      <dsp:nvSpPr>
        <dsp:cNvPr id="0" name=""/>
        <dsp:cNvSpPr/>
      </dsp:nvSpPr>
      <dsp:spPr>
        <a:xfrm>
          <a:off x="51430" y="269546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EBBB-0F84-4D9C-8020-C6A575E723C2}">
      <dsp:nvSpPr>
        <dsp:cNvPr id="0" name=""/>
        <dsp:cNvSpPr/>
      </dsp:nvSpPr>
      <dsp:spPr>
        <a:xfrm>
          <a:off x="761954" y="1437580"/>
          <a:ext cx="4662890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案例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761954" y="1437580"/>
        <a:ext cx="4662890" cy="718790"/>
      </dsp:txXfrm>
    </dsp:sp>
    <dsp:sp modelId="{CD836E5C-EB75-4FF9-9F71-B7BBD5F4C32F}">
      <dsp:nvSpPr>
        <dsp:cNvPr id="0" name=""/>
        <dsp:cNvSpPr/>
      </dsp:nvSpPr>
      <dsp:spPr>
        <a:xfrm>
          <a:off x="312710" y="1347731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F05CC-F20C-4C30-A872-1CACFBBA814B}">
      <dsp:nvSpPr>
        <dsp:cNvPr id="0" name=""/>
        <dsp:cNvSpPr/>
      </dsp:nvSpPr>
      <dsp:spPr>
        <a:xfrm>
          <a:off x="500674" y="2515765"/>
          <a:ext cx="4924171" cy="71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054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solidFill>
                <a:schemeClr val="tx1"/>
              </a:solidFill>
            </a:rPr>
            <a:t>建议</a:t>
          </a:r>
          <a:endParaRPr lang="zh-CN" altLang="en-US" sz="2800" b="1" kern="1200" dirty="0">
            <a:solidFill>
              <a:schemeClr val="tx1"/>
            </a:solidFill>
          </a:endParaRPr>
        </a:p>
      </dsp:txBody>
      <dsp:txXfrm>
        <a:off x="500674" y="2515765"/>
        <a:ext cx="4924171" cy="718790"/>
      </dsp:txXfrm>
    </dsp:sp>
    <dsp:sp modelId="{23303A69-60B4-42E3-BABE-B90B3A46C292}">
      <dsp:nvSpPr>
        <dsp:cNvPr id="0" name=""/>
        <dsp:cNvSpPr/>
      </dsp:nvSpPr>
      <dsp:spPr>
        <a:xfrm>
          <a:off x="51430" y="2425916"/>
          <a:ext cx="898487" cy="898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82A37-0A01-47F2-80AF-66982EF98733}">
      <dsp:nvSpPr>
        <dsp:cNvPr id="0" name=""/>
        <dsp:cNvSpPr/>
      </dsp:nvSpPr>
      <dsp:spPr>
        <a:xfrm>
          <a:off x="755564" y="206654"/>
          <a:ext cx="4589030" cy="904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华农报账员工作群   </a:t>
          </a:r>
          <a:r>
            <a:rPr lang="en-US" altLang="en-US" sz="2300" kern="1200" dirty="0" smtClean="0"/>
            <a:t>432463803</a:t>
          </a:r>
          <a:endParaRPr lang="zh-CN" altLang="en-US" sz="2300" kern="1200" dirty="0"/>
        </a:p>
      </dsp:txBody>
      <dsp:txXfrm>
        <a:off x="782065" y="233155"/>
        <a:ext cx="4536028" cy="851814"/>
      </dsp:txXfrm>
    </dsp:sp>
    <dsp:sp modelId="{07C74EC4-BBC4-4F62-8267-7BD587FE536C}">
      <dsp:nvSpPr>
        <dsp:cNvPr id="0" name=""/>
        <dsp:cNvSpPr/>
      </dsp:nvSpPr>
      <dsp:spPr>
        <a:xfrm>
          <a:off x="3760" y="1249114"/>
          <a:ext cx="622538" cy="62253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8F151-06F2-423E-92D6-1B3EE94E324A}">
      <dsp:nvSpPr>
        <dsp:cNvPr id="0" name=""/>
        <dsp:cNvSpPr/>
      </dsp:nvSpPr>
      <dsp:spPr>
        <a:xfrm>
          <a:off x="1791123" y="1223528"/>
          <a:ext cx="4305275" cy="67371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科研经费管理科    </a:t>
          </a:r>
          <a:r>
            <a:rPr lang="en-US" altLang="zh-CN" sz="2300" kern="1200" dirty="0" smtClean="0"/>
            <a:t>85287402</a:t>
          </a:r>
          <a:endParaRPr lang="zh-CN" altLang="en-US" sz="2300" kern="1200" dirty="0"/>
        </a:p>
      </dsp:txBody>
      <dsp:txXfrm>
        <a:off x="1824017" y="1256422"/>
        <a:ext cx="4239487" cy="60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351E2-6151-4725-BAEB-984AD8931A69}" type="datetimeFigureOut">
              <a:rPr lang="zh-CN" altLang="en-US" smtClean="0"/>
              <a:t>2018-6-4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D2594-3839-465B-8E37-864F158338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09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矩形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4803" name="矩形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4804" name="矩形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05" name="矩形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06" name="矩形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04807" name="矩形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B13C91-A878-4ABB-B7B3-9A2B7A7351E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4782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3C91-A878-4ABB-B7B3-9A2B7A7351ED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761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3C91-A878-4ABB-B7B3-9A2B7A7351ED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3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3C91-A878-4ABB-B7B3-9A2B7A7351ED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9369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3C91-A878-4ABB-B7B3-9A2B7A7351ED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17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3C91-A878-4ABB-B7B3-9A2B7A7351ED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592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矩形 17" descr="a1"/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0" name="矩形 18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1" name="矩形 19"/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2" name="矩形 20" descr="a2"/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3" name="矩形 21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4" name="矩形 22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矩形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075" name="矩形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Verdana" pitchFamily="34" charset="0"/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076" name="矩形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077" name="矩形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3078" name="矩形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3D28B8B9-51D7-4BBC-B687-4C15B8973B2D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3086" name="文本框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Arial Black" pitchFamily="34" charset="0"/>
                <a:ea typeface="宋体" pitchFamily="2" charset="-122"/>
              </a:rPr>
              <a:t>L o g 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DEA90-D945-4753-B5DA-542ECB98A75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57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DB60-5D0F-4290-AB98-FA418C7F3B4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18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405CFA1-6116-4307-B466-5CCBFCC6547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223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B57F9A1D-1B29-4F83-9495-7FAE6E2D5A6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621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EA0F56E5-A9D2-4E6F-B279-CBCB4626AF3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696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E0F2EAD-4E31-4D07-AD6B-3205D524049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433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65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D7489-DB13-4A67-B7B4-C1A8B437CE7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55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B0813-E0C9-4CB5-B30B-C3CE9656EC8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24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44F7-EA7B-41F8-AF66-EF5E0415304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03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0C8B8-74D2-40C5-9FC6-3CC4DFE6D83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06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4605A-4D7A-49A7-888B-B04E6CC74CB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57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2C0CC-F40E-4EB5-91CA-86B7C80A45F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99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A035A-5B9A-473D-9A4C-4873163531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80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矩形 23" descr="a1"/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8" name="矩形 24"/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9" name="矩形 25" descr="a2"/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0" name="矩形 2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" name="矩形 30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51" name="组合 2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矩形 2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3" name="矩形 29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" name="矩形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矩形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1029" name="矩形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r>
              <a:rPr lang="en-US" altLang="zh-CN"/>
              <a:t>Company Logo</a:t>
            </a:r>
          </a:p>
        </p:txBody>
      </p:sp>
      <p:sp>
        <p:nvSpPr>
          <p:cNvPr id="1030" name="矩形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fld id="{31987A69-6F55-412E-8E2F-9E9B80AF6EF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026" name="矩形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55" name="文本框 31"/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Arial Black" pitchFamily="34" charset="0"/>
                <a:ea typeface="宋体" pitchFamily="2" charset="-122"/>
              </a:rPr>
              <a:t>L o g o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7215206" y="0"/>
            <a:ext cx="1714512" cy="571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"/>
          <p:cNvSpPr>
            <a:spLocks noGrp="1" noChangeArrowheads="1"/>
          </p:cNvSpPr>
          <p:nvPr>
            <p:ph type="ctrTitle"/>
          </p:nvPr>
        </p:nvSpPr>
        <p:spPr>
          <a:xfrm>
            <a:off x="395536" y="3933056"/>
            <a:ext cx="8640960" cy="1300704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近期</a:t>
            </a:r>
            <a:r>
              <a:rPr lang="zh-CN" altLang="zh-CN" dirty="0" smtClean="0">
                <a:solidFill>
                  <a:schemeClr val="tx1"/>
                </a:solidFill>
              </a:rPr>
              <a:t>科研</a:t>
            </a:r>
            <a:r>
              <a:rPr lang="zh-CN" altLang="zh-CN" dirty="0" smtClean="0">
                <a:solidFill>
                  <a:schemeClr val="tx1"/>
                </a:solidFill>
              </a:rPr>
              <a:t>经费财务</a:t>
            </a:r>
            <a:r>
              <a:rPr lang="zh-CN" altLang="zh-CN" dirty="0">
                <a:solidFill>
                  <a:schemeClr val="tx1"/>
                </a:solidFill>
              </a:rPr>
              <a:t>审计常见</a:t>
            </a:r>
            <a:r>
              <a:rPr lang="zh-CN" altLang="zh-CN" dirty="0" smtClean="0">
                <a:solidFill>
                  <a:schemeClr val="tx1"/>
                </a:solidFill>
              </a:rPr>
              <a:t>问题</a:t>
            </a:r>
            <a:endParaRPr lang="en-US" altLang="zh-CN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051" name="矩形 3"/>
          <p:cNvSpPr>
            <a:spLocks noGrp="1" noChangeArrowheads="1"/>
          </p:cNvSpPr>
          <p:nvPr>
            <p:ph type="subTitle" idx="1"/>
          </p:nvPr>
        </p:nvSpPr>
        <p:spPr>
          <a:xfrm>
            <a:off x="2424112" y="5733256"/>
            <a:ext cx="6719888" cy="381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CN" altLang="en-US" sz="2400" dirty="0" smtClean="0">
                <a:ea typeface="宋体" pitchFamily="2" charset="-122"/>
              </a:rPr>
              <a:t>财务</a:t>
            </a:r>
            <a:r>
              <a:rPr lang="zh-CN" altLang="en-US" sz="2400" dirty="0" smtClean="0">
                <a:ea typeface="宋体" pitchFamily="2" charset="-122"/>
              </a:rPr>
              <a:t>处</a:t>
            </a:r>
            <a:endParaRPr lang="en-US" altLang="zh-CN" sz="2400" dirty="0" smtClean="0">
              <a:ea typeface="宋体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2018</a:t>
            </a:r>
            <a:r>
              <a:rPr lang="zh-CN" altLang="en-US" sz="2400" dirty="0" smtClean="0">
                <a:ea typeface="宋体" pitchFamily="2" charset="-122"/>
              </a:rPr>
              <a:t>年</a:t>
            </a:r>
            <a:r>
              <a:rPr lang="en-US" altLang="zh-CN" sz="2400" dirty="0" smtClean="0">
                <a:ea typeface="宋体" pitchFamily="2" charset="-122"/>
              </a:rPr>
              <a:t>5</a:t>
            </a:r>
            <a:r>
              <a:rPr lang="zh-CN" altLang="en-US" sz="2400" dirty="0" smtClean="0">
                <a:ea typeface="宋体" pitchFamily="2" charset="-122"/>
              </a:rPr>
              <a:t>月</a:t>
            </a:r>
            <a:r>
              <a:rPr lang="en-US" altLang="zh-CN" sz="2400" dirty="0" smtClean="0">
                <a:ea typeface="宋体" pitchFamily="2" charset="-122"/>
              </a:rPr>
              <a:t>31</a:t>
            </a:r>
            <a:r>
              <a:rPr lang="zh-CN" altLang="en-US" sz="2400" dirty="0" smtClean="0">
                <a:ea typeface="宋体" pitchFamily="2" charset="-122"/>
              </a:rPr>
              <a:t>日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720" y="2428868"/>
            <a:ext cx="1714512" cy="642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1</a:t>
            </a:r>
            <a:r>
              <a:rPr lang="zh-CN" altLang="zh-CN" sz="2800" dirty="0"/>
              <a:t>、我</a:t>
            </a:r>
            <a:r>
              <a:rPr lang="zh-CN" altLang="zh-CN" sz="2800" dirty="0" smtClean="0"/>
              <a:t>校</a:t>
            </a:r>
            <a:r>
              <a:rPr lang="zh-CN" altLang="en-US" sz="2800" dirty="0" smtClean="0"/>
              <a:t>某</a:t>
            </a:r>
            <a:r>
              <a:rPr lang="zh-CN" altLang="zh-CN" sz="2800" dirty="0" smtClean="0"/>
              <a:t>重大</a:t>
            </a:r>
            <a:r>
              <a:rPr lang="zh-CN" altLang="zh-CN" sz="2800" dirty="0" smtClean="0"/>
              <a:t>专项参加单位北京</a:t>
            </a:r>
            <a:r>
              <a:rPr lang="zh-CN" altLang="zh-CN" sz="2800" dirty="0"/>
              <a:t>某高校，临近结</a:t>
            </a:r>
            <a:r>
              <a:rPr lang="zh-CN" altLang="zh-CN" sz="2800" dirty="0" smtClean="0"/>
              <a:t>题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大额</a:t>
            </a:r>
            <a:r>
              <a:rPr lang="zh-CN" altLang="zh-CN" sz="2800" b="1" dirty="0">
                <a:solidFill>
                  <a:srgbClr val="FF0000"/>
                </a:solidFill>
              </a:rPr>
              <a:t>调账</a:t>
            </a:r>
            <a:r>
              <a:rPr lang="en-US" altLang="zh-CN" sz="2800" dirty="0"/>
              <a:t>30</a:t>
            </a:r>
            <a:r>
              <a:rPr lang="zh-CN" altLang="zh-CN" sz="2800" dirty="0"/>
              <a:t>多万</a:t>
            </a:r>
            <a:r>
              <a:rPr lang="zh-CN" altLang="zh-CN" sz="2800" dirty="0" smtClean="0"/>
              <a:t>，在</a:t>
            </a:r>
            <a:r>
              <a:rPr lang="zh-CN" altLang="zh-CN" sz="2800" dirty="0"/>
              <a:t>财政部财务抽查中不予认定，要求退回资金主管部门。</a:t>
            </a:r>
          </a:p>
          <a:p>
            <a:endParaRPr lang="en-US" altLang="zh-CN" sz="800" dirty="0" smtClean="0"/>
          </a:p>
          <a:p>
            <a:r>
              <a:rPr lang="en-US" altLang="zh-CN" sz="2800" dirty="0" smtClean="0"/>
              <a:t>2</a:t>
            </a:r>
            <a:r>
              <a:rPr lang="zh-CN" altLang="zh-CN" sz="2800" dirty="0" smtClean="0"/>
              <a:t>、</a:t>
            </a:r>
            <a:r>
              <a:rPr lang="zh-CN" altLang="en-US" sz="2800" dirty="0" smtClean="0"/>
              <a:t>某高</a:t>
            </a:r>
            <a:r>
              <a:rPr lang="zh-CN" altLang="zh-CN" sz="2800" dirty="0" smtClean="0"/>
              <a:t>校项目</a:t>
            </a:r>
            <a:r>
              <a:rPr lang="zh-CN" altLang="zh-CN" sz="2800" dirty="0"/>
              <a:t>调研</a:t>
            </a:r>
            <a:r>
              <a:rPr lang="zh-CN" altLang="zh-CN" sz="2800" dirty="0" smtClean="0"/>
              <a:t>租车</a:t>
            </a:r>
            <a:r>
              <a:rPr lang="zh-CN" altLang="en-US" sz="2800" dirty="0" smtClean="0"/>
              <a:t>费用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万多</a:t>
            </a:r>
            <a:r>
              <a:rPr lang="zh-CN" altLang="zh-CN" sz="2800" dirty="0" smtClean="0"/>
              <a:t>，</a:t>
            </a:r>
            <a:r>
              <a:rPr lang="zh-CN" altLang="en-US" sz="2800" dirty="0" smtClean="0"/>
              <a:t>分三次开成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万元以下发票</a:t>
            </a:r>
            <a:r>
              <a:rPr lang="zh-CN" altLang="zh-CN" sz="2800" dirty="0" smtClean="0"/>
              <a:t>报销</a:t>
            </a:r>
            <a:r>
              <a:rPr lang="zh-CN" altLang="en-US" sz="2800" dirty="0" smtClean="0"/>
              <a:t>。</a:t>
            </a:r>
            <a:r>
              <a:rPr lang="en-US" altLang="zh-CN" sz="2800" dirty="0"/>
              <a:t> 2018</a:t>
            </a:r>
            <a:r>
              <a:rPr lang="zh-CN" altLang="en-US" sz="2800" dirty="0"/>
              <a:t>年</a:t>
            </a:r>
            <a:r>
              <a:rPr lang="en-US" altLang="zh-CN" sz="2800" dirty="0"/>
              <a:t>4</a:t>
            </a:r>
            <a:r>
              <a:rPr lang="zh-CN" altLang="en-US" sz="2800" dirty="0" smtClean="0"/>
              <a:t>月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结题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审计</a:t>
            </a:r>
            <a:r>
              <a:rPr lang="zh-CN" altLang="en-US" sz="2800" dirty="0"/>
              <a:t>发现发票连号、没签</a:t>
            </a:r>
            <a:r>
              <a:rPr lang="zh-CN" altLang="en-US" sz="2800" dirty="0" smtClean="0"/>
              <a:t>合同</a:t>
            </a:r>
            <a:r>
              <a:rPr lang="zh-CN" altLang="en-US" sz="2800" dirty="0"/>
              <a:t>，</a:t>
            </a:r>
            <a:r>
              <a:rPr lang="zh-CN" altLang="zh-CN" sz="2800" dirty="0" smtClean="0"/>
              <a:t>要求</a:t>
            </a:r>
            <a:r>
              <a:rPr lang="zh-CN" altLang="zh-CN" sz="2800" dirty="0"/>
              <a:t>退回已报销的款项。</a:t>
            </a:r>
          </a:p>
          <a:p>
            <a:endParaRPr lang="en-US" altLang="zh-CN" sz="800" dirty="0" smtClean="0"/>
          </a:p>
          <a:p>
            <a:r>
              <a:rPr lang="en-US" altLang="zh-CN" sz="2800" dirty="0" smtClean="0"/>
              <a:t>3</a:t>
            </a:r>
            <a:r>
              <a:rPr lang="zh-CN" altLang="zh-CN" sz="2800" dirty="0" smtClean="0"/>
              <a:t>、</a:t>
            </a:r>
            <a:r>
              <a:rPr lang="zh-CN" altLang="en-US" sz="2800" dirty="0" smtClean="0"/>
              <a:t>某</a:t>
            </a:r>
            <a:r>
              <a:rPr lang="zh-CN" altLang="zh-CN" sz="2800" dirty="0" smtClean="0"/>
              <a:t>高校重大</a:t>
            </a:r>
            <a:r>
              <a:rPr lang="zh-CN" altLang="zh-CN" sz="2800" dirty="0" smtClean="0"/>
              <a:t>专项已</a:t>
            </a:r>
            <a:r>
              <a:rPr lang="zh-CN" altLang="zh-CN" sz="2800" dirty="0"/>
              <a:t>做财务审计，并通过主管部门的任务验收、财务</a:t>
            </a:r>
            <a:r>
              <a:rPr lang="zh-CN" altLang="zh-CN" sz="2800" dirty="0" smtClean="0"/>
              <a:t>验收</a:t>
            </a:r>
            <a:r>
              <a:rPr lang="zh-CN" altLang="en-US" sz="2800" dirty="0" smtClean="0"/>
              <a:t>。</a:t>
            </a:r>
            <a:r>
              <a:rPr lang="en-US" altLang="zh-CN" sz="2800" dirty="0"/>
              <a:t> 2018</a:t>
            </a:r>
            <a:r>
              <a:rPr lang="zh-CN" altLang="en-US" sz="2800" dirty="0"/>
              <a:t>年</a:t>
            </a:r>
            <a:r>
              <a:rPr lang="en-US" altLang="zh-CN" sz="2800" dirty="0"/>
              <a:t>5</a:t>
            </a:r>
            <a:r>
              <a:rPr lang="zh-CN" altLang="en-US" sz="2800" dirty="0" smtClean="0"/>
              <a:t>月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财政部</a:t>
            </a:r>
            <a:r>
              <a:rPr lang="zh-CN" altLang="zh-CN" sz="2800" b="1" dirty="0">
                <a:solidFill>
                  <a:srgbClr val="FF0000"/>
                </a:solidFill>
              </a:rPr>
              <a:t>对该批已通过验收的项目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进行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财务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抽查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，</a:t>
            </a:r>
            <a:r>
              <a:rPr lang="zh-CN" altLang="zh-CN" sz="2800" dirty="0" smtClean="0"/>
              <a:t>发现问题</a:t>
            </a:r>
            <a:r>
              <a:rPr lang="zh-CN" altLang="zh-CN" sz="2800" dirty="0"/>
              <a:t>，</a:t>
            </a:r>
            <a:r>
              <a:rPr lang="zh-CN" altLang="zh-CN" sz="2800" dirty="0" smtClean="0"/>
              <a:t>最后</a:t>
            </a:r>
            <a:r>
              <a:rPr lang="zh-CN" altLang="en-US" sz="2800" dirty="0" smtClean="0"/>
              <a:t>全部</a:t>
            </a:r>
            <a:r>
              <a:rPr lang="zh-CN" altLang="zh-CN" sz="2800" dirty="0" smtClean="0"/>
              <a:t>推翻验收结论，</a:t>
            </a:r>
            <a:r>
              <a:rPr lang="zh-CN" altLang="en-US" sz="2800" dirty="0" smtClean="0"/>
              <a:t>要求</a:t>
            </a:r>
            <a:r>
              <a:rPr lang="zh-CN" altLang="zh-CN" sz="2800" dirty="0" smtClean="0"/>
              <a:t>重新</a:t>
            </a:r>
            <a:r>
              <a:rPr lang="zh-CN" altLang="zh-CN" sz="2800" dirty="0"/>
              <a:t>验收。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02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64832"/>
              </p:ext>
            </p:extLst>
          </p:nvPr>
        </p:nvGraphicFramePr>
        <p:xfrm>
          <a:off x="1547664" y="1988840"/>
          <a:ext cx="5472608" cy="3593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8507288" cy="332656"/>
          </a:xfrm>
        </p:spPr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  <p:sp>
        <p:nvSpPr>
          <p:cNvPr id="3" name="矩形 2"/>
          <p:cNvSpPr/>
          <p:nvPr/>
        </p:nvSpPr>
        <p:spPr>
          <a:xfrm>
            <a:off x="2339752" y="2322690"/>
            <a:ext cx="4680520" cy="81827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555776" y="3429000"/>
            <a:ext cx="4464496" cy="75675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三、建议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1</a:t>
            </a:r>
            <a:r>
              <a:rPr lang="zh-CN" altLang="zh-CN" sz="2800" dirty="0"/>
              <a:t>、细</a:t>
            </a:r>
            <a:r>
              <a:rPr lang="zh-CN" altLang="zh-CN" sz="2800" dirty="0" smtClean="0"/>
              <a:t>读项目管理办法</a:t>
            </a:r>
            <a:r>
              <a:rPr lang="zh-CN" altLang="en-US" sz="2800" dirty="0" smtClean="0"/>
              <a:t>，学习并掌握政策。</a:t>
            </a:r>
            <a:endParaRPr lang="zh-CN" altLang="zh-CN" sz="2800" dirty="0"/>
          </a:p>
          <a:p>
            <a:r>
              <a:rPr lang="en-US" altLang="zh-CN" sz="2800" dirty="0"/>
              <a:t>2</a:t>
            </a:r>
            <a:r>
              <a:rPr lang="zh-CN" altLang="zh-CN" sz="2800" dirty="0"/>
              <a:t>、充分利用信息化手段自主</a:t>
            </a:r>
            <a:r>
              <a:rPr lang="zh-CN" altLang="zh-CN" sz="2800" dirty="0" smtClean="0"/>
              <a:t>管理科研</a:t>
            </a:r>
            <a:r>
              <a:rPr lang="zh-CN" altLang="zh-CN" sz="2800" dirty="0"/>
              <a:t>经费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zh-CN" altLang="zh-CN" sz="2800" dirty="0" smtClean="0"/>
              <a:t>财务</a:t>
            </a:r>
            <a:r>
              <a:rPr lang="zh-CN" altLang="en-US" sz="2800" dirty="0"/>
              <a:t>系统</a:t>
            </a:r>
            <a:r>
              <a:rPr lang="zh-CN" altLang="en-US" sz="2800" dirty="0" smtClean="0"/>
              <a:t>已实现</a:t>
            </a:r>
            <a:r>
              <a:rPr lang="zh-CN" altLang="zh-CN" sz="2800" dirty="0" smtClean="0"/>
              <a:t>决算表</a:t>
            </a:r>
            <a:r>
              <a:rPr lang="zh-CN" altLang="zh-CN" sz="2800" dirty="0"/>
              <a:t>查询、收支</a:t>
            </a:r>
            <a:r>
              <a:rPr lang="zh-CN" altLang="zh-CN" sz="2800" dirty="0" smtClean="0"/>
              <a:t>查询</a:t>
            </a:r>
            <a:r>
              <a:rPr lang="zh-CN" altLang="en-US" sz="2800" dirty="0" smtClean="0"/>
              <a:t>、</a:t>
            </a:r>
            <a:r>
              <a:rPr lang="zh-CN" altLang="zh-CN" sz="2800" dirty="0" smtClean="0"/>
              <a:t>额度</a:t>
            </a:r>
            <a:r>
              <a:rPr lang="zh-CN" altLang="zh-CN" sz="2800" dirty="0"/>
              <a:t>查询、额度</a:t>
            </a:r>
            <a:r>
              <a:rPr lang="zh-CN" altLang="zh-CN" sz="2800" dirty="0" smtClean="0"/>
              <a:t>设置等</a:t>
            </a:r>
            <a:r>
              <a:rPr lang="zh-CN" altLang="en-US" sz="2800" dirty="0" smtClean="0"/>
              <a:t>功能，各功能模块建设</a:t>
            </a:r>
            <a:r>
              <a:rPr lang="zh-CN" altLang="zh-CN" sz="2800" dirty="0" smtClean="0"/>
              <a:t>比较</a:t>
            </a:r>
            <a:r>
              <a:rPr lang="zh-CN" altLang="zh-CN" sz="2800" dirty="0"/>
              <a:t>完善</a:t>
            </a:r>
            <a:r>
              <a:rPr lang="zh-CN" altLang="zh-CN" sz="2800" dirty="0" smtClean="0"/>
              <a:t>，</a:t>
            </a:r>
            <a:r>
              <a:rPr lang="zh-CN" altLang="en-US" sz="2800" dirty="0" smtClean="0"/>
              <a:t>项目负责人</a:t>
            </a:r>
            <a:r>
              <a:rPr lang="zh-CN" altLang="zh-CN" sz="2800" dirty="0" smtClean="0"/>
              <a:t>可以</a:t>
            </a:r>
            <a:r>
              <a:rPr lang="zh-CN" altLang="zh-CN" sz="2800" dirty="0"/>
              <a:t>随时掌握经费使用</a:t>
            </a:r>
            <a:r>
              <a:rPr lang="zh-CN" altLang="zh-CN" sz="2800" dirty="0" smtClean="0"/>
              <a:t>情况</a:t>
            </a:r>
            <a:r>
              <a:rPr lang="zh-CN" altLang="en-US" sz="2800" dirty="0" smtClean="0"/>
              <a:t>，管理好科研经费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zh-CN" altLang="en-US" sz="2800" b="1" dirty="0">
                <a:solidFill>
                  <a:srgbClr val="B939A7"/>
                </a:solidFill>
              </a:rPr>
              <a:t>账</a:t>
            </a:r>
            <a:r>
              <a:rPr lang="zh-CN" altLang="en-US" sz="2800" b="1" dirty="0" smtClean="0">
                <a:solidFill>
                  <a:srgbClr val="B939A7"/>
                </a:solidFill>
              </a:rPr>
              <a:t>务查询系统功能</a:t>
            </a:r>
            <a:r>
              <a:rPr lang="zh-CN" altLang="en-US" sz="2800" dirty="0" smtClean="0">
                <a:solidFill>
                  <a:srgbClr val="B939A7"/>
                </a:solidFill>
              </a:rPr>
              <a:t>：</a:t>
            </a:r>
            <a:r>
              <a:rPr lang="zh-CN" altLang="en-US" sz="2800" dirty="0" smtClean="0">
                <a:solidFill>
                  <a:srgbClr val="FF0000"/>
                </a:solidFill>
              </a:rPr>
              <a:t>决算表查询、决算表明细、</a:t>
            </a:r>
            <a:r>
              <a:rPr lang="zh-CN" altLang="en-US" sz="2800" dirty="0" smtClean="0"/>
              <a:t>收支明细账、额度查询。</a:t>
            </a:r>
            <a:endParaRPr lang="en-US" altLang="zh-CN" sz="2800" dirty="0" smtClean="0"/>
          </a:p>
          <a:p>
            <a:r>
              <a:rPr lang="zh-CN" altLang="en-US" sz="2800" b="1" dirty="0" smtClean="0">
                <a:solidFill>
                  <a:srgbClr val="B939A7"/>
                </a:solidFill>
              </a:rPr>
              <a:t>科研管理系统功能</a:t>
            </a:r>
            <a:r>
              <a:rPr lang="zh-CN" altLang="en-US" sz="2800" dirty="0" smtClean="0">
                <a:solidFill>
                  <a:srgbClr val="B939A7"/>
                </a:solidFill>
              </a:rPr>
              <a:t>：</a:t>
            </a:r>
            <a:r>
              <a:rPr lang="zh-CN" altLang="en-US" sz="2800" dirty="0" smtClean="0"/>
              <a:t>额度设置</a:t>
            </a:r>
            <a:r>
              <a:rPr lang="zh-CN" altLang="en-US" sz="2800" smtClean="0"/>
              <a:t>及修改。</a:t>
            </a:r>
            <a:endParaRPr lang="zh-CN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687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三、建议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  <p:pic>
        <p:nvPicPr>
          <p:cNvPr id="7" name="内容占位符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36610"/>
            <a:ext cx="8229600" cy="4045204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2585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53270"/>
            <a:ext cx="7800975" cy="563562"/>
          </a:xfrm>
        </p:spPr>
        <p:txBody>
          <a:bodyPr/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账务查询系统功能</a:t>
            </a:r>
            <a:r>
              <a:rPr lang="en-US" altLang="zh-CN" sz="2400" dirty="0" smtClean="0">
                <a:solidFill>
                  <a:schemeClr val="tx1"/>
                </a:solidFill>
              </a:rPr>
              <a:t>-</a:t>
            </a:r>
            <a:r>
              <a:rPr lang="zh-CN" altLang="en-US" sz="2400" dirty="0" smtClean="0">
                <a:solidFill>
                  <a:schemeClr val="tx1"/>
                </a:solidFill>
              </a:rPr>
              <a:t>决算、收支、额度查询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" name="内容占位符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907038"/>
            <a:ext cx="8229600" cy="454629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  <p:sp>
        <p:nvSpPr>
          <p:cNvPr id="9" name="标题 1"/>
          <p:cNvSpPr txBox="1">
            <a:spLocks/>
          </p:cNvSpPr>
          <p:nvPr/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CN" altLang="en-US" dirty="0" smtClean="0"/>
              <a:t>三、建议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18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800975" cy="563562"/>
          </a:xfrm>
        </p:spPr>
        <p:txBody>
          <a:bodyPr/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科研管理系统功能</a:t>
            </a:r>
            <a:r>
              <a:rPr lang="en-US" altLang="zh-CN" sz="2400" dirty="0" smtClean="0">
                <a:solidFill>
                  <a:schemeClr val="tx1"/>
                </a:solidFill>
              </a:rPr>
              <a:t>-</a:t>
            </a:r>
            <a:r>
              <a:rPr lang="zh-CN" altLang="en-US" sz="2400" dirty="0" smtClean="0">
                <a:solidFill>
                  <a:schemeClr val="tx1"/>
                </a:solidFill>
              </a:rPr>
              <a:t>额度设置及修改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  <p:pic>
        <p:nvPicPr>
          <p:cNvPr id="8" name="内容占位符 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4864"/>
            <a:ext cx="8229600" cy="38955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标题 1"/>
          <p:cNvSpPr txBox="1">
            <a:spLocks/>
          </p:cNvSpPr>
          <p:nvPr/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CN" altLang="en-US" dirty="0" smtClean="0"/>
              <a:t>三、建议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11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三、建议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3</a:t>
            </a:r>
            <a:r>
              <a:rPr lang="zh-CN" altLang="zh-CN" sz="2800" dirty="0"/>
              <a:t>、遇到审计、检查要及时与科研经费管理科</a:t>
            </a:r>
            <a:r>
              <a:rPr lang="zh-CN" altLang="zh-CN" sz="2800" dirty="0" smtClean="0"/>
              <a:t>沟通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zh-CN" altLang="zh-CN" sz="2800" dirty="0" smtClean="0">
                <a:solidFill>
                  <a:srgbClr val="FF0000"/>
                </a:solidFill>
              </a:rPr>
              <a:t>审计</a:t>
            </a:r>
            <a:r>
              <a:rPr lang="zh-CN" altLang="zh-CN" sz="2800" dirty="0">
                <a:solidFill>
                  <a:srgbClr val="FF0000"/>
                </a:solidFill>
              </a:rPr>
              <a:t>报告、</a:t>
            </a:r>
            <a:r>
              <a:rPr lang="zh-CN" altLang="zh-CN" sz="2800" dirty="0"/>
              <a:t>验收材料、检查材料中填的数据应经科研经费管理科</a:t>
            </a:r>
            <a:r>
              <a:rPr lang="zh-CN" altLang="zh-CN" sz="2800" dirty="0">
                <a:solidFill>
                  <a:srgbClr val="FF0000"/>
                </a:solidFill>
              </a:rPr>
              <a:t>审核</a:t>
            </a:r>
            <a:r>
              <a:rPr lang="zh-CN" altLang="zh-CN" sz="2800" dirty="0"/>
              <a:t>。</a:t>
            </a:r>
            <a:endParaRPr lang="en-US" altLang="zh-CN" sz="2800" dirty="0"/>
          </a:p>
          <a:p>
            <a:r>
              <a:rPr lang="en-US" altLang="zh-CN" sz="2800" dirty="0"/>
              <a:t>4</a:t>
            </a:r>
            <a:r>
              <a:rPr lang="zh-CN" altLang="zh-CN" sz="2800" dirty="0"/>
              <a:t>、</a:t>
            </a:r>
            <a:r>
              <a:rPr lang="zh-CN" altLang="zh-CN" sz="2800" dirty="0" smtClean="0"/>
              <a:t>加强</a:t>
            </a:r>
            <a:r>
              <a:rPr lang="zh-CN" altLang="en-US" sz="2800" dirty="0" smtClean="0"/>
              <a:t>对</a:t>
            </a:r>
            <a:r>
              <a:rPr lang="zh-CN" altLang="en-US" sz="2800" dirty="0"/>
              <a:t>参加</a:t>
            </a:r>
            <a:r>
              <a:rPr lang="zh-CN" altLang="zh-CN" sz="2800" dirty="0" smtClean="0"/>
              <a:t>单位经费使用</a:t>
            </a:r>
            <a:r>
              <a:rPr lang="zh-CN" altLang="en-US" sz="2800" dirty="0" smtClean="0"/>
              <a:t>的</a:t>
            </a:r>
            <a:r>
              <a:rPr lang="zh-CN" altLang="zh-CN" sz="2800" dirty="0" smtClean="0"/>
              <a:t>监管。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zh-CN" altLang="zh-CN" sz="2800" dirty="0" smtClean="0"/>
              <a:t>明确</a:t>
            </a:r>
            <a:r>
              <a:rPr lang="zh-CN" altLang="zh-CN" sz="2800" dirty="0"/>
              <a:t>不能开支的范围，定期</a:t>
            </a:r>
            <a:r>
              <a:rPr lang="zh-CN" altLang="zh-CN" sz="2800" dirty="0" smtClean="0"/>
              <a:t>抽查</a:t>
            </a:r>
            <a:r>
              <a:rPr lang="zh-CN" altLang="en-US" sz="2800" dirty="0"/>
              <a:t>参加</a:t>
            </a:r>
            <a:r>
              <a:rPr lang="zh-CN" altLang="zh-CN" sz="2800" dirty="0" smtClean="0"/>
              <a:t>单位</a:t>
            </a:r>
            <a:r>
              <a:rPr lang="zh-CN" altLang="zh-CN" sz="2800" dirty="0"/>
              <a:t>的明细账，发现问题及时调整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/>
              <a:t>5</a:t>
            </a:r>
            <a:r>
              <a:rPr lang="zh-CN" altLang="zh-CN" sz="2800" dirty="0"/>
              <a:t>、重大专项设科研财务</a:t>
            </a:r>
            <a:r>
              <a:rPr lang="zh-CN" altLang="zh-CN" sz="2800" dirty="0" smtClean="0"/>
              <a:t>助理</a:t>
            </a:r>
            <a:r>
              <a:rPr lang="zh-CN" altLang="en-US" sz="2800" dirty="0" smtClean="0"/>
              <a:t>。</a:t>
            </a:r>
            <a:endParaRPr lang="zh-CN" altLang="zh-CN" sz="2800" dirty="0"/>
          </a:p>
          <a:p>
            <a:pPr marL="0" indent="457200">
              <a:buNone/>
            </a:pPr>
            <a:r>
              <a:rPr lang="zh-CN" altLang="zh-CN" sz="2800" dirty="0" smtClean="0"/>
              <a:t>不同</a:t>
            </a:r>
            <a:r>
              <a:rPr lang="zh-CN" altLang="zh-CN" sz="2800" dirty="0"/>
              <a:t>的检查，准备材料的口径</a:t>
            </a:r>
            <a:r>
              <a:rPr lang="zh-CN" altLang="zh-CN" sz="2800" dirty="0" smtClean="0"/>
              <a:t>、</a:t>
            </a:r>
            <a:r>
              <a:rPr lang="zh-CN" altLang="en-US" sz="2800" dirty="0" smtClean="0"/>
              <a:t>时间</a:t>
            </a:r>
            <a:r>
              <a:rPr lang="zh-CN" altLang="en-US" sz="2800" dirty="0"/>
              <a:t>截止点</a:t>
            </a:r>
            <a:r>
              <a:rPr lang="zh-CN" altLang="en-US" sz="2800" dirty="0" smtClean="0"/>
              <a:t>都</a:t>
            </a:r>
            <a:r>
              <a:rPr lang="zh-CN" altLang="zh-CN" sz="2800" dirty="0" smtClean="0"/>
              <a:t>不同</a:t>
            </a:r>
            <a:r>
              <a:rPr lang="zh-CN" altLang="en-US" sz="2800" dirty="0" smtClean="0"/>
              <a:t>，材料都需要</a:t>
            </a:r>
            <a:r>
              <a:rPr lang="zh-CN" altLang="zh-CN" sz="2800" dirty="0" smtClean="0"/>
              <a:t>重新</a:t>
            </a:r>
            <a:r>
              <a:rPr lang="zh-CN" altLang="zh-CN" sz="2800" dirty="0"/>
              <a:t>整理。平时报销明细应有备查登记</a:t>
            </a:r>
            <a:r>
              <a:rPr lang="zh-CN" altLang="zh-CN" sz="2800" dirty="0" smtClean="0"/>
              <a:t>本</a:t>
            </a:r>
            <a:r>
              <a:rPr lang="zh-CN" altLang="en-US" sz="2800" dirty="0" smtClean="0"/>
              <a:t>。实验</a:t>
            </a:r>
            <a:r>
              <a:rPr lang="zh-CN" altLang="en-US" sz="2800" dirty="0"/>
              <a:t>材料</a:t>
            </a:r>
            <a:r>
              <a:rPr lang="zh-CN" altLang="zh-CN" sz="2800" dirty="0" smtClean="0"/>
              <a:t>要</a:t>
            </a:r>
            <a:r>
              <a:rPr lang="zh-CN" altLang="zh-CN" sz="2800" dirty="0"/>
              <a:t>有出入库登记本。</a:t>
            </a:r>
          </a:p>
          <a:p>
            <a:endParaRPr lang="zh-CN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49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594298539"/>
              </p:ext>
            </p:extLst>
          </p:nvPr>
        </p:nvGraphicFramePr>
        <p:xfrm>
          <a:off x="3043840" y="4050977"/>
          <a:ext cx="6100160" cy="210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矩形 3"/>
          <p:cNvSpPr/>
          <p:nvPr/>
        </p:nvSpPr>
        <p:spPr>
          <a:xfrm>
            <a:off x="285720" y="2428868"/>
            <a:ext cx="1714512" cy="642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349" y="4378414"/>
            <a:ext cx="709548" cy="75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5252531"/>
            <a:ext cx="936104" cy="89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20" y="3789040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/>
              <a:t>谢</a:t>
            </a:r>
            <a:endParaRPr lang="zh-CN" altLang="en-US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0112" y="5006971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/>
              <a:t>谢</a:t>
            </a:r>
            <a:endParaRPr lang="zh-CN" altLang="en-US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09410" y="5699468"/>
            <a:ext cx="699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9586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475656" y="1412776"/>
            <a:ext cx="6552728" cy="1080120"/>
          </a:xfrm>
          <a:prstGeom prst="round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en-US" sz="3200" b="1" dirty="0" smtClean="0"/>
              <a:t>最新规定</a:t>
            </a:r>
            <a:endParaRPr lang="zh-CN" altLang="en-US" sz="3200" b="1" dirty="0"/>
          </a:p>
        </p:txBody>
      </p:sp>
      <p:sp>
        <p:nvSpPr>
          <p:cNvPr id="28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8507288" cy="332656"/>
          </a:xfrm>
        </p:spPr>
        <p:txBody>
          <a:bodyPr/>
          <a:lstStyle/>
          <a:p>
            <a:r>
              <a:rPr lang="zh-CN" altLang="en-US" dirty="0" smtClean="0"/>
              <a:t>华南农业大学财务处                                                                                        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1475656" y="2831427"/>
            <a:ext cx="6552728" cy="340588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2016</a:t>
            </a:r>
            <a:r>
              <a:rPr lang="zh-CN" altLang="zh-CN" sz="2400" dirty="0">
                <a:solidFill>
                  <a:schemeClr val="tx1"/>
                </a:solidFill>
              </a:rPr>
              <a:t>年</a:t>
            </a:r>
            <a:r>
              <a:rPr lang="en-US" altLang="zh-CN" sz="2400" dirty="0">
                <a:solidFill>
                  <a:schemeClr val="tx1"/>
                </a:solidFill>
              </a:rPr>
              <a:t>12</a:t>
            </a:r>
            <a:r>
              <a:rPr lang="zh-CN" altLang="zh-CN" sz="2400" dirty="0">
                <a:solidFill>
                  <a:schemeClr val="tx1"/>
                </a:solidFill>
              </a:rPr>
              <a:t>月</a:t>
            </a:r>
            <a:r>
              <a:rPr lang="en-US" altLang="zh-CN" sz="2400" dirty="0">
                <a:solidFill>
                  <a:schemeClr val="tx1"/>
                </a:solidFill>
              </a:rPr>
              <a:t>30</a:t>
            </a:r>
            <a:r>
              <a:rPr lang="zh-CN" altLang="zh-CN" sz="2400" dirty="0" smtClean="0">
                <a:solidFill>
                  <a:schemeClr val="tx1"/>
                </a:solidFill>
              </a:rPr>
              <a:t>日《国家重点研发计划资金管理办法》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schemeClr val="tx1"/>
                </a:solidFill>
              </a:rPr>
              <a:t>2017</a:t>
            </a:r>
            <a:r>
              <a:rPr lang="zh-CN" altLang="zh-CN" sz="2400" dirty="0">
                <a:solidFill>
                  <a:schemeClr val="tx1"/>
                </a:solidFill>
              </a:rPr>
              <a:t>年</a:t>
            </a:r>
            <a:r>
              <a:rPr lang="en-US" altLang="zh-CN" sz="2400" dirty="0">
                <a:solidFill>
                  <a:schemeClr val="tx1"/>
                </a:solidFill>
              </a:rPr>
              <a:t>6</a:t>
            </a:r>
            <a:r>
              <a:rPr lang="zh-CN" altLang="zh-CN" sz="2400" dirty="0">
                <a:solidFill>
                  <a:schemeClr val="tx1"/>
                </a:solidFill>
              </a:rPr>
              <a:t>月</a:t>
            </a:r>
            <a:r>
              <a:rPr lang="en-US" altLang="zh-CN" sz="2400" dirty="0">
                <a:solidFill>
                  <a:schemeClr val="tx1"/>
                </a:solidFill>
              </a:rPr>
              <a:t>1</a:t>
            </a:r>
            <a:r>
              <a:rPr lang="zh-CN" altLang="zh-CN" sz="2400" dirty="0" smtClean="0">
                <a:solidFill>
                  <a:schemeClr val="tx1"/>
                </a:solidFill>
              </a:rPr>
              <a:t>日《国家科技重大专项（民口）资金管理办法》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实行</a:t>
            </a:r>
            <a:r>
              <a:rPr lang="zh-CN" altLang="zh-CN" sz="2400" b="1" dirty="0">
                <a:solidFill>
                  <a:srgbClr val="FF0000"/>
                </a:solidFill>
              </a:rPr>
              <a:t>责任倒查和追究制度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zh-CN" sz="2400" dirty="0" smtClean="0">
                <a:solidFill>
                  <a:schemeClr val="tx1"/>
                </a:solidFill>
              </a:rPr>
              <a:t>会计</a:t>
            </a:r>
            <a:r>
              <a:rPr lang="zh-CN" altLang="zh-CN" sz="2400" dirty="0">
                <a:solidFill>
                  <a:schemeClr val="tx1"/>
                </a:solidFill>
              </a:rPr>
              <a:t>凭证档案保管期限延至</a:t>
            </a:r>
            <a:r>
              <a:rPr lang="en-US" altLang="zh-CN" sz="2400" dirty="0">
                <a:solidFill>
                  <a:schemeClr val="tx1"/>
                </a:solidFill>
              </a:rPr>
              <a:t>30</a:t>
            </a:r>
            <a:r>
              <a:rPr lang="zh-CN" altLang="zh-CN" sz="2400" dirty="0" smtClean="0">
                <a:solidFill>
                  <a:schemeClr val="tx1"/>
                </a:solidFill>
              </a:rPr>
              <a:t>年</a:t>
            </a:r>
            <a:endParaRPr lang="en-US" altLang="zh-CN" sz="2400" dirty="0" smtClean="0">
              <a:solidFill>
                <a:schemeClr val="tx1"/>
              </a:solidFill>
            </a:endParaRPr>
          </a:p>
        </p:txBody>
      </p:sp>
      <p:grpSp>
        <p:nvGrpSpPr>
          <p:cNvPr id="8" name="组合 6"/>
          <p:cNvGrpSpPr>
            <a:grpSpLocks/>
          </p:cNvGrpSpPr>
          <p:nvPr/>
        </p:nvGrpSpPr>
        <p:grpSpPr bwMode="auto">
          <a:xfrm rot="10800000">
            <a:off x="2615755" y="2369615"/>
            <a:ext cx="495300" cy="666750"/>
            <a:chOff x="778" y="1762"/>
            <a:chExt cx="312" cy="420"/>
          </a:xfrm>
        </p:grpSpPr>
        <p:grpSp>
          <p:nvGrpSpPr>
            <p:cNvPr id="9" name="组合 7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15" name="椭圆 8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" name="椭圆 9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自选图形 10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5D9DD7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组合 11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12" name="椭圆 12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" name="椭圆 13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自选图形 14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0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5D9DD7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组合 6"/>
          <p:cNvGrpSpPr>
            <a:grpSpLocks/>
          </p:cNvGrpSpPr>
          <p:nvPr/>
        </p:nvGrpSpPr>
        <p:grpSpPr bwMode="auto">
          <a:xfrm rot="10800000">
            <a:off x="6444208" y="2367369"/>
            <a:ext cx="495300" cy="666750"/>
            <a:chOff x="778" y="1762"/>
            <a:chExt cx="312" cy="420"/>
          </a:xfrm>
        </p:grpSpPr>
        <p:grpSp>
          <p:nvGrpSpPr>
            <p:cNvPr id="20" name="组合 7"/>
            <p:cNvGrpSpPr>
              <a:grpSpLocks/>
            </p:cNvGrpSpPr>
            <p:nvPr/>
          </p:nvGrpSpPr>
          <p:grpSpPr bwMode="auto"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5" name="椭圆 8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椭圆 9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自选图形 10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5D9DD7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1" name="组合 11"/>
            <p:cNvGrpSpPr>
              <a:grpSpLocks/>
            </p:cNvGrpSpPr>
            <p:nvPr/>
          </p:nvGrpSpPr>
          <p:grpSpPr bwMode="auto"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2" name="椭圆 12"/>
              <p:cNvSpPr>
                <a:spLocks noChangeArrowheads="1"/>
              </p:cNvSpPr>
              <p:nvPr/>
            </p:nvSpPr>
            <p:spPr bwMode="gray"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椭圆 13"/>
              <p:cNvSpPr>
                <a:spLocks noChangeArrowheads="1"/>
              </p:cNvSpPr>
              <p:nvPr/>
            </p:nvSpPr>
            <p:spPr bwMode="gray"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30000"/>
                </a:srgbClr>
              </a:solidFill>
              <a:ln w="38100" algn="ctr">
                <a:solidFill>
                  <a:srgbClr val="DDDDD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自选图形 14"/>
              <p:cNvSpPr>
                <a:spLocks noChangeArrowheads="1"/>
              </p:cNvSpPr>
              <p:nvPr/>
            </p:nvSpPr>
            <p:spPr bwMode="gray"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0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5D9DD7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3187806" algn="ctr" rotWithShape="0">
                        <a:srgbClr val="001D3A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197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主要内容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95614"/>
              </p:ext>
            </p:extLst>
          </p:nvPr>
        </p:nvGraphicFramePr>
        <p:xfrm>
          <a:off x="1547664" y="1988840"/>
          <a:ext cx="5472608" cy="3593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8507288" cy="332656"/>
          </a:xfrm>
        </p:spPr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199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9225"/>
            <a:ext cx="8229600" cy="5034111"/>
          </a:xfrm>
        </p:spPr>
        <p:txBody>
          <a:bodyPr anchor="ctr"/>
          <a:lstStyle/>
          <a:p>
            <a:pPr marL="36000"/>
            <a:r>
              <a:rPr lang="en-US" altLang="zh-CN" sz="2800" b="1" dirty="0"/>
              <a:t>1</a:t>
            </a:r>
            <a:r>
              <a:rPr lang="zh-CN" altLang="zh-CN" sz="2800" b="1" dirty="0"/>
              <a:t>、支出</a:t>
            </a:r>
            <a:r>
              <a:rPr lang="zh-CN" altLang="zh-CN" sz="2800" b="1" dirty="0" smtClean="0"/>
              <a:t>执行率</a:t>
            </a:r>
            <a:endParaRPr lang="en-US" altLang="zh-CN" sz="2800" b="1" dirty="0" smtClean="0"/>
          </a:p>
          <a:p>
            <a:pPr marL="0" indent="457200">
              <a:buNone/>
            </a:pPr>
            <a:r>
              <a:rPr lang="zh-CN" altLang="en-US" sz="2800" dirty="0" smtClean="0"/>
              <a:t>以前年度结题没有规定支出执行率比例。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en-US" altLang="zh-CN" sz="2800" dirty="0" smtClean="0"/>
              <a:t>2018</a:t>
            </a:r>
            <a:r>
              <a:rPr lang="zh-CN" altLang="zh-CN" sz="2800" dirty="0" smtClean="0"/>
              <a:t>年国家自然科学基金结题要求</a:t>
            </a:r>
            <a:r>
              <a:rPr lang="en-US" altLang="zh-CN" sz="2800" dirty="0" smtClean="0"/>
              <a:t>80%</a:t>
            </a:r>
            <a:r>
              <a:rPr lang="zh-CN" altLang="zh-CN" sz="2800" dirty="0" smtClean="0"/>
              <a:t>以上</a:t>
            </a:r>
            <a:r>
              <a:rPr lang="zh-CN" altLang="en-US" sz="2800" dirty="0" smtClean="0"/>
              <a:t>；</a:t>
            </a:r>
            <a:r>
              <a:rPr lang="en-US" altLang="zh-CN" sz="2800" dirty="0" smtClean="0"/>
              <a:t>2018</a:t>
            </a:r>
            <a:r>
              <a:rPr lang="zh-CN" altLang="zh-CN" sz="2800" dirty="0" smtClean="0"/>
              <a:t>年转基因项目财务验收</a:t>
            </a:r>
            <a:r>
              <a:rPr lang="zh-CN" altLang="en-US" sz="2800" dirty="0" smtClean="0"/>
              <a:t>要求</a:t>
            </a:r>
            <a:r>
              <a:rPr lang="en-US" altLang="zh-CN" sz="2800" dirty="0" smtClean="0"/>
              <a:t>80%</a:t>
            </a:r>
            <a:r>
              <a:rPr lang="zh-CN" altLang="zh-CN" sz="2800" dirty="0" smtClean="0"/>
              <a:t>以上</a:t>
            </a:r>
            <a:r>
              <a:rPr lang="zh-CN" altLang="en-US" sz="2800" dirty="0" smtClean="0"/>
              <a:t>。</a:t>
            </a:r>
            <a:endParaRPr lang="zh-CN" altLang="zh-CN" sz="2800" dirty="0" smtClean="0"/>
          </a:p>
          <a:p>
            <a:r>
              <a:rPr lang="en-US" altLang="zh-CN" sz="2800" b="1" dirty="0" smtClean="0"/>
              <a:t>2</a:t>
            </a:r>
            <a:r>
              <a:rPr lang="zh-CN" altLang="zh-CN" sz="2800" b="1" dirty="0"/>
              <a:t>、</a:t>
            </a:r>
            <a:r>
              <a:rPr lang="zh-CN" altLang="zh-CN" sz="2800" b="1" dirty="0" smtClean="0"/>
              <a:t>报销时间</a:t>
            </a:r>
            <a:r>
              <a:rPr lang="zh-CN" altLang="en-US" sz="2800" b="1" dirty="0" smtClean="0"/>
              <a:t>截止点</a:t>
            </a:r>
            <a:endParaRPr lang="zh-CN" altLang="zh-CN" sz="2800" b="1" dirty="0"/>
          </a:p>
          <a:p>
            <a:pPr marL="0" indent="457200">
              <a:buNone/>
            </a:pPr>
            <a:r>
              <a:rPr lang="zh-CN" altLang="en-US" sz="2800" dirty="0" smtClean="0"/>
              <a:t>依据：</a:t>
            </a:r>
            <a:r>
              <a:rPr lang="zh-CN" altLang="zh-CN" sz="2800" dirty="0" smtClean="0"/>
              <a:t>项目</a:t>
            </a:r>
            <a:r>
              <a:rPr lang="zh-CN" altLang="zh-CN" sz="2800" dirty="0"/>
              <a:t>合同书</a:t>
            </a:r>
            <a:r>
              <a:rPr lang="zh-CN" altLang="zh-CN" sz="2800" dirty="0" smtClean="0"/>
              <a:t>的</a:t>
            </a:r>
            <a:r>
              <a:rPr lang="zh-CN" altLang="en-US" sz="2800" dirty="0"/>
              <a:t>截止</a:t>
            </a:r>
            <a:r>
              <a:rPr lang="zh-CN" altLang="zh-CN" sz="2800" dirty="0" smtClean="0"/>
              <a:t>日期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zh-CN" altLang="en-US" sz="2800" dirty="0" smtClean="0"/>
              <a:t>要求：</a:t>
            </a:r>
            <a:r>
              <a:rPr lang="zh-CN" altLang="zh-CN" sz="2800" dirty="0" smtClean="0">
                <a:solidFill>
                  <a:srgbClr val="FF0000"/>
                </a:solidFill>
              </a:rPr>
              <a:t>报销</a:t>
            </a:r>
            <a:r>
              <a:rPr lang="zh-CN" altLang="en-US" sz="2800" dirty="0">
                <a:solidFill>
                  <a:srgbClr val="FF0000"/>
                </a:solidFill>
              </a:rPr>
              <a:t>日期</a:t>
            </a:r>
            <a:r>
              <a:rPr lang="zh-CN" altLang="en-US" sz="2800" dirty="0" smtClean="0">
                <a:solidFill>
                  <a:srgbClr val="FF0000"/>
                </a:solidFill>
              </a:rPr>
              <a:t>或发</a:t>
            </a:r>
            <a:r>
              <a:rPr lang="zh-CN" altLang="zh-CN" sz="2800" dirty="0" smtClean="0">
                <a:solidFill>
                  <a:srgbClr val="FF0000"/>
                </a:solidFill>
              </a:rPr>
              <a:t>票</a:t>
            </a:r>
            <a:r>
              <a:rPr lang="zh-CN" altLang="en-US" sz="2800" dirty="0" smtClean="0">
                <a:solidFill>
                  <a:srgbClr val="FF0000"/>
                </a:solidFill>
              </a:rPr>
              <a:t>开票</a:t>
            </a:r>
            <a:r>
              <a:rPr lang="zh-CN" altLang="zh-CN" sz="2800" dirty="0" smtClean="0">
                <a:solidFill>
                  <a:srgbClr val="FF0000"/>
                </a:solidFill>
              </a:rPr>
              <a:t>日期</a:t>
            </a:r>
            <a:r>
              <a:rPr lang="zh-CN" altLang="en-US" sz="2800" dirty="0" smtClean="0">
                <a:solidFill>
                  <a:srgbClr val="FF0000"/>
                </a:solidFill>
              </a:rPr>
              <a:t>在合同期内；  </a:t>
            </a:r>
            <a:r>
              <a:rPr lang="zh-CN" altLang="en-US" sz="2800" dirty="0" smtClean="0"/>
              <a:t>若有</a:t>
            </a:r>
            <a:r>
              <a:rPr lang="zh-CN" altLang="zh-CN" sz="2800" dirty="0" smtClean="0"/>
              <a:t>大额支出，</a:t>
            </a:r>
            <a:r>
              <a:rPr lang="zh-CN" altLang="en-US" sz="2800" dirty="0" smtClean="0"/>
              <a:t>如大额材料费、测试化验加工费等，则应</a:t>
            </a:r>
            <a:r>
              <a:rPr lang="zh-CN" altLang="zh-CN" sz="2800" dirty="0" smtClean="0"/>
              <a:t>在</a:t>
            </a:r>
            <a:r>
              <a:rPr lang="zh-CN" altLang="zh-CN" sz="2800" dirty="0"/>
              <a:t>项目截止日期前三个月完成报销</a:t>
            </a:r>
            <a:r>
              <a:rPr lang="zh-CN" altLang="zh-CN" sz="2800" dirty="0" smtClean="0"/>
              <a:t>手续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457200">
              <a:buNone/>
            </a:pPr>
            <a:r>
              <a:rPr lang="zh-CN" altLang="en-US" sz="2800" dirty="0" smtClean="0"/>
              <a:t>项目合同期之后报销的为后续支出，存在审计核减的风险。</a:t>
            </a:r>
            <a:endParaRPr lang="zh-CN" altLang="en-US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19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3</a:t>
            </a:r>
            <a:r>
              <a:rPr lang="zh-CN" altLang="zh-CN" sz="2800" b="1" dirty="0" smtClean="0"/>
              <a:t>、假发票、</a:t>
            </a:r>
            <a:r>
              <a:rPr lang="zh-CN" altLang="en-US" sz="2800" b="1" dirty="0" smtClean="0"/>
              <a:t>假业务</a:t>
            </a:r>
            <a:r>
              <a:rPr lang="zh-CN" altLang="zh-CN" sz="2800" b="1" dirty="0" smtClean="0"/>
              <a:t>真发票</a:t>
            </a:r>
            <a:endParaRPr lang="en-US" altLang="zh-CN" sz="2800" b="1" dirty="0" smtClean="0"/>
          </a:p>
          <a:p>
            <a:pPr marL="0" indent="457200">
              <a:buNone/>
            </a:pPr>
            <a:r>
              <a:rPr lang="zh-CN" altLang="zh-CN" sz="2800" dirty="0" smtClean="0"/>
              <a:t>比如</a:t>
            </a:r>
            <a:r>
              <a:rPr lang="zh-CN" altLang="en-US" sz="2800" dirty="0" smtClean="0"/>
              <a:t>在</a:t>
            </a:r>
            <a:r>
              <a:rPr lang="zh-CN" altLang="zh-CN" sz="2800" dirty="0" smtClean="0"/>
              <a:t>贸易公司开了材料费发票等</a:t>
            </a:r>
            <a:r>
              <a:rPr lang="zh-CN" altLang="en-US" sz="2800" dirty="0" smtClean="0"/>
              <a:t>。</a:t>
            </a:r>
            <a:endParaRPr lang="zh-CN" altLang="zh-CN" sz="2800" dirty="0" smtClean="0"/>
          </a:p>
          <a:p>
            <a:r>
              <a:rPr lang="en-US" altLang="zh-CN" sz="2800" b="1" dirty="0" smtClean="0"/>
              <a:t>4</a:t>
            </a:r>
            <a:r>
              <a:rPr lang="zh-CN" altLang="zh-CN" sz="2800" b="1" dirty="0"/>
              <a:t>、配套</a:t>
            </a:r>
            <a:r>
              <a:rPr lang="zh-CN" altLang="zh-CN" sz="2800" b="1" dirty="0" smtClean="0"/>
              <a:t>经费</a:t>
            </a:r>
            <a:endParaRPr lang="en-US" altLang="zh-CN" sz="2800" b="1" dirty="0" smtClean="0"/>
          </a:p>
          <a:p>
            <a:pPr marL="0" indent="457200">
              <a:buNone/>
            </a:pPr>
            <a:r>
              <a:rPr lang="zh-CN" altLang="en-US" sz="2500" dirty="0" smtClean="0"/>
              <a:t>财务审计</a:t>
            </a:r>
            <a:r>
              <a:rPr lang="zh-CN" altLang="zh-CN" sz="2500" dirty="0" smtClean="0"/>
              <a:t>要求</a:t>
            </a:r>
            <a:r>
              <a:rPr lang="zh-CN" altLang="en-US" sz="2500" dirty="0" smtClean="0"/>
              <a:t>配套经费须</a:t>
            </a:r>
            <a:r>
              <a:rPr lang="zh-CN" altLang="zh-CN" sz="2500" dirty="0" smtClean="0"/>
              <a:t>单独</a:t>
            </a:r>
            <a:r>
              <a:rPr lang="zh-CN" altLang="zh-CN" sz="2500" dirty="0"/>
              <a:t>设卡</a:t>
            </a:r>
            <a:r>
              <a:rPr lang="zh-CN" altLang="zh-CN" sz="2500" dirty="0" smtClean="0"/>
              <a:t>核算</a:t>
            </a:r>
            <a:r>
              <a:rPr lang="zh-CN" altLang="en-US" sz="2500" dirty="0" smtClean="0"/>
              <a:t>。</a:t>
            </a:r>
            <a:r>
              <a:rPr lang="zh-CN" altLang="zh-CN" sz="2500" dirty="0" smtClean="0"/>
              <a:t>我们</a:t>
            </a:r>
            <a:r>
              <a:rPr lang="zh-CN" altLang="zh-CN" sz="2500" dirty="0"/>
              <a:t>学校一般</a:t>
            </a:r>
            <a:r>
              <a:rPr lang="zh-CN" altLang="zh-CN" sz="2500" dirty="0" smtClean="0"/>
              <a:t>是</a:t>
            </a:r>
            <a:r>
              <a:rPr lang="zh-CN" altLang="en-US" sz="2500" dirty="0" smtClean="0"/>
              <a:t>项目负责人从</a:t>
            </a:r>
            <a:r>
              <a:rPr lang="zh-CN" altLang="zh-CN" sz="2500" dirty="0" smtClean="0"/>
              <a:t>自己</a:t>
            </a:r>
            <a:r>
              <a:rPr lang="zh-CN" altLang="zh-CN" sz="2500" dirty="0"/>
              <a:t>的横向</a:t>
            </a:r>
            <a:r>
              <a:rPr lang="zh-CN" altLang="zh-CN" sz="2500" dirty="0" smtClean="0"/>
              <a:t>课题、</a:t>
            </a:r>
            <a:r>
              <a:rPr lang="zh-CN" altLang="zh-CN" sz="2500" dirty="0"/>
              <a:t>或者</a:t>
            </a:r>
            <a:r>
              <a:rPr lang="zh-CN" altLang="zh-CN" sz="2500" dirty="0" smtClean="0"/>
              <a:t>高水平学科建设经费</a:t>
            </a:r>
            <a:r>
              <a:rPr lang="zh-CN" altLang="en-US" sz="2500" dirty="0"/>
              <a:t>中</a:t>
            </a:r>
            <a:r>
              <a:rPr lang="zh-CN" altLang="en-US" sz="2500" dirty="0" smtClean="0"/>
              <a:t>抽取部分支出做</a:t>
            </a:r>
            <a:r>
              <a:rPr lang="zh-CN" altLang="zh-CN" sz="2500" dirty="0" smtClean="0"/>
              <a:t>配套，</a:t>
            </a:r>
            <a:r>
              <a:rPr lang="zh-CN" altLang="en-US" sz="2500" dirty="0"/>
              <a:t>这</a:t>
            </a:r>
            <a:r>
              <a:rPr lang="zh-CN" altLang="zh-CN" sz="2500" dirty="0" smtClean="0"/>
              <a:t>不</a:t>
            </a:r>
            <a:r>
              <a:rPr lang="zh-CN" altLang="zh-CN" sz="2500" dirty="0"/>
              <a:t>属于</a:t>
            </a:r>
            <a:r>
              <a:rPr lang="zh-CN" altLang="zh-CN" sz="2500" dirty="0" smtClean="0"/>
              <a:t>单独</a:t>
            </a:r>
            <a:r>
              <a:rPr lang="zh-CN" altLang="en-US" sz="2500" dirty="0" smtClean="0"/>
              <a:t>设</a:t>
            </a:r>
            <a:r>
              <a:rPr lang="zh-CN" altLang="zh-CN" sz="2500" dirty="0" smtClean="0"/>
              <a:t>卡核算</a:t>
            </a:r>
            <a:r>
              <a:rPr lang="zh-CN" altLang="en-US" sz="2500" dirty="0" smtClean="0"/>
              <a:t>范围。</a:t>
            </a:r>
            <a:endParaRPr lang="en-US" altLang="zh-CN" sz="2500" dirty="0" smtClean="0"/>
          </a:p>
          <a:p>
            <a:pPr marL="0" indent="457200">
              <a:buNone/>
            </a:pPr>
            <a:r>
              <a:rPr lang="en-US" altLang="zh-CN" sz="2500" dirty="0" smtClean="0"/>
              <a:t>2017</a:t>
            </a:r>
            <a:r>
              <a:rPr lang="zh-CN" altLang="zh-CN" sz="2500" dirty="0" smtClean="0"/>
              <a:t>年财务审计</a:t>
            </a:r>
            <a:r>
              <a:rPr lang="zh-CN" altLang="en-US" sz="2500" dirty="0" smtClean="0"/>
              <a:t>开始</a:t>
            </a:r>
            <a:r>
              <a:rPr lang="zh-CN" altLang="zh-CN" sz="2500" dirty="0" smtClean="0"/>
              <a:t>要求披露</a:t>
            </a:r>
            <a:r>
              <a:rPr lang="zh-CN" altLang="en-US" sz="2500" dirty="0" smtClean="0"/>
              <a:t>，披露结果将影响项目验收；验收不通过，会降低学校及项目负责人信用评价，影响项目申报。</a:t>
            </a:r>
            <a:endParaRPr lang="en-US" altLang="zh-CN" sz="2500" dirty="0" smtClean="0"/>
          </a:p>
          <a:p>
            <a:pPr marL="0" indent="457200">
              <a:buNone/>
            </a:pPr>
            <a:r>
              <a:rPr lang="zh-CN" altLang="zh-CN" sz="2500" dirty="0" smtClean="0"/>
              <a:t>除非</a:t>
            </a:r>
            <a:r>
              <a:rPr lang="zh-CN" altLang="zh-CN" sz="2500" dirty="0"/>
              <a:t>项目</a:t>
            </a:r>
            <a:r>
              <a:rPr lang="zh-CN" altLang="zh-CN" sz="2500" dirty="0" smtClean="0"/>
              <a:t>申报</a:t>
            </a:r>
            <a:r>
              <a:rPr lang="zh-CN" altLang="en-US" sz="2500" dirty="0" smtClean="0"/>
              <a:t>要求</a:t>
            </a:r>
            <a:r>
              <a:rPr lang="zh-CN" altLang="zh-CN" sz="2500" dirty="0" smtClean="0"/>
              <a:t>一定</a:t>
            </a:r>
            <a:r>
              <a:rPr lang="zh-CN" altLang="en-US" sz="2500" dirty="0" smtClean="0"/>
              <a:t>要有配套</a:t>
            </a:r>
            <a:r>
              <a:rPr lang="zh-CN" altLang="zh-CN" sz="2500" dirty="0" smtClean="0"/>
              <a:t>，</a:t>
            </a:r>
            <a:r>
              <a:rPr lang="zh-CN" altLang="en-US" sz="2500" dirty="0" smtClean="0"/>
              <a:t>否则</a:t>
            </a:r>
            <a:r>
              <a:rPr lang="zh-CN" altLang="zh-CN" sz="2500" dirty="0" smtClean="0"/>
              <a:t>项目预算</a:t>
            </a:r>
            <a:r>
              <a:rPr lang="zh-CN" altLang="en-US" sz="2500" dirty="0" smtClean="0"/>
              <a:t>不</a:t>
            </a:r>
            <a:r>
              <a:rPr lang="zh-CN" altLang="zh-CN" sz="2500" dirty="0" smtClean="0"/>
              <a:t>做</a:t>
            </a:r>
            <a:r>
              <a:rPr lang="zh-CN" altLang="zh-CN" sz="2500" dirty="0"/>
              <a:t>配套</a:t>
            </a:r>
            <a:r>
              <a:rPr lang="zh-CN" altLang="zh-CN" sz="2500" dirty="0" smtClean="0"/>
              <a:t>经费。</a:t>
            </a:r>
            <a:endParaRPr lang="zh-CN" altLang="en-US" sz="25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/>
              <a:t>华南农业大学财务处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41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5</a:t>
            </a:r>
            <a:r>
              <a:rPr lang="zh-CN" altLang="zh-CN" sz="2800" b="1" dirty="0" smtClean="0"/>
              <a:t>、</a:t>
            </a:r>
            <a:r>
              <a:rPr lang="zh-CN" altLang="zh-CN" sz="2800" b="1" dirty="0"/>
              <a:t>实验材料出入库登记</a:t>
            </a:r>
            <a:endParaRPr lang="en-US" altLang="zh-CN" sz="2800" b="1" dirty="0"/>
          </a:p>
          <a:p>
            <a:pPr marL="0" indent="457200">
              <a:buNone/>
            </a:pPr>
            <a:r>
              <a:rPr lang="zh-CN" altLang="en-US" sz="2800" dirty="0"/>
              <a:t>重大专项要有实验材料出入库登记。</a:t>
            </a:r>
            <a:endParaRPr lang="en-US" altLang="zh-CN" sz="2800" dirty="0"/>
          </a:p>
          <a:p>
            <a:pPr marL="0" indent="457200">
              <a:buNone/>
            </a:pPr>
            <a:r>
              <a:rPr lang="en-US" altLang="zh-CN" sz="2800" dirty="0"/>
              <a:t>2017</a:t>
            </a:r>
            <a:r>
              <a:rPr lang="zh-CN" altLang="en-US" sz="2800" dirty="0"/>
              <a:t>年</a:t>
            </a:r>
            <a:r>
              <a:rPr lang="en-US" altLang="zh-CN" sz="2800" dirty="0"/>
              <a:t>6</a:t>
            </a:r>
            <a:r>
              <a:rPr lang="zh-CN" altLang="en-US" sz="2800" dirty="0"/>
              <a:t>月学校科研实验材料抽查工作中发现有个别学院做得比较好，利用网络平台“物料管理系统”（安特百货）进行实验材料管理。</a:t>
            </a:r>
            <a:endParaRPr lang="zh-CN" altLang="zh-CN" sz="2800" dirty="0"/>
          </a:p>
          <a:p>
            <a:r>
              <a:rPr lang="en-US" altLang="zh-CN" sz="2800" b="1" dirty="0" smtClean="0"/>
              <a:t>6</a:t>
            </a:r>
            <a:r>
              <a:rPr lang="zh-CN" altLang="zh-CN" sz="2800" b="1" dirty="0"/>
              <a:t>、</a:t>
            </a:r>
            <a:r>
              <a:rPr lang="zh-CN" altLang="zh-CN" sz="2800" b="1" dirty="0" smtClean="0"/>
              <a:t>购买</a:t>
            </a:r>
            <a:r>
              <a:rPr lang="zh-CN" altLang="en-US" sz="2800" b="1" dirty="0" smtClean="0"/>
              <a:t>预算外设备</a:t>
            </a:r>
            <a:endParaRPr lang="en-US" altLang="zh-CN" sz="2800" b="1" dirty="0" smtClean="0"/>
          </a:p>
          <a:p>
            <a:pPr marL="0" indent="457200">
              <a:buNone/>
            </a:pPr>
            <a:r>
              <a:rPr lang="zh-CN" altLang="en-US" sz="2800" dirty="0" smtClean="0"/>
              <a:t>购买</a:t>
            </a:r>
            <a:r>
              <a:rPr lang="zh-CN" altLang="zh-CN" sz="2800" dirty="0" smtClean="0"/>
              <a:t>合同书</a:t>
            </a:r>
            <a:r>
              <a:rPr lang="zh-CN" altLang="zh-CN" sz="2800" dirty="0"/>
              <a:t>经费预算明细以外的设备，财务审计要求提供非常充分的理由，比如旧型号</a:t>
            </a:r>
            <a:r>
              <a:rPr lang="zh-CN" altLang="zh-CN" sz="2800" dirty="0" smtClean="0"/>
              <a:t>停产</a:t>
            </a:r>
            <a:r>
              <a:rPr lang="zh-CN" altLang="en-US" sz="2800" dirty="0" smtClean="0"/>
              <a:t>后的</a:t>
            </a:r>
            <a:r>
              <a:rPr lang="zh-CN" altLang="zh-CN" sz="2800" dirty="0" smtClean="0"/>
              <a:t>新</a:t>
            </a:r>
            <a:r>
              <a:rPr lang="zh-CN" altLang="zh-CN" sz="2800" dirty="0"/>
              <a:t>型号，</a:t>
            </a:r>
            <a:r>
              <a:rPr lang="zh-CN" altLang="zh-CN" sz="2800" dirty="0" smtClean="0"/>
              <a:t>或者</a:t>
            </a:r>
            <a:r>
              <a:rPr lang="zh-CN" altLang="en-US" sz="2800" dirty="0" smtClean="0"/>
              <a:t>同价位、性能更好</a:t>
            </a:r>
            <a:r>
              <a:rPr lang="zh-CN" altLang="zh-CN" sz="2800" dirty="0" smtClean="0"/>
              <a:t>的</a:t>
            </a:r>
            <a:r>
              <a:rPr lang="zh-CN" altLang="zh-CN" sz="2800" dirty="0"/>
              <a:t>其他</a:t>
            </a:r>
            <a:r>
              <a:rPr lang="zh-CN" altLang="zh-CN" sz="2800" dirty="0" smtClean="0"/>
              <a:t>品牌，</a:t>
            </a:r>
            <a:r>
              <a:rPr lang="zh-CN" altLang="en-US" sz="2800" dirty="0" smtClean="0"/>
              <a:t>这类理由</a:t>
            </a:r>
            <a:r>
              <a:rPr lang="zh-CN" altLang="zh-CN" sz="2800" dirty="0" smtClean="0"/>
              <a:t>可以</a:t>
            </a:r>
            <a:r>
              <a:rPr lang="zh-CN" altLang="zh-CN" sz="2800" dirty="0"/>
              <a:t>被认定，否则</a:t>
            </a:r>
            <a:r>
              <a:rPr lang="zh-CN" altLang="zh-CN" sz="2800" dirty="0" smtClean="0"/>
              <a:t>需要</a:t>
            </a:r>
            <a:r>
              <a:rPr lang="zh-CN" altLang="en-US" sz="2800" dirty="0" smtClean="0"/>
              <a:t>提前</a:t>
            </a:r>
            <a:r>
              <a:rPr lang="zh-CN" altLang="zh-CN" sz="2800" dirty="0" smtClean="0"/>
              <a:t>向</a:t>
            </a:r>
            <a:r>
              <a:rPr lang="zh-CN" altLang="zh-CN" sz="2800" dirty="0"/>
              <a:t>资金主管部门提出变更</a:t>
            </a:r>
            <a:r>
              <a:rPr lang="zh-CN" altLang="zh-CN" sz="2800" dirty="0" smtClean="0"/>
              <a:t>申请。</a:t>
            </a:r>
            <a:endParaRPr lang="en-US" altLang="zh-CN" sz="2800" dirty="0" smtClean="0"/>
          </a:p>
          <a:p>
            <a:pPr marL="0" indent="0">
              <a:buNone/>
            </a:pPr>
            <a:endParaRPr lang="zh-CN" altLang="zh-CN" sz="2800" dirty="0" smtClean="0"/>
          </a:p>
          <a:p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/>
              <a:t>华南农业大学财务处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81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/>
              <a:t>7</a:t>
            </a:r>
            <a:r>
              <a:rPr lang="zh-CN" altLang="zh-CN" sz="2800" b="1" dirty="0"/>
              <a:t>、使用公务</a:t>
            </a:r>
            <a:r>
              <a:rPr lang="zh-CN" altLang="zh-CN" sz="2800" b="1" dirty="0" smtClean="0"/>
              <a:t>卡</a:t>
            </a:r>
            <a:endParaRPr lang="en-US" altLang="zh-CN" sz="2800" b="1" dirty="0" smtClean="0"/>
          </a:p>
          <a:p>
            <a:pPr marL="0" indent="457200">
              <a:buNone/>
            </a:pPr>
            <a:r>
              <a:rPr lang="zh-CN" altLang="zh-CN" sz="2700" dirty="0" smtClean="0"/>
              <a:t>中央财政资金</a:t>
            </a:r>
            <a:r>
              <a:rPr lang="zh-CN" altLang="en-US" sz="2700" dirty="0" smtClean="0"/>
              <a:t>（</a:t>
            </a:r>
            <a:r>
              <a:rPr lang="zh-CN" altLang="zh-CN" sz="2700" dirty="0" smtClean="0"/>
              <a:t>国家</a:t>
            </a:r>
            <a:r>
              <a:rPr lang="zh-CN" altLang="zh-CN" sz="2700" dirty="0"/>
              <a:t>自科基金、国家社科基金、重点研发</a:t>
            </a:r>
            <a:r>
              <a:rPr lang="zh-CN" altLang="zh-CN" sz="2700" dirty="0" smtClean="0"/>
              <a:t>计划</a:t>
            </a:r>
            <a:r>
              <a:rPr lang="zh-CN" altLang="en-US" sz="2700" dirty="0" smtClean="0"/>
              <a:t>等）、</a:t>
            </a:r>
            <a:r>
              <a:rPr lang="zh-CN" altLang="zh-CN" sz="2700" dirty="0" smtClean="0"/>
              <a:t>省级财政资金</a:t>
            </a:r>
            <a:r>
              <a:rPr lang="zh-CN" altLang="en-US" sz="2700" dirty="0" smtClean="0"/>
              <a:t>（</a:t>
            </a:r>
            <a:r>
              <a:rPr lang="zh-CN" altLang="zh-CN" sz="2700" dirty="0" smtClean="0"/>
              <a:t>省</a:t>
            </a:r>
            <a:r>
              <a:rPr lang="zh-CN" altLang="zh-CN" sz="2700" dirty="0"/>
              <a:t>科技</a:t>
            </a:r>
            <a:r>
              <a:rPr lang="zh-CN" altLang="zh-CN" sz="2700" dirty="0" smtClean="0"/>
              <a:t>厅</a:t>
            </a:r>
            <a:r>
              <a:rPr lang="zh-CN" altLang="en-US" sz="2700" dirty="0" smtClean="0"/>
              <a:t>项目）</a:t>
            </a:r>
            <a:r>
              <a:rPr lang="zh-CN" altLang="zh-CN" sz="2700" dirty="0" smtClean="0"/>
              <a:t>管理</a:t>
            </a:r>
            <a:r>
              <a:rPr lang="zh-CN" altLang="zh-CN" sz="2700" dirty="0"/>
              <a:t>办法都规定使用公务</a:t>
            </a:r>
            <a:r>
              <a:rPr lang="zh-CN" altLang="zh-CN" sz="2700" dirty="0" smtClean="0"/>
              <a:t>卡</a:t>
            </a:r>
            <a:r>
              <a:rPr lang="zh-CN" altLang="en-US" sz="2700" dirty="0" smtClean="0"/>
              <a:t>，否则</a:t>
            </a:r>
            <a:r>
              <a:rPr lang="zh-CN" altLang="zh-CN" sz="2700" dirty="0" smtClean="0"/>
              <a:t>财务审计</a:t>
            </a:r>
            <a:r>
              <a:rPr lang="zh-CN" altLang="en-US" sz="2700" dirty="0" smtClean="0"/>
              <a:t>将会披露，影响项目验收。验收</a:t>
            </a:r>
            <a:r>
              <a:rPr lang="zh-CN" altLang="en-US" sz="2700" dirty="0"/>
              <a:t>不通过</a:t>
            </a:r>
            <a:r>
              <a:rPr lang="zh-CN" altLang="en-US" sz="2700" dirty="0" smtClean="0"/>
              <a:t>，承担单位</a:t>
            </a:r>
            <a:r>
              <a:rPr lang="en-US" altLang="zh-CN" sz="2700" dirty="0" smtClean="0"/>
              <a:t>5</a:t>
            </a:r>
            <a:r>
              <a:rPr lang="zh-CN" altLang="en-US" sz="2700" dirty="0" smtClean="0"/>
              <a:t>年内不得申报重大专项，项目负责人终生不得申报。</a:t>
            </a:r>
            <a:endParaRPr lang="en-US" altLang="zh-CN" sz="2700" dirty="0"/>
          </a:p>
          <a:p>
            <a:r>
              <a:rPr lang="en-US" altLang="zh-CN" sz="2800" b="1" dirty="0" smtClean="0"/>
              <a:t>8</a:t>
            </a:r>
            <a:r>
              <a:rPr lang="zh-CN" altLang="zh-CN" sz="2800" b="1" dirty="0" smtClean="0"/>
              <a:t>、</a:t>
            </a:r>
            <a:r>
              <a:rPr lang="zh-CN" altLang="zh-CN" sz="2800" b="1" dirty="0"/>
              <a:t>调账</a:t>
            </a:r>
          </a:p>
          <a:p>
            <a:pPr marL="0" indent="457200">
              <a:buNone/>
            </a:pPr>
            <a:r>
              <a:rPr lang="zh-CN" altLang="zh-CN" sz="2700" dirty="0" smtClean="0"/>
              <a:t>原则上</a:t>
            </a:r>
            <a:r>
              <a:rPr lang="zh-CN" altLang="zh-CN" sz="2700" dirty="0"/>
              <a:t>不允许调账，</a:t>
            </a:r>
            <a:r>
              <a:rPr lang="zh-CN" altLang="en-US" sz="2700" dirty="0"/>
              <a:t>特别</a:t>
            </a:r>
            <a:r>
              <a:rPr lang="zh-CN" altLang="zh-CN" sz="2700" dirty="0"/>
              <a:t>因结题结余资金过多</a:t>
            </a:r>
            <a:r>
              <a:rPr lang="zh-CN" altLang="en-US" sz="2700" dirty="0"/>
              <a:t>而</a:t>
            </a:r>
            <a:r>
              <a:rPr lang="zh-CN" altLang="zh-CN" sz="2700" dirty="0" smtClean="0"/>
              <a:t>进行调</a:t>
            </a:r>
            <a:r>
              <a:rPr lang="zh-CN" altLang="zh-CN" sz="2700" dirty="0"/>
              <a:t>账</a:t>
            </a:r>
            <a:r>
              <a:rPr lang="zh-CN" altLang="en-US" sz="2700" dirty="0" smtClean="0"/>
              <a:t>。频繁</a:t>
            </a:r>
            <a:r>
              <a:rPr lang="en-US" altLang="zh-CN" sz="2700" dirty="0"/>
              <a:t>/</a:t>
            </a:r>
            <a:r>
              <a:rPr lang="zh-CN" altLang="zh-CN" sz="2700" dirty="0"/>
              <a:t>大额</a:t>
            </a:r>
            <a:r>
              <a:rPr lang="en-US" altLang="zh-CN" sz="2700" dirty="0"/>
              <a:t>/</a:t>
            </a:r>
            <a:r>
              <a:rPr lang="zh-CN" altLang="en-US" sz="2700" dirty="0"/>
              <a:t>跨年度调账都是财务审计重点。</a:t>
            </a:r>
            <a:endParaRPr lang="en-US" altLang="zh-CN" sz="2700" dirty="0"/>
          </a:p>
          <a:p>
            <a:pPr marL="0" indent="457200">
              <a:buNone/>
            </a:pPr>
            <a:r>
              <a:rPr lang="zh-CN" altLang="zh-CN" sz="2700" dirty="0" smtClean="0"/>
              <a:t>已</a:t>
            </a:r>
            <a:r>
              <a:rPr lang="zh-CN" altLang="zh-CN" sz="2700" dirty="0"/>
              <a:t>结题项目</a:t>
            </a:r>
            <a:r>
              <a:rPr lang="zh-CN" altLang="en-US" sz="2700" dirty="0"/>
              <a:t>的支出不允许</a:t>
            </a:r>
            <a:r>
              <a:rPr lang="zh-CN" altLang="zh-CN" sz="2700" dirty="0"/>
              <a:t>调账</a:t>
            </a:r>
            <a:r>
              <a:rPr lang="zh-CN" altLang="en-US" sz="2700" dirty="0"/>
              <a:t>（审计抽查要求调走的除外）</a:t>
            </a:r>
            <a:r>
              <a:rPr lang="zh-CN" altLang="en-US" sz="2700" dirty="0" smtClean="0"/>
              <a:t>。</a:t>
            </a:r>
            <a:endParaRPr lang="zh-CN" altLang="zh-CN" sz="27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77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/>
              <a:t>9</a:t>
            </a:r>
            <a:r>
              <a:rPr lang="zh-CN" altLang="zh-CN" sz="2800" b="1" dirty="0" smtClean="0"/>
              <a:t>、</a:t>
            </a:r>
            <a:r>
              <a:rPr lang="zh-CN" altLang="en-US" sz="2800" b="1" dirty="0"/>
              <a:t>拆分开票</a:t>
            </a:r>
            <a:endParaRPr lang="en-US" altLang="zh-CN" sz="2800" b="1" dirty="0"/>
          </a:p>
          <a:p>
            <a:pPr marL="0" indent="457200">
              <a:buNone/>
            </a:pPr>
            <a:r>
              <a:rPr lang="zh-CN" altLang="zh-CN" sz="2800" dirty="0"/>
              <a:t>为避免政府采购、签合同</a:t>
            </a:r>
            <a:r>
              <a:rPr lang="zh-CN" altLang="en-US" sz="2800" dirty="0"/>
              <a:t>，</a:t>
            </a:r>
            <a:r>
              <a:rPr lang="zh-CN" altLang="zh-CN" sz="2800" dirty="0"/>
              <a:t>拆分经济业务金额，</a:t>
            </a:r>
            <a:r>
              <a:rPr lang="zh-CN" altLang="en-US" sz="2800" dirty="0"/>
              <a:t>拆分成若干张</a:t>
            </a:r>
            <a:r>
              <a:rPr lang="en-US" altLang="zh-CN" sz="2800" dirty="0"/>
              <a:t>2</a:t>
            </a:r>
            <a:r>
              <a:rPr lang="zh-CN" altLang="zh-CN" sz="2800" dirty="0"/>
              <a:t>万元以下发票报销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en-US" altLang="zh-CN" sz="2800" b="1" dirty="0" smtClean="0"/>
              <a:t>10</a:t>
            </a:r>
            <a:r>
              <a:rPr lang="zh-CN" altLang="zh-CN" sz="2800" b="1" dirty="0" smtClean="0"/>
              <a:t>、</a:t>
            </a:r>
            <a:r>
              <a:rPr lang="zh-CN" altLang="en-US" sz="2800" b="1" dirty="0" smtClean="0"/>
              <a:t>财务审计</a:t>
            </a:r>
            <a:r>
              <a:rPr lang="zh-CN" altLang="en-US" sz="2800" b="1" dirty="0"/>
              <a:t>其他</a:t>
            </a:r>
            <a:r>
              <a:rPr lang="zh-CN" altLang="zh-CN" sz="2800" b="1" dirty="0" smtClean="0"/>
              <a:t>共性</a:t>
            </a:r>
            <a:r>
              <a:rPr lang="zh-CN" altLang="zh-CN" sz="2800" b="1" dirty="0"/>
              <a:t>问题</a:t>
            </a:r>
          </a:p>
          <a:p>
            <a:pPr marL="0" indent="457200">
              <a:buNone/>
            </a:pPr>
            <a:r>
              <a:rPr lang="zh-CN" altLang="zh-CN" sz="2800" dirty="0"/>
              <a:t>办公用品、答辩费、研究生超指标费用、通讯费补贴、房屋管理费、土地管理费</a:t>
            </a:r>
            <a:r>
              <a:rPr lang="zh-CN" altLang="zh-CN" sz="2800" dirty="0" smtClean="0"/>
              <a:t>等</a:t>
            </a:r>
            <a:r>
              <a:rPr lang="zh-CN" altLang="en-US" sz="2800" dirty="0" smtClean="0"/>
              <a:t>费用</a:t>
            </a:r>
            <a:r>
              <a:rPr lang="zh-CN" altLang="en-US" sz="2800" dirty="0" smtClean="0">
                <a:solidFill>
                  <a:srgbClr val="FF0000"/>
                </a:solidFill>
              </a:rPr>
              <a:t>财务审计</a:t>
            </a:r>
            <a:r>
              <a:rPr lang="zh-CN" altLang="en-US" sz="2800" dirty="0" smtClean="0"/>
              <a:t>时要求</a:t>
            </a:r>
            <a:r>
              <a:rPr lang="zh-CN" altLang="zh-CN" sz="2800" dirty="0" smtClean="0"/>
              <a:t>调</a:t>
            </a:r>
            <a:r>
              <a:rPr lang="zh-CN" altLang="zh-CN" sz="2800" dirty="0"/>
              <a:t>走。</a:t>
            </a:r>
            <a:endParaRPr lang="en-US" altLang="zh-CN" sz="2800" dirty="0"/>
          </a:p>
          <a:p>
            <a:pPr marL="0" indent="457200">
              <a:buNone/>
            </a:pPr>
            <a:r>
              <a:rPr lang="zh-CN" altLang="en-US" sz="2800" dirty="0"/>
              <a:t>上述费用</a:t>
            </a:r>
            <a:r>
              <a:rPr lang="zh-CN" altLang="en-US" sz="2800" dirty="0">
                <a:solidFill>
                  <a:srgbClr val="FF0000"/>
                </a:solidFill>
              </a:rPr>
              <a:t>不能在</a:t>
            </a:r>
            <a:r>
              <a:rPr lang="zh-CN" altLang="zh-CN" sz="2800" dirty="0">
                <a:solidFill>
                  <a:srgbClr val="FF0000"/>
                </a:solidFill>
              </a:rPr>
              <a:t>已计提了间接费用的项目</a:t>
            </a:r>
            <a:r>
              <a:rPr lang="zh-CN" altLang="en-US" sz="2800" dirty="0">
                <a:solidFill>
                  <a:srgbClr val="FF0000"/>
                </a:solidFill>
              </a:rPr>
              <a:t>中报销，</a:t>
            </a:r>
            <a:r>
              <a:rPr lang="zh-CN" altLang="en-US" sz="2800" dirty="0"/>
              <a:t>可在</a:t>
            </a:r>
            <a:r>
              <a:rPr lang="zh-CN" altLang="zh-CN" sz="2800" dirty="0"/>
              <a:t>间接费用卡（“</a:t>
            </a:r>
            <a:r>
              <a:rPr lang="en-US" altLang="zh-CN" sz="2800" dirty="0"/>
              <a:t>D</a:t>
            </a:r>
            <a:r>
              <a:rPr lang="zh-CN" altLang="zh-CN" sz="2800" dirty="0"/>
              <a:t>”开头）、结余经费卡（“</a:t>
            </a:r>
            <a:r>
              <a:rPr lang="en-US" altLang="zh-CN" sz="2800" dirty="0"/>
              <a:t>R</a:t>
            </a:r>
            <a:r>
              <a:rPr lang="zh-CN" altLang="zh-CN" sz="2800" dirty="0"/>
              <a:t>”开头）报销</a:t>
            </a:r>
            <a:r>
              <a:rPr lang="zh-CN" altLang="zh-CN" sz="2800" dirty="0" smtClean="0"/>
              <a:t>。</a:t>
            </a:r>
            <a:endParaRPr lang="en-US" altLang="zh-CN" sz="2800" dirty="0"/>
          </a:p>
          <a:p>
            <a:endParaRPr lang="zh-CN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华南农业大学财务处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49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42390"/>
              </p:ext>
            </p:extLst>
          </p:nvPr>
        </p:nvGraphicFramePr>
        <p:xfrm>
          <a:off x="1547664" y="1988840"/>
          <a:ext cx="568863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8507288" cy="332656"/>
          </a:xfrm>
        </p:spPr>
        <p:txBody>
          <a:bodyPr/>
          <a:lstStyle/>
          <a:p>
            <a:r>
              <a:rPr lang="zh-CN" altLang="en-US" dirty="0" smtClean="0"/>
              <a:t>华南农业大学财务处                                                                                        </a:t>
            </a:r>
            <a:endParaRPr lang="en-US" altLang="zh-CN" dirty="0"/>
          </a:p>
        </p:txBody>
      </p:sp>
      <p:sp>
        <p:nvSpPr>
          <p:cNvPr id="3" name="矩形 2"/>
          <p:cNvSpPr/>
          <p:nvPr/>
        </p:nvSpPr>
        <p:spPr>
          <a:xfrm>
            <a:off x="2339752" y="2348880"/>
            <a:ext cx="4968552" cy="7200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339752" y="4437112"/>
            <a:ext cx="4968552" cy="8124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0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ic彩色模板">
  <a:themeElements>
    <a:clrScheme name="Eric彩色模板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Eric彩色模板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ysDot"/>
        </a:ln>
        <a:effectLst>
          <a:glow rad="38100">
            <a:schemeClr val="accent4">
              <a:satMod val="175000"/>
              <a:alpha val="40000"/>
            </a:schemeClr>
          </a:glo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ric彩色模板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ic彩色模板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ic彩色模板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Eric彩色模板</Template>
  <TotalTime>2974</TotalTime>
  <Words>1085</Words>
  <Application>Microsoft Office PowerPoint</Application>
  <PresentationFormat>全屏显示(4:3)</PresentationFormat>
  <Paragraphs>101</Paragraphs>
  <Slides>17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Arial</vt:lpstr>
      <vt:lpstr>Arial Black</vt:lpstr>
      <vt:lpstr>Verdana</vt:lpstr>
      <vt:lpstr>Wingdings</vt:lpstr>
      <vt:lpstr>Eric彩色模板</vt:lpstr>
      <vt:lpstr>近期科研经费财务审计常见问题</vt:lpstr>
      <vt:lpstr>PowerPoint 演示文稿</vt:lpstr>
      <vt:lpstr>主要内容</vt:lpstr>
      <vt:lpstr>一、常见问题</vt:lpstr>
      <vt:lpstr>一、常见问题</vt:lpstr>
      <vt:lpstr>一、常见问题</vt:lpstr>
      <vt:lpstr>一、常见问题</vt:lpstr>
      <vt:lpstr>一、常见问题</vt:lpstr>
      <vt:lpstr>PowerPoint 演示文稿</vt:lpstr>
      <vt:lpstr>二、案例</vt:lpstr>
      <vt:lpstr>PowerPoint 演示文稿</vt:lpstr>
      <vt:lpstr>三、建议</vt:lpstr>
      <vt:lpstr>三、建议</vt:lpstr>
      <vt:lpstr>账务查询系统功能-决算、收支、额度查询</vt:lpstr>
      <vt:lpstr>科研管理系统功能-额度设置及修改</vt:lpstr>
      <vt:lpstr>三、建议</vt:lpstr>
      <vt:lpstr>PowerPoint 演示文稿</vt:lpstr>
    </vt:vector>
  </TitlesOfParts>
  <Company>BYNA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ERIC WANG</dc:creator>
  <cp:lastModifiedBy>刘卫民</cp:lastModifiedBy>
  <cp:revision>883</cp:revision>
  <cp:lastPrinted>2018-06-04T00:37:17Z</cp:lastPrinted>
  <dcterms:created xsi:type="dcterms:W3CDTF">2007-06-18T07:28:08Z</dcterms:created>
  <dcterms:modified xsi:type="dcterms:W3CDTF">2018-06-04T06:48:51Z</dcterms:modified>
</cp:coreProperties>
</file>