
<file path=[Content_Types].xml><?xml version="1.0" encoding="utf-8"?>
<Types xmlns="http://schemas.openxmlformats.org/package/2006/content-types">
  <Default Extension="jpeg" ContentType="image/jpeg"/>
  <Default Extension="wav" ContentType="audio/x-wav"/>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6" r:id="rId3"/>
    <p:sldId id="258" r:id="rId5"/>
    <p:sldId id="259" r:id="rId6"/>
    <p:sldId id="278" r:id="rId7"/>
    <p:sldId id="291" r:id="rId8"/>
    <p:sldId id="292" r:id="rId9"/>
    <p:sldId id="261" r:id="rId10"/>
    <p:sldId id="284" r:id="rId11"/>
    <p:sldId id="326" r:id="rId12"/>
    <p:sldId id="323" r:id="rId13"/>
    <p:sldId id="274" r:id="rId14"/>
    <p:sldId id="327" r:id="rId15"/>
    <p:sldId id="328" r:id="rId16"/>
    <p:sldId id="260" r:id="rId17"/>
    <p:sldId id="329" r:id="rId18"/>
    <p:sldId id="330" r:id="rId19"/>
    <p:sldId id="324" r:id="rId20"/>
    <p:sldId id="270" r:id="rId21"/>
    <p:sldId id="341" r:id="rId22"/>
    <p:sldId id="342" r:id="rId23"/>
    <p:sldId id="368" r:id="rId24"/>
    <p:sldId id="29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03030"/>
    <a:srgbClr val="F02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49" d="100"/>
          <a:sy n="149" d="100"/>
        </p:scale>
        <p:origin x="732" y="114"/>
      </p:cViewPr>
      <p:guideLst>
        <p:guide orient="horz" pos="2133"/>
        <p:guide pos="3976"/>
      </p:guideLst>
    </p:cSldViewPr>
  </p:slideViewPr>
  <p:notesTextViewPr>
    <p:cViewPr>
      <p:scale>
        <a:sx n="1" d="1"/>
        <a:sy n="1" d="1"/>
      </p:scale>
      <p:origin x="0" y="0"/>
    </p:cViewPr>
  </p:notesTextViewPr>
  <p:sorterViewPr>
    <p:cViewPr>
      <p:scale>
        <a:sx n="125" d="100"/>
        <a:sy n="125" d="100"/>
      </p:scale>
      <p:origin x="0" y="-449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C2885-2C02-4518-917E-83436D8B97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57A0A-A586-4CF9-B1CD-3821E84F8A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57A0A-A586-4CF9-B1CD-3821E84F8AA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AF102D13-023C-493B-946F-6334B1550202}"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B027665-4685-4CFB-A4DF-574C5BBB6387}"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ur Image Layout">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8"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2"/>
          </p:nvPr>
        </p:nvSpPr>
        <p:spPr>
          <a:xfrm>
            <a:off x="6285187"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3"/>
          </p:nvPr>
        </p:nvSpPr>
        <p:spPr>
          <a:xfrm>
            <a:off x="8534401"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1500" y="188913"/>
            <a:ext cx="10972800" cy="65405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357313"/>
            <a:ext cx="10972800" cy="4768850"/>
          </a:xfrm>
          <a:prstGeom prst="rect">
            <a:avLst/>
          </a:prstGeom>
        </p:spPr>
        <p:txBody>
          <a:bodyPr/>
          <a:lstStyle/>
          <a:p>
            <a:pPr lvl="0"/>
            <a:endParaRPr lang="zh-CN" altLang="en-US" noProof="0" smtClean="0"/>
          </a:p>
        </p:txBody>
      </p:sp>
      <p:sp>
        <p:nvSpPr>
          <p:cNvPr id="4" name="日期占位符 3"/>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a:xfrm>
            <a:off x="4165600" y="6356351"/>
            <a:ext cx="3860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737600" y="6356351"/>
            <a:ext cx="3073400" cy="365125"/>
          </a:xfrm>
          <a:prstGeom prst="rect">
            <a:avLst/>
          </a:prstGeom>
        </p:spPr>
        <p:txBody>
          <a:bodyPr/>
          <a:lstStyle>
            <a:lvl1pPr>
              <a:defRPr/>
            </a:lvl1pPr>
          </a:lstStyle>
          <a:p>
            <a:fld id="{BDB2EC8D-72C5-47E9-99BF-F74FB5C3F281}" type="slidenum">
              <a:rPr lang="zh-CN" altLang="en-US"/>
            </a:fld>
            <a:endParaRPr lang="en-US" altLang="zh-CN"/>
          </a:p>
        </p:txBody>
      </p:sp>
    </p:spTree>
  </p:cSld>
  <p:clrMapOvr>
    <a:masterClrMapping/>
  </p:clrMapOvr>
  <p:transition>
    <p:random/>
    <p:sndAc>
      <p:stSnd>
        <p:snd r:embed="rId2"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AF102D13-023C-493B-946F-6334B1550202}"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B027665-4685-4CFB-A4DF-574C5BBB6387}"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C3E464-508C-47DA-8705-79288968C04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183731-650B-4C3D-A74F-52B737C7CC1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6689" y="-8467"/>
            <a:ext cx="12237156" cy="69278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jpe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背景音乐 - 2 - 盟军敢死队 勇往直前(短).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65050" y="-1142930"/>
            <a:ext cx="609459" cy="609459"/>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40" y="122162"/>
            <a:ext cx="12237156" cy="6927850"/>
          </a:xfrm>
          <a:prstGeom prst="rect">
            <a:avLst/>
          </a:prstGeom>
        </p:spPr>
      </p:pic>
      <p:sp>
        <p:nvSpPr>
          <p:cNvPr id="18" name="文本框 17"/>
          <p:cNvSpPr txBox="1"/>
          <p:nvPr/>
        </p:nvSpPr>
        <p:spPr>
          <a:xfrm>
            <a:off x="3457176" y="2973099"/>
            <a:ext cx="5669280" cy="1198880"/>
          </a:xfrm>
          <a:prstGeom prst="rect">
            <a:avLst/>
          </a:prstGeom>
          <a:noFill/>
        </p:spPr>
        <p:txBody>
          <a:bodyPr wrap="none" rtlCol="0">
            <a:spAutoFit/>
          </a:bodyPr>
          <a:lstStyle/>
          <a:p>
            <a:pPr algn="ctr"/>
            <a:r>
              <a:rPr lang="zh-CN" altLang="en-US" sz="7200" dirty="0" smtClean="0">
                <a:solidFill>
                  <a:schemeClr val="tx1">
                    <a:lumMod val="85000"/>
                    <a:lumOff val="15000"/>
                  </a:schemeClr>
                </a:solidFill>
                <a:latin typeface="微软雅黑" panose="020B0503020204020204" pitchFamily="34" charset="-122"/>
                <a:ea typeface="微软雅黑" panose="020B0503020204020204" pitchFamily="34" charset="-122"/>
              </a:rPr>
              <a:t>验收规程解读</a:t>
            </a:r>
            <a:endParaRPr lang="zh-CN" altLang="en-US" sz="7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93460" y="1559594"/>
            <a:ext cx="10241280" cy="1198880"/>
          </a:xfrm>
          <a:prstGeom prst="rect">
            <a:avLst/>
          </a:prstGeom>
          <a:noFill/>
        </p:spPr>
        <p:txBody>
          <a:bodyPr wrap="none" rtlCol="0">
            <a:spAutoFit/>
          </a:bodyPr>
          <a:lstStyle/>
          <a:p>
            <a:pPr algn="ctr"/>
            <a:r>
              <a:rPr lang="zh-CN" altLang="en-US" sz="7200" b="1" dirty="0">
                <a:solidFill>
                  <a:srgbClr val="F02D01"/>
                </a:solidFill>
                <a:latin typeface="微软雅黑" panose="020B0503020204020204" pitchFamily="34" charset="-122"/>
                <a:ea typeface="微软雅黑" panose="020B0503020204020204" pitchFamily="34" charset="-122"/>
              </a:rPr>
              <a:t>广东省省级科技计划项目</a:t>
            </a:r>
            <a:endParaRPr lang="zh-CN" altLang="en-US" sz="7200" b="1" dirty="0">
              <a:solidFill>
                <a:srgbClr val="F02D01"/>
              </a:solidFill>
              <a:latin typeface="微软雅黑" panose="020B0503020204020204" pitchFamily="34" charset="-122"/>
              <a:ea typeface="微软雅黑" panose="020B0503020204020204" pitchFamily="34" charset="-122"/>
            </a:endParaRPr>
          </a:p>
        </p:txBody>
      </p:sp>
      <p:sp>
        <p:nvSpPr>
          <p:cNvPr id="23" name="TextBox 16"/>
          <p:cNvSpPr txBox="1"/>
          <p:nvPr/>
        </p:nvSpPr>
        <p:spPr>
          <a:xfrm>
            <a:off x="4279900" y="4845050"/>
            <a:ext cx="4251325" cy="398780"/>
          </a:xfrm>
          <a:prstGeom prst="rect">
            <a:avLst/>
          </a:prstGeom>
          <a:solidFill>
            <a:srgbClr val="F02D0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广东省科技基础条件平台中心</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17"/>
          <p:cNvSpPr txBox="1"/>
          <p:nvPr/>
        </p:nvSpPr>
        <p:spPr>
          <a:xfrm>
            <a:off x="5456511" y="5568744"/>
            <a:ext cx="1898683" cy="398780"/>
          </a:xfrm>
          <a:prstGeom prst="rect">
            <a:avLst/>
          </a:prstGeom>
          <a:solidFill>
            <a:schemeClr val="tx1">
              <a:lumMod val="75000"/>
              <a:lumOff val="2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2020</a:t>
            </a: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年</a:t>
            </a:r>
            <a:r>
              <a:rPr kumimoji="0" lang="en-US" altLang="zh-CN"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月</a:t>
            </a:r>
            <a:endPar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200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0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4*#ppt_w"/>
                                          </p:val>
                                        </p:tav>
                                        <p:tav tm="100000">
                                          <p:val>
                                            <p:strVal val="#ppt_w"/>
                                          </p:val>
                                        </p:tav>
                                      </p:tavLst>
                                    </p:anim>
                                    <p:anim calcmode="lin" valueType="num">
                                      <p:cBhvr>
                                        <p:cTn id="12" dur="500" fill="hold"/>
                                        <p:tgtEl>
                                          <p:spTgt spid="22"/>
                                        </p:tgtEl>
                                        <p:attrNameLst>
                                          <p:attrName>ppt_h</p:attrName>
                                        </p:attrNameLst>
                                      </p:cBhvr>
                                      <p:tavLst>
                                        <p:tav tm="0">
                                          <p:val>
                                            <p:strVal val="4*#ppt_h"/>
                                          </p:val>
                                        </p:tav>
                                        <p:tav tm="100000">
                                          <p:val>
                                            <p:strVal val="#ppt_h"/>
                                          </p:val>
                                        </p:tav>
                                      </p:tavLst>
                                    </p:anim>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8500" numSld="999" showWhenStopped="0">
                <p:cTn id="20" repeatCount="indefinite" fill="remove" display="0">
                  <p:stCondLst>
                    <p:cond delay="indefinite"/>
                  </p:stCondLst>
                  <p:endCondLst>
                    <p:cond evt="onStopAudio" delay="0">
                      <p:tgtEl>
                        <p:sldTgt/>
                      </p:tgtEl>
                    </p:cond>
                  </p:endCondLst>
                </p:cTn>
                <p:tgtEl>
                  <p:spTgt spid="4"/>
                </p:tgtEl>
              </p:cMediaNode>
            </p:audio>
          </p:childTnLst>
        </p:cTn>
      </p:par>
    </p:tnLst>
    <p:bldLst>
      <p:bldP spid="18" grpId="0"/>
      <p:bldP spid="22" grpId="0"/>
      <p:bldP spid="23" grpId="0" bldLvl="0" animBg="1"/>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9984" y="4647394"/>
            <a:ext cx="12199781" cy="107925"/>
            <a:chOff x="0" y="5588000"/>
            <a:chExt cx="12202605" cy="107950"/>
          </a:xfrm>
          <a:solidFill>
            <a:srgbClr val="303030"/>
          </a:solidFill>
        </p:grpSpPr>
        <p:sp>
          <p:nvSpPr>
            <p:cNvPr id="13" name="矩形 12"/>
            <p:cNvSpPr/>
            <p:nvPr/>
          </p:nvSpPr>
          <p:spPr>
            <a:xfrm>
              <a:off x="0" y="5588000"/>
              <a:ext cx="6605362"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39613" y="5588000"/>
              <a:ext cx="2617113"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7799" y="5588000"/>
              <a:ext cx="2704806"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206" y="1942651"/>
            <a:ext cx="12213059" cy="260473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63950" y="2690944"/>
            <a:ext cx="8234693" cy="1105535"/>
          </a:xfrm>
          <a:prstGeom prst="rect">
            <a:avLst/>
          </a:prstGeom>
        </p:spPr>
        <p:txBody>
          <a:bodyPr wrap="square" lIns="91412" tIns="45705" rIns="91412" bIns="45705">
            <a:spAutoFit/>
          </a:bodyPr>
          <a:lstStyle/>
          <a:p>
            <a:pPr algn="ctr">
              <a:spcBef>
                <a:spcPct val="0"/>
              </a:spcBef>
            </a:pPr>
            <a:r>
              <a:rPr lang="zh-CN" altLang="en-US" sz="6600" b="1" dirty="0">
                <a:solidFill>
                  <a:schemeClr val="bg1"/>
                </a:solidFill>
                <a:latin typeface="微软雅黑" panose="020B0503020204020204" pitchFamily="34" charset="-122"/>
                <a:ea typeface="微软雅黑" panose="020B0503020204020204" pitchFamily="34" charset="-122"/>
              </a:rPr>
              <a:t>验收注意事项</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9" name="椭圆 80"/>
          <p:cNvSpPr/>
          <p:nvPr/>
        </p:nvSpPr>
        <p:spPr bwMode="auto">
          <a:xfrm>
            <a:off x="1299414" y="2307682"/>
            <a:ext cx="1870881" cy="1874668"/>
          </a:xfrm>
          <a:prstGeom prst="ellipse">
            <a:avLst/>
          </a:prstGeom>
          <a:solidFill>
            <a:schemeClr val="bg1"/>
          </a:solidFill>
          <a:ln w="25400" cap="flat" cmpd="sng" algn="ctr">
            <a:noFill/>
            <a:prstDash val="solid"/>
          </a:ln>
          <a:effectLst/>
        </p:spPr>
        <p:txBody>
          <a:bodyPr lIns="68564" tIns="34282" rIns="68564" bIns="3428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7200" b="1" kern="0" dirty="0" smtClean="0">
                <a:latin typeface="微软雅黑" panose="020B0503020204020204" pitchFamily="34" charset="-122"/>
                <a:ea typeface="微软雅黑" panose="020B0503020204020204" pitchFamily="34" charset="-122"/>
              </a:rPr>
              <a:t>3</a:t>
            </a:r>
            <a:endParaRPr lang="zh-CN" altLang="en-US" sz="80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800"/>
                                        <p:tgtEl>
                                          <p:spTgt spid="2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8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par>
                                <p:cTn id="19" presetID="14" presetClass="entr" presetSubtype="5"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6" grpId="0"/>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51977" y="1204315"/>
            <a:ext cx="324576" cy="5353302"/>
            <a:chOff x="2569893" y="1931386"/>
            <a:chExt cx="255494" cy="4213920"/>
          </a:xfrm>
          <a:solidFill>
            <a:srgbClr val="0067B4"/>
          </a:solidFill>
        </p:grpSpPr>
        <p:cxnSp>
          <p:nvCxnSpPr>
            <p:cNvPr id="11" name="直接连接符 10"/>
            <p:cNvCxnSpPr/>
            <p:nvPr/>
          </p:nvCxnSpPr>
          <p:spPr>
            <a:xfrm>
              <a:off x="2697640" y="1931386"/>
              <a:ext cx="0" cy="4213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9893" y="3885747"/>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3" name="椭圆 12"/>
            <p:cNvSpPr/>
            <p:nvPr/>
          </p:nvSpPr>
          <p:spPr>
            <a:xfrm>
              <a:off x="2569893" y="5237499"/>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5" name="泪滴形 14"/>
          <p:cNvSpPr/>
          <p:nvPr/>
        </p:nvSpPr>
        <p:spPr>
          <a:xfrm>
            <a:off x="1302860" y="3154148"/>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en-US" altLang="zh-CN" sz="4000" dirty="0" smtClean="0">
                <a:solidFill>
                  <a:schemeClr val="tx1"/>
                </a:solidFill>
                <a:latin typeface="微软雅黑" panose="020B0503020204020204" pitchFamily="34" charset="-122"/>
                <a:ea typeface="微软雅黑" panose="020B0503020204020204" pitchFamily="34" charset="-122"/>
              </a:rPr>
              <a:t>15</a:t>
            </a:r>
            <a:endParaRPr lang="en-US" altLang="zh-CN" sz="4000" dirty="0" smtClean="0">
              <a:solidFill>
                <a:schemeClr val="tx1"/>
              </a:solidFill>
              <a:latin typeface="微软雅黑" panose="020B0503020204020204" pitchFamily="34" charset="-122"/>
              <a:ea typeface="微软雅黑" panose="020B0503020204020204" pitchFamily="34" charset="-122"/>
            </a:endParaRPr>
          </a:p>
          <a:p>
            <a:pPr algn="ctr"/>
            <a:r>
              <a:rPr lang="zh-CN" altLang="en-US" dirty="0" smtClean="0">
                <a:solidFill>
                  <a:schemeClr val="tx1"/>
                </a:solidFill>
                <a:latin typeface="微软雅黑" panose="020B0503020204020204" pitchFamily="34" charset="-122"/>
                <a:ea typeface="微软雅黑" panose="020B0503020204020204" pitchFamily="34" charset="-122"/>
              </a:rPr>
              <a:t>工作日</a:t>
            </a:r>
            <a:endParaRPr lang="zh-CN" altLang="en-US" dirty="0" smtClean="0">
              <a:solidFill>
                <a:schemeClr val="tx1"/>
              </a:solidFill>
              <a:latin typeface="微软雅黑" panose="020B0503020204020204" pitchFamily="34" charset="-122"/>
              <a:ea typeface="微软雅黑" panose="020B0503020204020204" pitchFamily="34" charset="-122"/>
            </a:endParaRPr>
          </a:p>
        </p:txBody>
      </p:sp>
      <p:sp>
        <p:nvSpPr>
          <p:cNvPr id="17" name="泪滴形 16"/>
          <p:cNvSpPr/>
          <p:nvPr/>
        </p:nvSpPr>
        <p:spPr>
          <a:xfrm>
            <a:off x="1302954" y="4920721"/>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zh-CN" altLang="en-US" sz="4000" dirty="0">
                <a:solidFill>
                  <a:schemeClr val="tx1"/>
                </a:solidFill>
                <a:latin typeface="微软雅黑" panose="020B0503020204020204" pitchFamily="34" charset="-122"/>
                <a:ea typeface="微软雅黑" panose="020B0503020204020204" pitchFamily="34" charset="-122"/>
              </a:rPr>
              <a:t>半年</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3643250" y="3535215"/>
            <a:ext cx="7967697" cy="583565"/>
          </a:xfrm>
          <a:prstGeom prst="rect">
            <a:avLst/>
          </a:prstGeom>
        </p:spPr>
        <p:txBody>
          <a:bodyPr wrap="square">
            <a:spAutoFit/>
          </a:bodyPr>
          <a:lstStyle/>
          <a:p>
            <a:pPr lvl="0" eaLnBrk="0" fontAlgn="base" hangingPunct="0">
              <a:spcBef>
                <a:spcPct val="20000"/>
              </a:spcBef>
              <a:spcAft>
                <a:spcPct val="0"/>
              </a:spcAft>
            </a:pPr>
            <a:r>
              <a:rPr lang="zh-CN" altLang="en-US" sz="1600" dirty="0">
                <a:latin typeface="微软雅黑" panose="020B0503020204020204" pitchFamily="34" charset="-122"/>
                <a:ea typeface="微软雅黑" panose="020B0503020204020204" pitchFamily="34" charset="-122"/>
              </a:rPr>
              <a:t>专业机构收到验收申请后的</a:t>
            </a:r>
            <a:r>
              <a:rPr lang="zh-CN" altLang="en-US" sz="1600" b="1" dirty="0">
                <a:solidFill>
                  <a:srgbClr val="FF0000"/>
                </a:solidFill>
                <a:latin typeface="微软雅黑" panose="020B0503020204020204" pitchFamily="34" charset="-122"/>
                <a:ea typeface="微软雅黑" panose="020B0503020204020204" pitchFamily="34" charset="-122"/>
              </a:rPr>
              <a:t>15个工作日</a:t>
            </a:r>
            <a:r>
              <a:rPr lang="zh-CN" altLang="en-US" sz="1600" dirty="0">
                <a:latin typeface="微软雅黑" panose="020B0503020204020204" pitchFamily="34" charset="-122"/>
                <a:ea typeface="微软雅黑" panose="020B0503020204020204" pitchFamily="34" charset="-122"/>
              </a:rPr>
              <a:t>内，通过阳光政务平台对材料完整性、合规性进行审查，向承担单位反馈材料审查意见</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3656585" y="5347400"/>
            <a:ext cx="7967697" cy="337185"/>
          </a:xfrm>
          <a:prstGeom prst="rect">
            <a:avLst/>
          </a:prstGeom>
        </p:spPr>
        <p:txBody>
          <a:bodyPr wrap="square">
            <a:spAutoFit/>
          </a:bodyPr>
          <a:lstStyle/>
          <a:p>
            <a:pPr lvl="0" eaLnBrk="0" fontAlgn="base" hangingPunct="0">
              <a:spcBef>
                <a:spcPct val="20000"/>
              </a:spcBef>
              <a:spcAft>
                <a:spcPct val="0"/>
              </a:spcAft>
            </a:pPr>
            <a:r>
              <a:rPr lang="zh-CN" sz="1600" dirty="0">
                <a:latin typeface="微软雅黑" panose="020B0503020204020204" pitchFamily="34" charset="-122"/>
                <a:ea typeface="微软雅黑" panose="020B0503020204020204" pitchFamily="34" charset="-122"/>
              </a:rPr>
              <a:t>专业机构同意验收申请后的</a:t>
            </a:r>
            <a:r>
              <a:rPr lang="zh-CN" sz="1600" b="1" dirty="0">
                <a:solidFill>
                  <a:srgbClr val="FF0000"/>
                </a:solidFill>
                <a:latin typeface="微软雅黑" panose="020B0503020204020204" pitchFamily="34" charset="-122"/>
                <a:ea typeface="微软雅黑" panose="020B0503020204020204" pitchFamily="34" charset="-122"/>
              </a:rPr>
              <a:t>半年内</a:t>
            </a:r>
            <a:r>
              <a:rPr lang="zh-CN" sz="1600" dirty="0">
                <a:latin typeface="微软雅黑" panose="020B0503020204020204" pitchFamily="34" charset="-122"/>
                <a:ea typeface="微软雅黑" panose="020B0503020204020204" pitchFamily="34" charset="-122"/>
              </a:rPr>
              <a:t>完成验收。</a:t>
            </a:r>
            <a:endParaRPr lang="zh-CN" sz="16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928" y="396982"/>
            <a:ext cx="12186920" cy="611508"/>
            <a:chOff x="724" y="493326"/>
            <a:chExt cx="12189741" cy="611649"/>
          </a:xfrm>
        </p:grpSpPr>
        <p:sp>
          <p:nvSpPr>
            <p:cNvPr id="25" name="矩形 24"/>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0"/>
            <p:cNvSpPr txBox="1"/>
            <p:nvPr/>
          </p:nvSpPr>
          <p:spPr>
            <a:xfrm>
              <a:off x="817524" y="521275"/>
              <a:ext cx="2637130"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办结时限</a:t>
              </a:r>
              <a:endParaRPr lang="zh-CN" altLang="en-US" sz="3200" b="1" dirty="0">
                <a:latin typeface="微软雅黑" panose="020B0503020204020204" pitchFamily="34" charset="-122"/>
                <a:ea typeface="微软雅黑" panose="020B0503020204020204" pitchFamily="34" charset="-122"/>
              </a:endParaRPr>
            </a:p>
          </p:txBody>
        </p:sp>
        <p:sp>
          <p:nvSpPr>
            <p:cNvPr id="27" name="矩形 26"/>
            <p:cNvSpPr/>
            <p:nvPr/>
          </p:nvSpPr>
          <p:spPr>
            <a:xfrm>
              <a:off x="3311745" y="493326"/>
              <a:ext cx="8878720"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2" name="泪滴形 1"/>
          <p:cNvSpPr/>
          <p:nvPr/>
        </p:nvSpPr>
        <p:spPr>
          <a:xfrm>
            <a:off x="1302860" y="1435838"/>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p>
            <a:pPr algn="ctr"/>
            <a:r>
              <a:rPr lang="en-US" altLang="zh-CN" sz="4000" dirty="0" smtClean="0">
                <a:solidFill>
                  <a:schemeClr val="tx1"/>
                </a:solidFill>
                <a:latin typeface="微软雅黑" panose="020B0503020204020204" pitchFamily="34" charset="-122"/>
                <a:ea typeface="微软雅黑" panose="020B0503020204020204" pitchFamily="34" charset="-122"/>
              </a:rPr>
              <a:t>3</a:t>
            </a:r>
            <a:endParaRPr lang="en-US" altLang="zh-CN" sz="4000" dirty="0" smtClean="0">
              <a:solidFill>
                <a:schemeClr val="tx1"/>
              </a:solidFill>
              <a:latin typeface="微软雅黑" panose="020B0503020204020204" pitchFamily="34" charset="-122"/>
              <a:ea typeface="微软雅黑" panose="020B0503020204020204" pitchFamily="34" charset="-122"/>
            </a:endParaRPr>
          </a:p>
          <a:p>
            <a:pPr algn="ctr"/>
            <a:r>
              <a:rPr lang="zh-CN" altLang="en-US" dirty="0" smtClean="0">
                <a:solidFill>
                  <a:schemeClr val="tx1"/>
                </a:solidFill>
                <a:latin typeface="微软雅黑" panose="020B0503020204020204" pitchFamily="34" charset="-122"/>
                <a:ea typeface="微软雅黑" panose="020B0503020204020204" pitchFamily="34" charset="-122"/>
              </a:rPr>
              <a:t>个月</a:t>
            </a:r>
            <a:endParaRPr lang="zh-CN" altLang="en-US" dirty="0" smtClean="0">
              <a:solidFill>
                <a:schemeClr val="tx1"/>
              </a:solidFill>
              <a:latin typeface="微软雅黑" panose="020B0503020204020204" pitchFamily="34" charset="-122"/>
              <a:ea typeface="微软雅黑" panose="020B0503020204020204" pitchFamily="34" charset="-122"/>
            </a:endParaRPr>
          </a:p>
        </p:txBody>
      </p:sp>
      <p:sp>
        <p:nvSpPr>
          <p:cNvPr id="3" name="椭圆 2"/>
          <p:cNvSpPr/>
          <p:nvPr/>
        </p:nvSpPr>
        <p:spPr>
          <a:xfrm>
            <a:off x="3132292" y="2000547"/>
            <a:ext cx="324576" cy="324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p>
            <a:pPr algn="ctr"/>
            <a:endParaRPr lang="zh-CN" altLang="en-US" sz="3200" dirty="0">
              <a:latin typeface="微软雅黑" panose="020B0503020204020204" pitchFamily="34" charset="-122"/>
              <a:ea typeface="微软雅黑" panose="020B0503020204020204" pitchFamily="34" charset="-122"/>
            </a:endParaRPr>
          </a:p>
        </p:txBody>
      </p:sp>
      <p:sp>
        <p:nvSpPr>
          <p:cNvPr id="4" name="矩形 3"/>
          <p:cNvSpPr/>
          <p:nvPr/>
        </p:nvSpPr>
        <p:spPr>
          <a:xfrm>
            <a:off x="3687700" y="1951525"/>
            <a:ext cx="7967697" cy="337185"/>
          </a:xfrm>
          <a:prstGeom prst="rect">
            <a:avLst/>
          </a:prstGeom>
        </p:spPr>
        <p:txBody>
          <a:bodyPr wrap="square">
            <a:spAutoFit/>
          </a:bodyPr>
          <a:p>
            <a:pPr lvl="0" eaLnBrk="0" fontAlgn="base" hangingPunct="0">
              <a:spcBef>
                <a:spcPct val="20000"/>
              </a:spcBef>
              <a:spcAft>
                <a:spcPct val="0"/>
              </a:spcAft>
            </a:pPr>
            <a:r>
              <a:rPr lang="zh-CN" altLang="en-US" sz="1600" dirty="0">
                <a:latin typeface="微软雅黑" panose="020B0503020204020204" pitchFamily="34" charset="-122"/>
                <a:ea typeface="微软雅黑" panose="020B0503020204020204" pitchFamily="34" charset="-122"/>
              </a:rPr>
              <a:t>专业机构提醒、</a:t>
            </a:r>
            <a:r>
              <a:rPr lang="zh-CN" altLang="en-US" sz="1600" dirty="0">
                <a:latin typeface="微软雅黑" panose="020B0503020204020204" pitchFamily="34" charset="-122"/>
                <a:ea typeface="微软雅黑" panose="020B0503020204020204" pitchFamily="34" charset="-122"/>
              </a:rPr>
              <a:t>督促项目承担单位在合同执行期满</a:t>
            </a:r>
            <a:r>
              <a:rPr lang="en-US" altLang="zh-CN" sz="1600" b="1" dirty="0">
                <a:solidFill>
                  <a:srgbClr val="FF0000"/>
                </a:solidFill>
                <a:latin typeface="微软雅黑" panose="020B0503020204020204" pitchFamily="34" charset="-122"/>
                <a:ea typeface="微软雅黑" panose="020B0503020204020204" pitchFamily="34" charset="-122"/>
              </a:rPr>
              <a:t>3</a:t>
            </a:r>
            <a:r>
              <a:rPr lang="zh-CN" altLang="en-US" sz="1600" b="1" dirty="0">
                <a:solidFill>
                  <a:srgbClr val="FF0000"/>
                </a:solidFill>
                <a:latin typeface="微软雅黑" panose="020B0503020204020204" pitchFamily="34" charset="-122"/>
                <a:ea typeface="微软雅黑" panose="020B0503020204020204" pitchFamily="34" charset="-122"/>
              </a:rPr>
              <a:t>个月内</a:t>
            </a:r>
            <a:r>
              <a:rPr lang="zh-CN" altLang="en-US" sz="1600" dirty="0">
                <a:latin typeface="微软雅黑" panose="020B0503020204020204" pitchFamily="34" charset="-122"/>
                <a:ea typeface="微软雅黑" panose="020B0503020204020204" pitchFamily="34" charset="-122"/>
              </a:rPr>
              <a:t>提出验收申请。</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15" grpId="0" bldLvl="0" animBg="1"/>
      <p:bldP spid="17" grpId="0" bldLvl="0" animBg="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43692" y="1204315"/>
            <a:ext cx="332861" cy="5353302"/>
            <a:chOff x="2563371" y="1931386"/>
            <a:chExt cx="262016" cy="4213920"/>
          </a:xfrm>
          <a:solidFill>
            <a:srgbClr val="0067B4"/>
          </a:solidFill>
        </p:grpSpPr>
        <p:cxnSp>
          <p:nvCxnSpPr>
            <p:cNvPr id="11" name="直接连接符 10"/>
            <p:cNvCxnSpPr/>
            <p:nvPr/>
          </p:nvCxnSpPr>
          <p:spPr>
            <a:xfrm>
              <a:off x="2697640" y="1931386"/>
              <a:ext cx="0" cy="4213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9893" y="2710083"/>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3" name="椭圆 12"/>
            <p:cNvSpPr/>
            <p:nvPr/>
          </p:nvSpPr>
          <p:spPr>
            <a:xfrm>
              <a:off x="2569893" y="4040841"/>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4" name="椭圆 13"/>
            <p:cNvSpPr/>
            <p:nvPr/>
          </p:nvSpPr>
          <p:spPr>
            <a:xfrm>
              <a:off x="2563371" y="5405867"/>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5" name="泪滴形 14"/>
          <p:cNvSpPr/>
          <p:nvPr/>
        </p:nvSpPr>
        <p:spPr>
          <a:xfrm>
            <a:off x="1302860" y="1615543"/>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en-US" altLang="zh-CN" sz="4000" dirty="0" smtClean="0">
                <a:solidFill>
                  <a:schemeClr val="tx1"/>
                </a:solidFill>
                <a:latin typeface="微软雅黑" panose="020B0503020204020204" pitchFamily="34" charset="-122"/>
                <a:ea typeface="微软雅黑" panose="020B0503020204020204" pitchFamily="34" charset="-122"/>
              </a:rPr>
              <a:t>30</a:t>
            </a:r>
            <a:endParaRPr lang="en-US" altLang="zh-CN" sz="4000" dirty="0" smtClean="0">
              <a:solidFill>
                <a:schemeClr val="tx1"/>
              </a:solidFill>
              <a:latin typeface="微软雅黑" panose="020B0503020204020204" pitchFamily="34" charset="-122"/>
              <a:ea typeface="微软雅黑" panose="020B0503020204020204" pitchFamily="34" charset="-122"/>
            </a:endParaRPr>
          </a:p>
          <a:p>
            <a:pPr algn="ctr"/>
            <a:r>
              <a:rPr lang="zh-CN" altLang="en-US" dirty="0" smtClean="0">
                <a:solidFill>
                  <a:schemeClr val="tx1"/>
                </a:solidFill>
                <a:latin typeface="微软雅黑" panose="020B0503020204020204" pitchFamily="34" charset="-122"/>
                <a:ea typeface="微软雅黑" panose="020B0503020204020204" pitchFamily="34" charset="-122"/>
              </a:rPr>
              <a:t>工作日</a:t>
            </a:r>
            <a:endParaRPr lang="zh-CN" altLang="en-US" dirty="0" smtClean="0">
              <a:solidFill>
                <a:schemeClr val="tx1"/>
              </a:solidFill>
              <a:latin typeface="微软雅黑" panose="020B0503020204020204" pitchFamily="34" charset="-122"/>
              <a:ea typeface="微软雅黑" panose="020B0503020204020204" pitchFamily="34" charset="-122"/>
            </a:endParaRPr>
          </a:p>
        </p:txBody>
      </p:sp>
      <p:sp>
        <p:nvSpPr>
          <p:cNvPr id="16" name="泪滴形 15"/>
          <p:cNvSpPr/>
          <p:nvPr/>
        </p:nvSpPr>
        <p:spPr>
          <a:xfrm>
            <a:off x="1273839" y="5042598"/>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zh-CN" altLang="en-US" sz="4000" dirty="0">
                <a:solidFill>
                  <a:schemeClr val="tx1"/>
                </a:solidFill>
                <a:latin typeface="微软雅黑" panose="020B0503020204020204" pitchFamily="34" charset="-122"/>
                <a:ea typeface="微软雅黑" panose="020B0503020204020204" pitchFamily="34" charset="-122"/>
                <a:sym typeface="+mn-ea"/>
              </a:rPr>
              <a:t>及时</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泪滴形 16"/>
          <p:cNvSpPr/>
          <p:nvPr/>
        </p:nvSpPr>
        <p:spPr>
          <a:xfrm>
            <a:off x="1288349" y="3319251"/>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en-US" altLang="zh-CN" sz="4000" dirty="0" smtClean="0">
                <a:solidFill>
                  <a:schemeClr val="tx1"/>
                </a:solidFill>
                <a:latin typeface="微软雅黑" panose="020B0503020204020204" pitchFamily="34" charset="-122"/>
                <a:ea typeface="微软雅黑" panose="020B0503020204020204" pitchFamily="34" charset="-122"/>
                <a:sym typeface="+mn-ea"/>
              </a:rPr>
              <a:t>15</a:t>
            </a:r>
            <a:endParaRPr lang="en-US" altLang="zh-CN" sz="4000" dirty="0" smtClean="0">
              <a:solidFill>
                <a:schemeClr val="tx1"/>
              </a:solidFill>
              <a:latin typeface="微软雅黑" panose="020B0503020204020204" pitchFamily="34" charset="-122"/>
              <a:ea typeface="微软雅黑" panose="020B0503020204020204" pitchFamily="34" charset="-122"/>
            </a:endParaRPr>
          </a:p>
          <a:p>
            <a:pPr algn="ctr"/>
            <a:r>
              <a:rPr lang="zh-CN" altLang="en-US" dirty="0" smtClean="0">
                <a:solidFill>
                  <a:schemeClr val="tx1"/>
                </a:solidFill>
                <a:latin typeface="微软雅黑" panose="020B0503020204020204" pitchFamily="34" charset="-122"/>
                <a:ea typeface="微软雅黑" panose="020B0503020204020204" pitchFamily="34" charset="-122"/>
                <a:sym typeface="+mn-ea"/>
              </a:rPr>
              <a:t>工作日</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3643250" y="2015025"/>
            <a:ext cx="7967697" cy="583565"/>
          </a:xfrm>
          <a:prstGeom prst="rect">
            <a:avLst/>
          </a:prstGeom>
        </p:spPr>
        <p:txBody>
          <a:bodyPr wrap="square">
            <a:spAutoFit/>
          </a:bodyPr>
          <a:lstStyle/>
          <a:p>
            <a:pPr lvl="0" eaLnBrk="0" fontAlgn="base" hangingPunct="0">
              <a:spcBef>
                <a:spcPct val="20000"/>
              </a:spcBef>
              <a:spcAft>
                <a:spcPct val="0"/>
              </a:spcAft>
            </a:pPr>
            <a:r>
              <a:rPr lang="zh-CN" altLang="en-US" sz="1600" dirty="0">
                <a:latin typeface="微软雅黑" panose="020B0503020204020204" pitchFamily="34" charset="-122"/>
                <a:ea typeface="微软雅黑" panose="020B0503020204020204" pitchFamily="34" charset="-122"/>
              </a:rPr>
              <a:t>专业机构受理公示期内</a:t>
            </a:r>
            <a:r>
              <a:rPr lang="zh-CN" altLang="en-US" sz="1600" dirty="0">
                <a:latin typeface="微软雅黑" panose="020B0503020204020204" pitchFamily="34" charset="-122"/>
                <a:ea typeface="微软雅黑" panose="020B0503020204020204" pitchFamily="34" charset="-122"/>
              </a:rPr>
              <a:t>的复核申请，必要时组织专家论证，</a:t>
            </a:r>
            <a:r>
              <a:rPr lang="en-US" altLang="zh-CN" sz="1600" b="1" dirty="0">
                <a:solidFill>
                  <a:srgbClr val="FF0000"/>
                </a:solidFill>
                <a:latin typeface="微软雅黑" panose="020B0503020204020204" pitchFamily="34" charset="-122"/>
                <a:ea typeface="微软雅黑" panose="020B0503020204020204" pitchFamily="34" charset="-122"/>
              </a:rPr>
              <a:t>30</a:t>
            </a:r>
            <a:r>
              <a:rPr lang="zh-CN" altLang="en-US" sz="1600" b="1" dirty="0">
                <a:solidFill>
                  <a:srgbClr val="FF0000"/>
                </a:solidFill>
                <a:latin typeface="微软雅黑" panose="020B0503020204020204" pitchFamily="34" charset="-122"/>
                <a:ea typeface="微软雅黑" panose="020B0503020204020204" pitchFamily="34" charset="-122"/>
              </a:rPr>
              <a:t>个工作日内</a:t>
            </a:r>
            <a:r>
              <a:rPr lang="zh-CN" altLang="en-US" sz="1600" dirty="0">
                <a:latin typeface="微软雅黑" panose="020B0503020204020204" pitchFamily="34" charset="-122"/>
                <a:ea typeface="微软雅黑" panose="020B0503020204020204" pitchFamily="34" charset="-122"/>
              </a:rPr>
              <a:t>将复核情况及处理建议上报监督处，监督处在</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个工作日内做出复核决定，并通知申请人。</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3673095" y="3755455"/>
            <a:ext cx="7967697" cy="583565"/>
          </a:xfrm>
          <a:prstGeom prst="rect">
            <a:avLst/>
          </a:prstGeom>
        </p:spPr>
        <p:txBody>
          <a:bodyPr wrap="square">
            <a:spAutoFit/>
          </a:bodyPr>
          <a:lstStyle/>
          <a:p>
            <a:pPr lvl="0" eaLnBrk="0" fontAlgn="base" hangingPunct="0">
              <a:spcBef>
                <a:spcPct val="20000"/>
              </a:spcBef>
              <a:spcAft>
                <a:spcPct val="0"/>
              </a:spcAft>
            </a:pPr>
            <a:r>
              <a:rPr lang="zh-CN" altLang="en-US" sz="1600" dirty="0">
                <a:latin typeface="微软雅黑" panose="020B0503020204020204" pitchFamily="34" charset="-122"/>
                <a:ea typeface="微软雅黑" panose="020B0503020204020204" pitchFamily="34" charset="-122"/>
                <a:sym typeface="+mn-ea"/>
              </a:rPr>
              <a:t>专业机构督促项目承担单位在公示无异议后的</a:t>
            </a:r>
            <a:r>
              <a:rPr lang="zh-CN" altLang="en-US" sz="1600" b="1" dirty="0">
                <a:solidFill>
                  <a:srgbClr val="FF0000"/>
                </a:solidFill>
                <a:latin typeface="微软雅黑" panose="020B0503020204020204" pitchFamily="34" charset="-122"/>
                <a:ea typeface="微软雅黑" panose="020B0503020204020204" pitchFamily="34" charset="-122"/>
                <a:sym typeface="+mn-ea"/>
              </a:rPr>
              <a:t>15个工作日</a:t>
            </a:r>
            <a:r>
              <a:rPr lang="zh-CN" altLang="en-US" sz="1600" dirty="0">
                <a:latin typeface="微软雅黑" panose="020B0503020204020204" pitchFamily="34" charset="-122"/>
                <a:ea typeface="微软雅黑" panose="020B0503020204020204" pitchFamily="34" charset="-122"/>
                <a:sym typeface="+mn-ea"/>
              </a:rPr>
              <a:t>内，在阳光政务平台上传验收意见，完成纸质验收材料归档。</a:t>
            </a:r>
            <a:endParaRPr lang="zh-CN" sz="1600" dirty="0">
              <a:latin typeface="微软雅黑" panose="020B0503020204020204" pitchFamily="34" charset="-122"/>
              <a:ea typeface="微软雅黑" panose="020B0503020204020204" pitchFamily="34" charset="-122"/>
            </a:endParaRPr>
          </a:p>
        </p:txBody>
      </p:sp>
      <p:sp>
        <p:nvSpPr>
          <p:cNvPr id="20" name="矩形 19"/>
          <p:cNvSpPr/>
          <p:nvPr/>
        </p:nvSpPr>
        <p:spPr>
          <a:xfrm>
            <a:off x="3718560" y="5568315"/>
            <a:ext cx="7907020" cy="337185"/>
          </a:xfrm>
          <a:prstGeom prst="rect">
            <a:avLst/>
          </a:prstGeom>
        </p:spPr>
        <p:txBody>
          <a:bodyPr wrap="square">
            <a:spAutoFit/>
          </a:bodyPr>
          <a:lstStyle/>
          <a:p>
            <a:pPr lvl="0" eaLnBrk="0" fontAlgn="base" hangingPunct="0">
              <a:spcBef>
                <a:spcPct val="20000"/>
              </a:spcBef>
              <a:spcAft>
                <a:spcPct val="0"/>
              </a:spcAft>
            </a:pPr>
            <a:r>
              <a:rPr lang="zh-CN" sz="1600" dirty="0">
                <a:latin typeface="微软雅黑" panose="020B0503020204020204" pitchFamily="34" charset="-122"/>
                <a:ea typeface="微软雅黑" panose="020B0503020204020204" pitchFamily="34" charset="-122"/>
                <a:sym typeface="+mn-ea"/>
              </a:rPr>
              <a:t>专业机构应对项目执行风险进行监控，重大事项</a:t>
            </a:r>
            <a:r>
              <a:rPr lang="zh-CN" sz="1600" b="1" dirty="0">
                <a:solidFill>
                  <a:srgbClr val="FF0000"/>
                </a:solidFill>
                <a:latin typeface="微软雅黑" panose="020B0503020204020204" pitchFamily="34" charset="-122"/>
                <a:ea typeface="微软雅黑" panose="020B0503020204020204" pitchFamily="34" charset="-122"/>
                <a:sym typeface="+mn-ea"/>
              </a:rPr>
              <a:t>及时</a:t>
            </a:r>
            <a:r>
              <a:rPr lang="zh-CN" sz="1600" dirty="0">
                <a:latin typeface="微软雅黑" panose="020B0503020204020204" pitchFamily="34" charset="-122"/>
                <a:ea typeface="微软雅黑" panose="020B0503020204020204" pitchFamily="34" charset="-122"/>
                <a:sym typeface="+mn-ea"/>
              </a:rPr>
              <a:t>向对口处室报告。</a:t>
            </a:r>
            <a:endParaRPr lang="zh-CN" altLang="en-US" sz="16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928" y="396982"/>
            <a:ext cx="12186920" cy="611507"/>
            <a:chOff x="724" y="493326"/>
            <a:chExt cx="12189741" cy="611648"/>
          </a:xfrm>
        </p:grpSpPr>
        <p:sp>
          <p:nvSpPr>
            <p:cNvPr id="25" name="矩形 24"/>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0"/>
            <p:cNvSpPr txBox="1"/>
            <p:nvPr/>
          </p:nvSpPr>
          <p:spPr>
            <a:xfrm>
              <a:off x="834038" y="521274"/>
              <a:ext cx="2637130"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办结时限</a:t>
              </a:r>
              <a:endParaRPr lang="zh-CN" altLang="en-US" sz="3200" b="1" dirty="0">
                <a:latin typeface="微软雅黑" panose="020B0503020204020204" pitchFamily="34" charset="-122"/>
                <a:ea typeface="微软雅黑" panose="020B0503020204020204" pitchFamily="34" charset="-122"/>
              </a:endParaRPr>
            </a:p>
          </p:txBody>
        </p:sp>
        <p:sp>
          <p:nvSpPr>
            <p:cNvPr id="27" name="矩形 26"/>
            <p:cNvSpPr/>
            <p:nvPr/>
          </p:nvSpPr>
          <p:spPr>
            <a:xfrm>
              <a:off x="3312380" y="493326"/>
              <a:ext cx="8878085"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15" grpId="0" bldLvl="0" animBg="1"/>
      <p:bldP spid="16" grpId="0" bldLvl="0" animBg="1"/>
      <p:bldP spid="17" grpId="0" bldLvl="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51977" y="1109700"/>
            <a:ext cx="324576" cy="5353302"/>
            <a:chOff x="2569893" y="1931386"/>
            <a:chExt cx="255494" cy="4213920"/>
          </a:xfrm>
          <a:solidFill>
            <a:srgbClr val="0067B4"/>
          </a:solidFill>
        </p:grpSpPr>
        <p:cxnSp>
          <p:nvCxnSpPr>
            <p:cNvPr id="11" name="直接连接符 10"/>
            <p:cNvCxnSpPr/>
            <p:nvPr/>
          </p:nvCxnSpPr>
          <p:spPr>
            <a:xfrm>
              <a:off x="2697640" y="1931386"/>
              <a:ext cx="0" cy="4213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9893" y="2710083"/>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3" name="椭圆 12"/>
            <p:cNvSpPr/>
            <p:nvPr/>
          </p:nvSpPr>
          <p:spPr>
            <a:xfrm>
              <a:off x="2569893" y="4009350"/>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5" name="泪滴形 14"/>
          <p:cNvSpPr/>
          <p:nvPr/>
        </p:nvSpPr>
        <p:spPr>
          <a:xfrm>
            <a:off x="1302860" y="3298293"/>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en-US" altLang="zh-CN" sz="4000" dirty="0">
                <a:solidFill>
                  <a:schemeClr val="tx1"/>
                </a:solidFill>
                <a:latin typeface="微软雅黑" panose="020B0503020204020204" pitchFamily="34" charset="-122"/>
                <a:ea typeface="微软雅黑" panose="020B0503020204020204" pitchFamily="34" charset="-122"/>
                <a:sym typeface="+mn-ea"/>
              </a:rPr>
              <a:t>10</a:t>
            </a:r>
            <a:endParaRPr lang="en-US" altLang="zh-CN" sz="4000" dirty="0">
              <a:solidFill>
                <a:schemeClr val="tx1"/>
              </a:solidFill>
              <a:latin typeface="微软雅黑" panose="020B0503020204020204" pitchFamily="34" charset="-122"/>
              <a:ea typeface="微软雅黑" panose="020B0503020204020204" pitchFamily="34" charset="-122"/>
            </a:endParaRPr>
          </a:p>
          <a:p>
            <a:pPr algn="ctr"/>
            <a:r>
              <a:rPr lang="zh-CN" altLang="en-US" dirty="0">
                <a:solidFill>
                  <a:schemeClr val="tx1"/>
                </a:solidFill>
                <a:latin typeface="微软雅黑" panose="020B0503020204020204" pitchFamily="34" charset="-122"/>
                <a:ea typeface="微软雅黑" panose="020B0503020204020204" pitchFamily="34" charset="-122"/>
                <a:sym typeface="+mn-ea"/>
              </a:rPr>
              <a:t>工作日</a:t>
            </a:r>
            <a:endParaRPr lang="zh-CN" altLang="en-US" dirty="0" smtClean="0">
              <a:solidFill>
                <a:schemeClr val="tx1"/>
              </a:solidFill>
              <a:latin typeface="微软雅黑" panose="020B0503020204020204" pitchFamily="34" charset="-122"/>
              <a:ea typeface="微软雅黑" panose="020B0503020204020204" pitchFamily="34" charset="-122"/>
            </a:endParaRPr>
          </a:p>
        </p:txBody>
      </p:sp>
      <p:sp>
        <p:nvSpPr>
          <p:cNvPr id="17" name="泪滴形 16"/>
          <p:cNvSpPr/>
          <p:nvPr/>
        </p:nvSpPr>
        <p:spPr>
          <a:xfrm>
            <a:off x="1302954" y="5008986"/>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r>
              <a:rPr lang="en-US" altLang="zh-CN" sz="4000" dirty="0" smtClean="0">
                <a:solidFill>
                  <a:schemeClr val="tx1"/>
                </a:solidFill>
                <a:latin typeface="微软雅黑" panose="020B0503020204020204" pitchFamily="34" charset="-122"/>
                <a:ea typeface="微软雅黑" panose="020B0503020204020204" pitchFamily="34" charset="-122"/>
                <a:sym typeface="+mn-ea"/>
              </a:rPr>
              <a:t>10</a:t>
            </a:r>
            <a:endParaRPr lang="en-US" altLang="zh-CN" sz="4000" dirty="0" smtClean="0">
              <a:solidFill>
                <a:schemeClr val="tx1"/>
              </a:solidFill>
              <a:latin typeface="微软雅黑" panose="020B0503020204020204" pitchFamily="34" charset="-122"/>
              <a:ea typeface="微软雅黑" panose="020B0503020204020204" pitchFamily="34" charset="-122"/>
            </a:endParaRPr>
          </a:p>
          <a:p>
            <a:pPr algn="ctr"/>
            <a:r>
              <a:rPr lang="zh-CN" altLang="en-US" dirty="0" smtClean="0">
                <a:solidFill>
                  <a:schemeClr val="tx1"/>
                </a:solidFill>
                <a:latin typeface="微软雅黑" panose="020B0503020204020204" pitchFamily="34" charset="-122"/>
                <a:ea typeface="微软雅黑" panose="020B0503020204020204" pitchFamily="34" charset="-122"/>
                <a:sym typeface="+mn-ea"/>
              </a:rPr>
              <a:t>工作日</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3643250" y="3588555"/>
            <a:ext cx="7967697" cy="583565"/>
          </a:xfrm>
          <a:prstGeom prst="rect">
            <a:avLst/>
          </a:prstGeom>
        </p:spPr>
        <p:txBody>
          <a:bodyPr wrap="square">
            <a:spAutoFit/>
          </a:bodyPr>
          <a:lstStyle/>
          <a:p>
            <a:pPr lvl="0" eaLnBrk="0" fontAlgn="base" hangingPunct="0">
              <a:spcBef>
                <a:spcPct val="20000"/>
              </a:spcBef>
              <a:spcAft>
                <a:spcPct val="0"/>
              </a:spcAft>
            </a:pPr>
            <a:r>
              <a:rPr lang="zh-CN" sz="1600" dirty="0">
                <a:latin typeface="微软雅黑" panose="020B0503020204020204" pitchFamily="34" charset="-122"/>
                <a:ea typeface="微软雅黑" panose="020B0503020204020204" pitchFamily="34" charset="-122"/>
                <a:sym typeface="+mn-ea"/>
              </a:rPr>
              <a:t>每季度结束后的</a:t>
            </a:r>
            <a:r>
              <a:rPr lang="zh-CN" sz="1600" b="1" dirty="0">
                <a:solidFill>
                  <a:srgbClr val="FF0000"/>
                </a:solidFill>
                <a:latin typeface="微软雅黑" panose="020B0503020204020204" pitchFamily="34" charset="-122"/>
                <a:ea typeface="微软雅黑" panose="020B0503020204020204" pitchFamily="34" charset="-122"/>
                <a:sym typeface="+mn-ea"/>
              </a:rPr>
              <a:t>1</a:t>
            </a:r>
            <a:r>
              <a:rPr lang="en-US" altLang="zh-CN" sz="1600" b="1" dirty="0">
                <a:solidFill>
                  <a:srgbClr val="FF0000"/>
                </a:solidFill>
                <a:latin typeface="微软雅黑" panose="020B0503020204020204" pitchFamily="34" charset="-122"/>
                <a:ea typeface="微软雅黑" panose="020B0503020204020204" pitchFamily="34" charset="-122"/>
                <a:sym typeface="+mn-ea"/>
              </a:rPr>
              <a:t>0</a:t>
            </a:r>
            <a:r>
              <a:rPr lang="zh-CN" sz="1600" b="1" dirty="0">
                <a:solidFill>
                  <a:srgbClr val="FF0000"/>
                </a:solidFill>
                <a:latin typeface="微软雅黑" panose="020B0503020204020204" pitchFamily="34" charset="-122"/>
                <a:ea typeface="微软雅黑" panose="020B0503020204020204" pitchFamily="34" charset="-122"/>
                <a:sym typeface="+mn-ea"/>
              </a:rPr>
              <a:t>个工作日</a:t>
            </a:r>
            <a:r>
              <a:rPr lang="zh-CN" sz="1600" dirty="0">
                <a:latin typeface="微软雅黑" panose="020B0503020204020204" pitchFamily="34" charset="-122"/>
                <a:ea typeface="微软雅黑" panose="020B0503020204020204" pitchFamily="34" charset="-122"/>
                <a:sym typeface="+mn-ea"/>
              </a:rPr>
              <a:t>内，对本季度项目验收结题情况进行梳理汇总，在阳光政务平台提交统计表。</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3673095" y="5315650"/>
            <a:ext cx="7967697" cy="583565"/>
          </a:xfrm>
          <a:prstGeom prst="rect">
            <a:avLst/>
          </a:prstGeom>
        </p:spPr>
        <p:txBody>
          <a:bodyPr wrap="square">
            <a:spAutoFit/>
          </a:bodyPr>
          <a:lstStyle/>
          <a:p>
            <a:pPr lvl="0" eaLnBrk="0" fontAlgn="base" hangingPunct="0">
              <a:spcBef>
                <a:spcPct val="20000"/>
              </a:spcBef>
              <a:spcAft>
                <a:spcPct val="0"/>
              </a:spcAft>
            </a:pPr>
            <a:r>
              <a:rPr lang="zh-CN" altLang="en-US" sz="1600" dirty="0">
                <a:latin typeface="微软雅黑" panose="020B0503020204020204" pitchFamily="34" charset="-122"/>
                <a:ea typeface="微软雅黑" panose="020B0503020204020204" pitchFamily="34" charset="-122"/>
                <a:sym typeface="+mn-ea"/>
              </a:rPr>
              <a:t>每半年及年度结束后的</a:t>
            </a:r>
            <a:r>
              <a:rPr lang="en-US" altLang="zh-CN" sz="1600" b="1" dirty="0">
                <a:solidFill>
                  <a:srgbClr val="FF0000"/>
                </a:solidFill>
                <a:latin typeface="微软雅黑" panose="020B0503020204020204" pitchFamily="34" charset="-122"/>
                <a:ea typeface="微软雅黑" panose="020B0503020204020204" pitchFamily="34" charset="-122"/>
                <a:sym typeface="+mn-ea"/>
              </a:rPr>
              <a:t>1</a:t>
            </a:r>
            <a:r>
              <a:rPr lang="zh-CN" altLang="en-US" sz="1600" b="1" dirty="0">
                <a:solidFill>
                  <a:srgbClr val="FF0000"/>
                </a:solidFill>
                <a:latin typeface="微软雅黑" panose="020B0503020204020204" pitchFamily="34" charset="-122"/>
                <a:ea typeface="微软雅黑" panose="020B0503020204020204" pitchFamily="34" charset="-122"/>
                <a:sym typeface="+mn-ea"/>
              </a:rPr>
              <a:t>0个工作日</a:t>
            </a:r>
            <a:r>
              <a:rPr lang="zh-CN" altLang="en-US" sz="1600" dirty="0">
                <a:latin typeface="微软雅黑" panose="020B0503020204020204" pitchFamily="34" charset="-122"/>
                <a:ea typeface="微软雅黑" panose="020B0503020204020204" pitchFamily="34" charset="-122"/>
                <a:sym typeface="+mn-ea"/>
              </a:rPr>
              <a:t>内，对项目验收情况及成效进行分析，向对口处室、监督处提交报告，总结提炼经典案例。</a:t>
            </a:r>
            <a:endParaRPr lang="zh-CN" sz="16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928" y="396982"/>
            <a:ext cx="12186920" cy="611508"/>
            <a:chOff x="724" y="493326"/>
            <a:chExt cx="12189741" cy="611649"/>
          </a:xfrm>
        </p:grpSpPr>
        <p:sp>
          <p:nvSpPr>
            <p:cNvPr id="25" name="矩形 24"/>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0"/>
            <p:cNvSpPr txBox="1"/>
            <p:nvPr/>
          </p:nvSpPr>
          <p:spPr>
            <a:xfrm>
              <a:off x="834038" y="521275"/>
              <a:ext cx="2637130"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办结时限</a:t>
              </a:r>
              <a:endParaRPr lang="zh-CN" altLang="en-US" sz="3200" b="1" dirty="0">
                <a:latin typeface="微软雅黑" panose="020B0503020204020204" pitchFamily="34" charset="-122"/>
                <a:ea typeface="微软雅黑" panose="020B0503020204020204" pitchFamily="34" charset="-122"/>
              </a:endParaRPr>
            </a:p>
          </p:txBody>
        </p:sp>
        <p:sp>
          <p:nvSpPr>
            <p:cNvPr id="27" name="矩形 26"/>
            <p:cNvSpPr/>
            <p:nvPr/>
          </p:nvSpPr>
          <p:spPr>
            <a:xfrm>
              <a:off x="3312380" y="493326"/>
              <a:ext cx="8878085"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16" name="泪滴形 15"/>
          <p:cNvSpPr/>
          <p:nvPr/>
        </p:nvSpPr>
        <p:spPr>
          <a:xfrm>
            <a:off x="1303049" y="1597723"/>
            <a:ext cx="1454227" cy="1454227"/>
          </a:xfrm>
          <a:prstGeom prst="teardrop">
            <a:avLst/>
          </a:prstGeom>
          <a:noFill/>
          <a:ln>
            <a:solidFill>
              <a:srgbClr val="F02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p>
            <a:pPr algn="ctr"/>
            <a:r>
              <a:rPr lang="en-US" altLang="zh-CN" sz="4000" dirty="0">
                <a:solidFill>
                  <a:schemeClr val="tx1"/>
                </a:solidFill>
                <a:latin typeface="微软雅黑" panose="020B0503020204020204" pitchFamily="34" charset="-122"/>
                <a:ea typeface="微软雅黑" panose="020B0503020204020204" pitchFamily="34" charset="-122"/>
              </a:rPr>
              <a:t>5</a:t>
            </a:r>
            <a:endParaRPr lang="en-US" altLang="zh-CN" sz="4000" dirty="0">
              <a:solidFill>
                <a:schemeClr val="tx1"/>
              </a:solidFill>
              <a:latin typeface="微软雅黑" panose="020B0503020204020204" pitchFamily="34" charset="-122"/>
              <a:ea typeface="微软雅黑" panose="020B0503020204020204" pitchFamily="34" charset="-122"/>
            </a:endParaRPr>
          </a:p>
          <a:p>
            <a:pPr algn="ctr"/>
            <a:r>
              <a:rPr lang="zh-CN" altLang="en-US" dirty="0">
                <a:solidFill>
                  <a:schemeClr val="tx1"/>
                </a:solidFill>
                <a:latin typeface="微软雅黑" panose="020B0503020204020204" pitchFamily="34" charset="-122"/>
                <a:ea typeface="微软雅黑" panose="020B0503020204020204" pitchFamily="34" charset="-122"/>
              </a:rPr>
              <a:t>工作日</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3143692" y="5458225"/>
            <a:ext cx="324576" cy="324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p>
            <a:pPr algn="ctr"/>
            <a:endParaRPr lang="zh-CN" altLang="en-US" sz="3200" dirty="0">
              <a:latin typeface="微软雅黑" panose="020B0503020204020204" pitchFamily="34" charset="-122"/>
              <a:ea typeface="微软雅黑" panose="020B0503020204020204" pitchFamily="34" charset="-122"/>
            </a:endParaRPr>
          </a:p>
        </p:txBody>
      </p:sp>
      <p:sp>
        <p:nvSpPr>
          <p:cNvPr id="20" name="矩形 19"/>
          <p:cNvSpPr/>
          <p:nvPr/>
        </p:nvSpPr>
        <p:spPr>
          <a:xfrm>
            <a:off x="3703955" y="1938020"/>
            <a:ext cx="7907020" cy="583565"/>
          </a:xfrm>
          <a:prstGeom prst="rect">
            <a:avLst/>
          </a:prstGeom>
        </p:spPr>
        <p:txBody>
          <a:bodyPr wrap="square">
            <a:spAutoFit/>
          </a:bodyPr>
          <a:p>
            <a:pPr lvl="0" eaLnBrk="0" fontAlgn="base" hangingPunct="0">
              <a:spcBef>
                <a:spcPct val="20000"/>
              </a:spcBef>
              <a:spcAft>
                <a:spcPct val="0"/>
              </a:spcAft>
            </a:pPr>
            <a:r>
              <a:rPr lang="zh-CN" altLang="en-US" sz="1600" dirty="0">
                <a:latin typeface="微软雅黑" panose="020B0503020204020204" pitchFamily="34" charset="-122"/>
                <a:ea typeface="微软雅黑" panose="020B0503020204020204" pitchFamily="34" charset="-122"/>
              </a:rPr>
              <a:t>专业机构在验收评审结束后的</a:t>
            </a:r>
            <a:r>
              <a:rPr lang="zh-CN" altLang="en-US" sz="1600" b="1" dirty="0">
                <a:solidFill>
                  <a:srgbClr val="FF0000"/>
                </a:solidFill>
                <a:latin typeface="微软雅黑" panose="020B0503020204020204" pitchFamily="34" charset="-122"/>
                <a:ea typeface="微软雅黑" panose="020B0503020204020204" pitchFamily="34" charset="-122"/>
              </a:rPr>
              <a:t>5个工作日</a:t>
            </a:r>
            <a:r>
              <a:rPr lang="zh-CN" altLang="en-US" sz="1600" dirty="0">
                <a:latin typeface="微软雅黑" panose="020B0503020204020204" pitchFamily="34" charset="-122"/>
                <a:ea typeface="微软雅黑" panose="020B0503020204020204" pitchFamily="34" charset="-122"/>
              </a:rPr>
              <a:t>内在阳光政务平台登记项目验收结果，登记当日视为验收结果公示的起始日期，公示期为5个工作日。</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15" grpId="0" bldLvl="0" animBg="1"/>
      <p:bldP spid="17" grpId="0" bldLvl="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928" y="396982"/>
            <a:ext cx="12186920" cy="611505"/>
            <a:chOff x="724" y="493326"/>
            <a:chExt cx="12189741" cy="611646"/>
          </a:xfrm>
        </p:grpSpPr>
        <p:sp>
          <p:nvSpPr>
            <p:cNvPr id="56" name="矩形 55"/>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0"/>
            <p:cNvSpPr txBox="1"/>
            <p:nvPr/>
          </p:nvSpPr>
          <p:spPr>
            <a:xfrm>
              <a:off x="831869" y="511483"/>
              <a:ext cx="2814375"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产出文档</a:t>
              </a:r>
              <a:endParaRPr lang="zh-CN" altLang="en-US" sz="3200" b="1" dirty="0">
                <a:latin typeface="微软雅黑" panose="020B0503020204020204" pitchFamily="34" charset="-122"/>
                <a:ea typeface="微软雅黑" panose="020B0503020204020204" pitchFamily="34" charset="-122"/>
              </a:endParaRPr>
            </a:p>
          </p:txBody>
        </p:sp>
        <p:sp>
          <p:nvSpPr>
            <p:cNvPr id="58" name="矩形 57"/>
            <p:cNvSpPr/>
            <p:nvPr/>
          </p:nvSpPr>
          <p:spPr>
            <a:xfrm>
              <a:off x="3457829" y="493326"/>
              <a:ext cx="8732636"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P(1)_20200401144316_00"/>
          <p:cNvPicPr>
            <a:picLocks noChangeAspect="1"/>
          </p:cNvPicPr>
          <p:nvPr/>
        </p:nvPicPr>
        <p:blipFill>
          <a:blip r:embed="rId1"/>
          <a:stretch>
            <a:fillRect/>
          </a:stretch>
        </p:blipFill>
        <p:spPr>
          <a:xfrm>
            <a:off x="1487170" y="1258570"/>
            <a:ext cx="4037965" cy="5482590"/>
          </a:xfrm>
          <a:prstGeom prst="rect">
            <a:avLst/>
          </a:prstGeom>
        </p:spPr>
      </p:pic>
      <p:sp>
        <p:nvSpPr>
          <p:cNvPr id="6" name="圆角矩形 19"/>
          <p:cNvSpPr>
            <a:spLocks noChangeArrowheads="1"/>
          </p:cNvSpPr>
          <p:nvPr/>
        </p:nvSpPr>
        <p:spPr bwMode="auto">
          <a:xfrm>
            <a:off x="6947535" y="1188720"/>
            <a:ext cx="4517390" cy="1296670"/>
          </a:xfrm>
          <a:prstGeom prst="roundRect">
            <a:avLst>
              <a:gd name="adj" fmla="val 0"/>
            </a:avLst>
          </a:prstGeom>
          <a:solidFill>
            <a:srgbClr val="303030"/>
          </a:solidFill>
          <a:ln w="25400" algn="ctr">
            <a:noFill/>
            <a:round/>
          </a:ln>
        </p:spPr>
        <p:txBody>
          <a:bodyPr anchor="ctr"/>
          <a:p>
            <a:pPr algn="ct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7320280" y="1524000"/>
            <a:ext cx="3989705" cy="583565"/>
          </a:xfrm>
          <a:prstGeom prst="rect">
            <a:avLst/>
          </a:prstGeom>
          <a:solidFill>
            <a:srgbClr val="303030"/>
          </a:solid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对材料完整性进行审查：对照《规程》及任务书要求检查验收申请</a:t>
            </a:r>
            <a:r>
              <a:rPr lang="zh-CN" altLang="en-US" sz="1600" dirty="0">
                <a:solidFill>
                  <a:schemeClr val="bg1"/>
                </a:solidFill>
                <a:latin typeface="微软雅黑" panose="020B0503020204020204" pitchFamily="34" charset="-122"/>
                <a:ea typeface="微软雅黑" panose="020B0503020204020204" pitchFamily="34" charset="-122"/>
              </a:rPr>
              <a:t>材料是否齐全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a:spLocks noChangeArrowheads="1"/>
          </p:cNvSpPr>
          <p:nvPr/>
        </p:nvSpPr>
        <p:spPr bwMode="auto">
          <a:xfrm>
            <a:off x="6946900" y="2602865"/>
            <a:ext cx="4517390" cy="2583180"/>
          </a:xfrm>
          <a:prstGeom prst="roundRect">
            <a:avLst>
              <a:gd name="adj" fmla="val 0"/>
            </a:avLst>
          </a:prstGeom>
          <a:solidFill>
            <a:srgbClr val="303030"/>
          </a:solidFill>
          <a:ln w="25400" algn="ctr">
            <a:solidFill>
              <a:schemeClr val="bg1"/>
            </a:solidFill>
            <a:round/>
          </a:ln>
        </p:spPr>
        <p:txBody>
          <a:bodyPr anchor="ctr"/>
          <a:p>
            <a:pPr algn="ct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1" name="TextBox 6"/>
          <p:cNvSpPr txBox="1">
            <a:spLocks noChangeArrowheads="1"/>
          </p:cNvSpPr>
          <p:nvPr/>
        </p:nvSpPr>
        <p:spPr bwMode="auto">
          <a:xfrm>
            <a:off x="7198360" y="2719070"/>
            <a:ext cx="4110990" cy="2276475"/>
          </a:xfrm>
          <a:prstGeom prst="rect">
            <a:avLst/>
          </a:prstGeom>
          <a:no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对材料符合性进行审查：</a:t>
            </a:r>
            <a:endParaRPr lang="zh-CN" altLang="en-US" sz="1600" dirty="0">
              <a:solidFill>
                <a:schemeClr val="bg1"/>
              </a:solidFill>
              <a:latin typeface="微软雅黑" panose="020B0503020204020204" pitchFamily="34" charset="-122"/>
              <a:ea typeface="微软雅黑" panose="020B0503020204020204" pitchFamily="34" charset="-122"/>
            </a:endParaRPr>
          </a:p>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）是否针对项目出具专项审计报告或经费决算表？</a:t>
            </a:r>
            <a:endParaRPr lang="zh-CN" altLang="en-US" sz="1600" dirty="0">
              <a:solidFill>
                <a:schemeClr val="bg1"/>
              </a:solidFill>
              <a:latin typeface="微软雅黑" panose="020B0503020204020204" pitchFamily="34" charset="-122"/>
              <a:ea typeface="微软雅黑" panose="020B0503020204020204" pitchFamily="34" charset="-122"/>
            </a:endParaRPr>
          </a:p>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）项目存在变更（含延期）的，是否按规定程序完成审批？</a:t>
            </a:r>
            <a:endParaRPr lang="zh-CN" altLang="en-US" sz="1600" dirty="0">
              <a:solidFill>
                <a:schemeClr val="bg1"/>
              </a:solidFill>
              <a:latin typeface="微软雅黑" panose="020B0503020204020204" pitchFamily="34" charset="-122"/>
              <a:ea typeface="微软雅黑" panose="020B0503020204020204" pitchFamily="34" charset="-122"/>
            </a:endParaRPr>
          </a:p>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）第三方测试报告、成果及</a:t>
            </a:r>
            <a:r>
              <a:rPr lang="zh-CN" altLang="en-US" sz="1600" dirty="0">
                <a:solidFill>
                  <a:schemeClr val="bg1"/>
                </a:solidFill>
                <a:latin typeface="微软雅黑" panose="020B0503020204020204" pitchFamily="34" charset="-122"/>
                <a:ea typeface="微软雅黑" panose="020B0503020204020204" pitchFamily="34" charset="-122"/>
              </a:rPr>
              <a:t>佐证材料等是否在项目有效期内？</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Line 46"/>
          <p:cNvSpPr>
            <a:spLocks noChangeShapeType="1"/>
          </p:cNvSpPr>
          <p:nvPr/>
        </p:nvSpPr>
        <p:spPr bwMode="auto">
          <a:xfrm flipV="1">
            <a:off x="5579110" y="1964690"/>
            <a:ext cx="1225550" cy="1140460"/>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sp>
        <p:nvSpPr>
          <p:cNvPr id="46" name="Line 47"/>
          <p:cNvSpPr>
            <a:spLocks noChangeShapeType="1"/>
          </p:cNvSpPr>
          <p:nvPr/>
        </p:nvSpPr>
        <p:spPr bwMode="auto">
          <a:xfrm>
            <a:off x="5622925" y="4401185"/>
            <a:ext cx="1181735" cy="1236980"/>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sp>
        <p:nvSpPr>
          <p:cNvPr id="47" name="Line 48"/>
          <p:cNvSpPr>
            <a:spLocks noChangeShapeType="1"/>
          </p:cNvSpPr>
          <p:nvPr/>
        </p:nvSpPr>
        <p:spPr bwMode="auto">
          <a:xfrm flipV="1">
            <a:off x="5579110" y="3679825"/>
            <a:ext cx="1225550" cy="13970"/>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sp>
        <p:nvSpPr>
          <p:cNvPr id="48" name="圆角矩形 19"/>
          <p:cNvSpPr>
            <a:spLocks noChangeArrowheads="1"/>
          </p:cNvSpPr>
          <p:nvPr/>
        </p:nvSpPr>
        <p:spPr bwMode="auto">
          <a:xfrm>
            <a:off x="6947535" y="5302885"/>
            <a:ext cx="4517390" cy="1296670"/>
          </a:xfrm>
          <a:prstGeom prst="roundRect">
            <a:avLst>
              <a:gd name="adj" fmla="val 0"/>
            </a:avLst>
          </a:prstGeom>
          <a:solidFill>
            <a:srgbClr val="303030"/>
          </a:solidFill>
          <a:ln w="25400" algn="ctr">
            <a:noFill/>
            <a:round/>
          </a:ln>
        </p:spPr>
        <p:txBody>
          <a:bodyPr anchor="ctr"/>
          <a:p>
            <a:pPr algn="ct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7232650" y="5565140"/>
            <a:ext cx="4077335" cy="829945"/>
          </a:xfrm>
          <a:prstGeom prst="rect">
            <a:avLst/>
          </a:prstGeom>
          <a:solidFill>
            <a:srgbClr val="303030"/>
          </a:solid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材料审查不通过的，项目承担单位修改后提交</a:t>
            </a:r>
            <a:r>
              <a:rPr lang="zh-CN" altLang="en-US" sz="1600" dirty="0">
                <a:solidFill>
                  <a:schemeClr val="bg1"/>
                </a:solidFill>
                <a:latin typeface="微软雅黑" panose="020B0503020204020204" pitchFamily="34" charset="-122"/>
                <a:ea typeface="微软雅黑" panose="020B0503020204020204" pitchFamily="34" charset="-122"/>
              </a:rPr>
              <a:t>专业机构再次审查，材料审查</a:t>
            </a:r>
            <a:r>
              <a:rPr lang="zh-CN" altLang="en-US" sz="1600" dirty="0">
                <a:solidFill>
                  <a:schemeClr val="bg1"/>
                </a:solidFill>
                <a:latin typeface="微软雅黑" panose="020B0503020204020204" pitchFamily="34" charset="-122"/>
                <a:ea typeface="微软雅黑" panose="020B0503020204020204" pitchFamily="34" charset="-122"/>
              </a:rPr>
              <a:t>通过后方可组织验收。</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6" grpId="0" bldLvl="0" animBg="1"/>
      <p:bldP spid="7" grpId="0" bldLvl="0" animBg="1"/>
      <p:bldP spid="9" grpId="0" bldLvl="0" animBg="1"/>
      <p:bldP spid="11" grpId="0"/>
      <p:bldP spid="39" grpId="0" bldLvl="0" animBg="1"/>
      <p:bldP spid="46" grpId="0" bldLvl="0" animBg="1"/>
      <p:bldP spid="47" grpId="0" bldLvl="0" animBg="1"/>
      <p:bldP spid="48" grpId="0" bldLvl="0" animBg="1"/>
      <p:bldP spid="4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928" y="396982"/>
            <a:ext cx="12186920" cy="611505"/>
            <a:chOff x="724" y="493326"/>
            <a:chExt cx="12189741" cy="611646"/>
          </a:xfrm>
        </p:grpSpPr>
        <p:sp>
          <p:nvSpPr>
            <p:cNvPr id="56" name="矩形 55"/>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0"/>
            <p:cNvSpPr txBox="1"/>
            <p:nvPr/>
          </p:nvSpPr>
          <p:spPr>
            <a:xfrm>
              <a:off x="831869" y="498145"/>
              <a:ext cx="2814375"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产出文档</a:t>
              </a:r>
              <a:endParaRPr lang="zh-CN" altLang="en-US" sz="3200" b="1" dirty="0">
                <a:latin typeface="微软雅黑" panose="020B0503020204020204" pitchFamily="34" charset="-122"/>
                <a:ea typeface="微软雅黑" panose="020B0503020204020204" pitchFamily="34" charset="-122"/>
              </a:endParaRPr>
            </a:p>
          </p:txBody>
        </p:sp>
        <p:sp>
          <p:nvSpPr>
            <p:cNvPr id="58" name="矩形 57"/>
            <p:cNvSpPr/>
            <p:nvPr/>
          </p:nvSpPr>
          <p:spPr>
            <a:xfrm>
              <a:off x="3473073" y="493326"/>
              <a:ext cx="8717392"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 19"/>
          <p:cNvSpPr>
            <a:spLocks noChangeArrowheads="1"/>
          </p:cNvSpPr>
          <p:nvPr/>
        </p:nvSpPr>
        <p:spPr bwMode="auto">
          <a:xfrm>
            <a:off x="6937375" y="1731645"/>
            <a:ext cx="4514215" cy="1073785"/>
          </a:xfrm>
          <a:prstGeom prst="roundRect">
            <a:avLst>
              <a:gd name="adj" fmla="val 0"/>
            </a:avLst>
          </a:prstGeom>
          <a:solidFill>
            <a:srgbClr val="303030"/>
          </a:solidFill>
          <a:ln w="25400" algn="ctr">
            <a:noFill/>
            <a:round/>
          </a:ln>
        </p:spPr>
        <p:txBody>
          <a:bodyPr anchor="ctr"/>
          <a:p>
            <a:pPr algn="ct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7215505" y="1950720"/>
            <a:ext cx="4076700" cy="583565"/>
          </a:xfrm>
          <a:prstGeom prst="rect">
            <a:avLst/>
          </a:prstGeom>
          <a:solidFill>
            <a:srgbClr val="303030"/>
          </a:solid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sym typeface="+mn-ea"/>
              </a:rPr>
              <a:t>专业机构根据项目验收实际情况，每季度填报一次统计表</a:t>
            </a:r>
            <a:r>
              <a:rPr lang="zh-CN" altLang="en-US" sz="1600" dirty="0">
                <a:solidFill>
                  <a:schemeClr val="bg1"/>
                </a:solidFill>
                <a:latin typeface="微软雅黑" panose="020B0503020204020204" pitchFamily="34" charset="-122"/>
                <a:ea typeface="微软雅黑" panose="020B0503020204020204" pitchFamily="34" charset="-122"/>
                <a:sym typeface="+mn-ea"/>
              </a:rPr>
              <a:t>。</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9" name="圆角矩形 8"/>
          <p:cNvSpPr>
            <a:spLocks noChangeArrowheads="1"/>
          </p:cNvSpPr>
          <p:nvPr/>
        </p:nvSpPr>
        <p:spPr bwMode="auto">
          <a:xfrm>
            <a:off x="6946900" y="4175125"/>
            <a:ext cx="4517390" cy="1257300"/>
          </a:xfrm>
          <a:prstGeom prst="roundRect">
            <a:avLst>
              <a:gd name="adj" fmla="val 0"/>
            </a:avLst>
          </a:prstGeom>
          <a:solidFill>
            <a:srgbClr val="303030"/>
          </a:solidFill>
          <a:ln w="25400" algn="ctr">
            <a:solidFill>
              <a:schemeClr val="bg1"/>
            </a:solidFill>
            <a:round/>
          </a:ln>
        </p:spPr>
        <p:txBody>
          <a:bodyPr anchor="ctr"/>
          <a:p>
            <a:pPr algn="ct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1" name="TextBox 6"/>
          <p:cNvSpPr txBox="1">
            <a:spLocks noChangeArrowheads="1"/>
          </p:cNvSpPr>
          <p:nvPr/>
        </p:nvSpPr>
        <p:spPr bwMode="auto">
          <a:xfrm>
            <a:off x="7198360" y="4411345"/>
            <a:ext cx="4110990" cy="829945"/>
          </a:xfrm>
          <a:prstGeom prst="rect">
            <a:avLst/>
          </a:prstGeom>
          <a:no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统计表主要对专项验收进度、成果等数据进行汇总，便于处室及专业机构及时了解验收进展、验收成效等相关情况</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Line 46"/>
          <p:cNvSpPr>
            <a:spLocks noChangeShapeType="1"/>
          </p:cNvSpPr>
          <p:nvPr/>
        </p:nvSpPr>
        <p:spPr bwMode="auto">
          <a:xfrm flipV="1">
            <a:off x="5475605" y="2141855"/>
            <a:ext cx="953135" cy="875030"/>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sp>
        <p:nvSpPr>
          <p:cNvPr id="47" name="Line 48"/>
          <p:cNvSpPr>
            <a:spLocks noChangeShapeType="1"/>
          </p:cNvSpPr>
          <p:nvPr/>
        </p:nvSpPr>
        <p:spPr bwMode="auto">
          <a:xfrm>
            <a:off x="5579110" y="3680460"/>
            <a:ext cx="1045210" cy="861695"/>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pic>
        <p:nvPicPr>
          <p:cNvPr id="4" name="图片 3" descr="1"/>
          <p:cNvPicPr>
            <a:picLocks noChangeAspect="1"/>
          </p:cNvPicPr>
          <p:nvPr/>
        </p:nvPicPr>
        <p:blipFill>
          <a:blip r:embed="rId1"/>
          <a:stretch>
            <a:fillRect/>
          </a:stretch>
        </p:blipFill>
        <p:spPr>
          <a:xfrm rot="21180000">
            <a:off x="535940" y="1511935"/>
            <a:ext cx="3493770" cy="4945380"/>
          </a:xfrm>
          <a:prstGeom prst="rect">
            <a:avLst/>
          </a:prstGeom>
        </p:spPr>
      </p:pic>
      <p:pic>
        <p:nvPicPr>
          <p:cNvPr id="5" name="图片 4" descr="2"/>
          <p:cNvPicPr>
            <a:picLocks noChangeAspect="1"/>
          </p:cNvPicPr>
          <p:nvPr/>
        </p:nvPicPr>
        <p:blipFill>
          <a:blip r:embed="rId2"/>
          <a:stretch>
            <a:fillRect/>
          </a:stretch>
        </p:blipFill>
        <p:spPr>
          <a:xfrm>
            <a:off x="2878455" y="2805430"/>
            <a:ext cx="2597150" cy="3676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6" grpId="0" bldLvl="0" animBg="1"/>
      <p:bldP spid="7" grpId="0" bldLvl="0" animBg="1"/>
      <p:bldP spid="9" grpId="0" bldLvl="0" animBg="1"/>
      <p:bldP spid="11" grpId="0"/>
      <p:bldP spid="39" grpId="0" bldLvl="0" animBg="1"/>
      <p:bldP spid="4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928" y="396982"/>
            <a:ext cx="12186920" cy="611505"/>
            <a:chOff x="724" y="493326"/>
            <a:chExt cx="12189741" cy="611646"/>
          </a:xfrm>
        </p:grpSpPr>
        <p:sp>
          <p:nvSpPr>
            <p:cNvPr id="56" name="矩形 55"/>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0"/>
            <p:cNvSpPr txBox="1"/>
            <p:nvPr/>
          </p:nvSpPr>
          <p:spPr>
            <a:xfrm>
              <a:off x="858545" y="498145"/>
              <a:ext cx="2814375"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产出文档</a:t>
              </a:r>
              <a:endParaRPr lang="zh-CN" altLang="en-US" sz="3200" b="1" dirty="0">
                <a:latin typeface="微软雅黑" panose="020B0503020204020204" pitchFamily="34" charset="-122"/>
                <a:ea typeface="微软雅黑" panose="020B0503020204020204" pitchFamily="34" charset="-122"/>
              </a:endParaRPr>
            </a:p>
          </p:txBody>
        </p:sp>
        <p:sp>
          <p:nvSpPr>
            <p:cNvPr id="58" name="矩形 57"/>
            <p:cNvSpPr/>
            <p:nvPr/>
          </p:nvSpPr>
          <p:spPr>
            <a:xfrm>
              <a:off x="3513722" y="493326"/>
              <a:ext cx="8676743"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 19"/>
          <p:cNvSpPr>
            <a:spLocks noChangeArrowheads="1"/>
          </p:cNvSpPr>
          <p:nvPr/>
        </p:nvSpPr>
        <p:spPr bwMode="auto">
          <a:xfrm>
            <a:off x="6816090" y="1670685"/>
            <a:ext cx="4514215" cy="1296670"/>
          </a:xfrm>
          <a:prstGeom prst="roundRect">
            <a:avLst>
              <a:gd name="adj" fmla="val 0"/>
            </a:avLst>
          </a:prstGeom>
          <a:solidFill>
            <a:srgbClr val="303030"/>
          </a:solidFill>
          <a:ln w="25400" algn="ctr">
            <a:noFill/>
            <a:round/>
          </a:ln>
        </p:spPr>
        <p:txBody>
          <a:bodyPr anchor="ctr"/>
          <a:p>
            <a:pPr algn="ct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7098665" y="1925955"/>
            <a:ext cx="4076700" cy="829945"/>
          </a:xfrm>
          <a:prstGeom prst="rect">
            <a:avLst/>
          </a:prstGeom>
          <a:solidFill>
            <a:srgbClr val="303030"/>
          </a:solid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sym typeface="+mn-ea"/>
              </a:rPr>
              <a:t>专业机构对所承担专项的项目验收情况进行总结分析，形成报告，每半年</a:t>
            </a:r>
            <a:r>
              <a:rPr lang="zh-CN" altLang="en-US" sz="1600" dirty="0">
                <a:solidFill>
                  <a:schemeClr val="bg1"/>
                </a:solidFill>
                <a:latin typeface="微软雅黑" panose="020B0503020204020204" pitchFamily="34" charset="-122"/>
                <a:ea typeface="微软雅黑" panose="020B0503020204020204" pitchFamily="34" charset="-122"/>
                <a:sym typeface="+mn-ea"/>
              </a:rPr>
              <a:t>提交对口处室和监督处</a:t>
            </a:r>
            <a:r>
              <a:rPr lang="zh-CN" altLang="en-US" sz="1600" dirty="0">
                <a:solidFill>
                  <a:schemeClr val="bg1"/>
                </a:solidFill>
                <a:latin typeface="微软雅黑" panose="020B0503020204020204" pitchFamily="34" charset="-122"/>
                <a:ea typeface="微软雅黑" panose="020B0503020204020204" pitchFamily="34" charset="-122"/>
                <a:sym typeface="+mn-ea"/>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Line 46"/>
          <p:cNvSpPr>
            <a:spLocks noChangeShapeType="1"/>
          </p:cNvSpPr>
          <p:nvPr/>
        </p:nvSpPr>
        <p:spPr bwMode="auto">
          <a:xfrm flipV="1">
            <a:off x="5299075" y="2480945"/>
            <a:ext cx="1226185" cy="861695"/>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sp>
        <p:nvSpPr>
          <p:cNvPr id="46" name="Line 47"/>
          <p:cNvSpPr>
            <a:spLocks noChangeShapeType="1"/>
          </p:cNvSpPr>
          <p:nvPr/>
        </p:nvSpPr>
        <p:spPr bwMode="auto">
          <a:xfrm>
            <a:off x="5389880" y="3715385"/>
            <a:ext cx="1135380" cy="974090"/>
          </a:xfrm>
          <a:prstGeom prst="line">
            <a:avLst/>
          </a:prstGeom>
          <a:noFill/>
          <a:ln w="31750">
            <a:solidFill>
              <a:srgbClr val="F02D01"/>
            </a:solidFill>
            <a:prstDash val="sysDot"/>
            <a:round/>
            <a:headEnd type="diamond" w="med" len="med"/>
            <a:tailEnd type="triangle" w="med" len="med"/>
          </a:ln>
        </p:spPr>
        <p:txBody>
          <a:bodyPr/>
          <a:p>
            <a:endParaRPr lang="zh-CN" altLang="en-US" sz="1350">
              <a:solidFill>
                <a:prstClr val="black"/>
              </a:solidFill>
            </a:endParaRPr>
          </a:p>
        </p:txBody>
      </p:sp>
      <p:sp>
        <p:nvSpPr>
          <p:cNvPr id="48" name="圆角矩形 19"/>
          <p:cNvSpPr>
            <a:spLocks noChangeArrowheads="1"/>
          </p:cNvSpPr>
          <p:nvPr/>
        </p:nvSpPr>
        <p:spPr bwMode="auto">
          <a:xfrm>
            <a:off x="6859905" y="3994150"/>
            <a:ext cx="4517390" cy="1533525"/>
          </a:xfrm>
          <a:prstGeom prst="roundRect">
            <a:avLst>
              <a:gd name="adj" fmla="val 0"/>
            </a:avLst>
          </a:prstGeom>
          <a:solidFill>
            <a:srgbClr val="303030"/>
          </a:solidFill>
          <a:ln w="25400" algn="ctr">
            <a:noFill/>
            <a:round/>
          </a:ln>
        </p:spPr>
        <p:txBody>
          <a:bodyPr anchor="ctr"/>
          <a:p>
            <a:pPr algn="ct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7131685" y="4260850"/>
            <a:ext cx="4077335" cy="1076325"/>
          </a:xfrm>
          <a:prstGeom prst="rect">
            <a:avLst/>
          </a:prstGeom>
          <a:solidFill>
            <a:srgbClr val="303030"/>
          </a:solidFill>
          <a:ln w="9525">
            <a:noFill/>
            <a:miter lim="800000"/>
          </a:ln>
        </p:spPr>
        <p:txBody>
          <a:bodyPr wrap="square">
            <a:spAutoFit/>
          </a:bodyPr>
          <a:p>
            <a:pPr>
              <a:spcBef>
                <a:spcPts val="1200"/>
              </a:spcBef>
            </a:pPr>
            <a:r>
              <a:rPr lang="zh-CN" altLang="en-US" sz="1600" dirty="0">
                <a:solidFill>
                  <a:schemeClr val="bg1"/>
                </a:solidFill>
                <a:latin typeface="微软雅黑" panose="020B0503020204020204" pitchFamily="34" charset="-122"/>
                <a:ea typeface="微软雅黑" panose="020B0503020204020204" pitchFamily="34" charset="-122"/>
              </a:rPr>
              <a:t>总结分析报告主要总结验收组织情况、分析验收项目成效、梳理存在问题并提出建议，应重视对</a:t>
            </a:r>
            <a:r>
              <a:rPr lang="zh-CN" altLang="en-US" sz="1600" dirty="0">
                <a:solidFill>
                  <a:schemeClr val="bg1"/>
                </a:solidFill>
                <a:latin typeface="微软雅黑" panose="020B0503020204020204" pitchFamily="34" charset="-122"/>
                <a:ea typeface="微软雅黑" panose="020B0503020204020204" pitchFamily="34" charset="-122"/>
                <a:sym typeface="+mn-ea"/>
              </a:rPr>
              <a:t>有重大突破、</a:t>
            </a:r>
            <a:r>
              <a:rPr lang="zh-CN" altLang="en-US" sz="1600" dirty="0">
                <a:solidFill>
                  <a:schemeClr val="bg1"/>
                </a:solidFill>
                <a:latin typeface="微软雅黑" panose="020B0503020204020204" pitchFamily="34" charset="-122"/>
                <a:ea typeface="微软雅黑" panose="020B0503020204020204" pitchFamily="34" charset="-122"/>
              </a:rPr>
              <a:t>成效</a:t>
            </a:r>
            <a:r>
              <a:rPr lang="zh-CN" altLang="en-US" sz="1600" dirty="0">
                <a:solidFill>
                  <a:schemeClr val="bg1"/>
                </a:solidFill>
                <a:latin typeface="微软雅黑" panose="020B0503020204020204" pitchFamily="34" charset="-122"/>
                <a:ea typeface="微软雅黑" panose="020B0503020204020204" pitchFamily="34" charset="-122"/>
                <a:sym typeface="+mn-ea"/>
              </a:rPr>
              <a:t>显著</a:t>
            </a:r>
            <a:r>
              <a:rPr lang="zh-CN" altLang="en-US" sz="1600" dirty="0">
                <a:solidFill>
                  <a:schemeClr val="bg1"/>
                </a:solidFill>
                <a:latin typeface="微软雅黑" panose="020B0503020204020204" pitchFamily="34" charset="-122"/>
                <a:ea typeface="微软雅黑" panose="020B0503020204020204" pitchFamily="34" charset="-122"/>
              </a:rPr>
              <a:t>的典型项目进行</a:t>
            </a:r>
            <a:r>
              <a:rPr lang="zh-CN" altLang="en-US" sz="1600" dirty="0">
                <a:solidFill>
                  <a:schemeClr val="bg1"/>
                </a:solidFill>
                <a:latin typeface="微软雅黑" panose="020B0503020204020204" pitchFamily="34" charset="-122"/>
                <a:ea typeface="微软雅黑" panose="020B0503020204020204" pitchFamily="34" charset="-122"/>
                <a:sym typeface="+mn-ea"/>
              </a:rPr>
              <a:t>总结提炼。</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3"/>
          <p:cNvPicPr>
            <a:picLocks noChangeAspect="1"/>
          </p:cNvPicPr>
          <p:nvPr/>
        </p:nvPicPr>
        <p:blipFill>
          <a:blip r:embed="rId1"/>
          <a:stretch>
            <a:fillRect/>
          </a:stretch>
        </p:blipFill>
        <p:spPr>
          <a:xfrm>
            <a:off x="1374775" y="1343660"/>
            <a:ext cx="3673475" cy="5197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6" grpId="0" bldLvl="0" animBg="1"/>
      <p:bldP spid="7" grpId="0" bldLvl="0" animBg="1"/>
      <p:bldP spid="39" grpId="0" bldLvl="0" animBg="1"/>
      <p:bldP spid="46" grpId="0" bldLvl="0" animBg="1"/>
      <p:bldP spid="48" grpId="0" bldLvl="0" animBg="1"/>
      <p:bldP spid="4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9984" y="4647394"/>
            <a:ext cx="12199781" cy="107925"/>
            <a:chOff x="0" y="5588000"/>
            <a:chExt cx="12202605" cy="107950"/>
          </a:xfrm>
          <a:solidFill>
            <a:srgbClr val="303030"/>
          </a:solidFill>
        </p:grpSpPr>
        <p:sp>
          <p:nvSpPr>
            <p:cNvPr id="13" name="矩形 12"/>
            <p:cNvSpPr/>
            <p:nvPr/>
          </p:nvSpPr>
          <p:spPr>
            <a:xfrm>
              <a:off x="0" y="5588000"/>
              <a:ext cx="6605362"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39613" y="5588000"/>
              <a:ext cx="2617113"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7799" y="5588000"/>
              <a:ext cx="2704806"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206" y="1942651"/>
            <a:ext cx="12213059" cy="260473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76600" y="2664274"/>
            <a:ext cx="8234693" cy="1105535"/>
          </a:xfrm>
          <a:prstGeom prst="rect">
            <a:avLst/>
          </a:prstGeom>
        </p:spPr>
        <p:txBody>
          <a:bodyPr wrap="square" lIns="91412" tIns="45705" rIns="91412" bIns="45705">
            <a:spAutoFit/>
          </a:bodyPr>
          <a:lstStyle/>
          <a:p>
            <a:pPr algn="ctr">
              <a:spcBef>
                <a:spcPct val="0"/>
              </a:spcBef>
            </a:pPr>
            <a:r>
              <a:rPr lang="zh-CN" altLang="en-US" sz="6600" b="1" dirty="0">
                <a:solidFill>
                  <a:schemeClr val="bg1"/>
                </a:solidFill>
                <a:latin typeface="微软雅黑" panose="020B0503020204020204" pitchFamily="34" charset="-122"/>
                <a:ea typeface="微软雅黑" panose="020B0503020204020204" pitchFamily="34" charset="-122"/>
              </a:rPr>
              <a:t>验收</a:t>
            </a:r>
            <a:r>
              <a:rPr lang="zh-CN" altLang="en-US" sz="6600" b="1" dirty="0">
                <a:solidFill>
                  <a:schemeClr val="bg1"/>
                </a:solidFill>
                <a:latin typeface="微软雅黑" panose="020B0503020204020204" pitchFamily="34" charset="-122"/>
                <a:ea typeface="微软雅黑" panose="020B0503020204020204" pitchFamily="34" charset="-122"/>
              </a:rPr>
              <a:t>常见问题</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9" name="椭圆 80"/>
          <p:cNvSpPr/>
          <p:nvPr/>
        </p:nvSpPr>
        <p:spPr bwMode="auto">
          <a:xfrm>
            <a:off x="1299414" y="2307682"/>
            <a:ext cx="1870881" cy="1874668"/>
          </a:xfrm>
          <a:prstGeom prst="ellipse">
            <a:avLst/>
          </a:prstGeom>
          <a:solidFill>
            <a:schemeClr val="bg1"/>
          </a:solidFill>
          <a:ln w="25400" cap="flat" cmpd="sng" algn="ctr">
            <a:noFill/>
            <a:prstDash val="solid"/>
          </a:ln>
          <a:effectLst/>
        </p:spPr>
        <p:txBody>
          <a:bodyPr lIns="68564" tIns="34282" rIns="68564" bIns="3428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8000" b="1" kern="0" dirty="0">
                <a:latin typeface="微软雅黑" panose="020B0503020204020204" pitchFamily="34" charset="-122"/>
                <a:ea typeface="微软雅黑" panose="020B0503020204020204" pitchFamily="34" charset="-122"/>
              </a:rPr>
              <a:t>4</a:t>
            </a:r>
            <a:endParaRPr lang="en-US" altLang="zh-CN" sz="80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800"/>
                                        <p:tgtEl>
                                          <p:spTgt spid="2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8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par>
                                <p:cTn id="19" presetID="14" presetClass="entr" presetSubtype="5"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6" grpId="0"/>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6"/>
          <p:cNvSpPr txBox="1">
            <a:spLocks noChangeArrowheads="1"/>
          </p:cNvSpPr>
          <p:nvPr/>
        </p:nvSpPr>
        <p:spPr bwMode="auto">
          <a:xfrm>
            <a:off x="3319780" y="2443480"/>
            <a:ext cx="7200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sym typeface="+mn-ea"/>
              </a:rPr>
              <a:t>）</a:t>
            </a:r>
            <a:r>
              <a:rPr lang="zh-CN" sz="1600" dirty="0">
                <a:latin typeface="微软雅黑" panose="020B0503020204020204" pitchFamily="34" charset="-122"/>
                <a:ea typeface="微软雅黑" panose="020B0503020204020204" pitchFamily="34" charset="-122"/>
                <a:sym typeface="+mn-ea"/>
              </a:rPr>
              <a:t>《规程》适用于广东省科技厅立项，省财政科技经费拨款支持的项目</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endParaRPr>
          </a:p>
          <a:p>
            <a:pPr algn="just"/>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）省级科技计划各专项可由对口处室牵头制定相应的专项管理办法，但验收相关内容应与本《规程》保持一致</a:t>
            </a:r>
            <a:r>
              <a:rPr lang="zh-CN" sz="1600" dirty="0">
                <a:latin typeface="微软雅黑" panose="020B0503020204020204" pitchFamily="34" charset="-122"/>
                <a:ea typeface="微软雅黑" panose="020B0503020204020204" pitchFamily="34" charset="-122"/>
                <a:sym typeface="+mn-ea"/>
              </a:rPr>
              <a:t>；</a:t>
            </a:r>
            <a:endParaRPr lang="zh-CN" sz="1600" dirty="0">
              <a:latin typeface="微软雅黑" panose="020B0503020204020204" pitchFamily="34" charset="-122"/>
              <a:ea typeface="微软雅黑" panose="020B0503020204020204" pitchFamily="34" charset="-122"/>
            </a:endParaRPr>
          </a:p>
          <a:p>
            <a:pPr algn="just"/>
            <a:r>
              <a:rPr lang="zh-CN"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3</a:t>
            </a:r>
            <a:r>
              <a:rPr lang="zh-CN"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大专项</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任务清单</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、省基础与应用基础研究基金自然科学基金及保密、应急等类别的省级科技计划项目，可参照本《规程》制定相关规定，规定与本《规程》不一致的，按相关规定执行。</a:t>
            </a:r>
            <a:endParaRPr lang="zh-CN" altLang="en-US" sz="1600" dirty="0">
              <a:latin typeface="微软雅黑" panose="020B0503020204020204" pitchFamily="34" charset="-122"/>
              <a:ea typeface="微软雅黑" panose="020B0503020204020204" pitchFamily="34" charset="-122"/>
            </a:endParaRPr>
          </a:p>
        </p:txBody>
      </p:sp>
      <p:sp>
        <p:nvSpPr>
          <p:cNvPr id="32" name="TextBox 8"/>
          <p:cNvSpPr txBox="1">
            <a:spLocks noChangeArrowheads="1"/>
          </p:cNvSpPr>
          <p:nvPr/>
        </p:nvSpPr>
        <p:spPr bwMode="auto">
          <a:xfrm>
            <a:off x="3319938" y="1914900"/>
            <a:ext cx="7200900" cy="398780"/>
          </a:xfrm>
          <a:prstGeom prst="rect">
            <a:avLst/>
          </a:prstGeom>
          <a:solidFill>
            <a:srgbClr val="30303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en-US" altLang="zh-CN" sz="2000" b="1" dirty="0" smtClean="0">
                <a:solidFill>
                  <a:srgbClr val="FFFFFF"/>
                </a:solidFill>
                <a:latin typeface="微软雅黑" panose="020B0503020204020204" pitchFamily="34" charset="-122"/>
                <a:ea typeface="微软雅黑" panose="020B0503020204020204" pitchFamily="34" charset="-122"/>
              </a:rPr>
              <a:t>1</a:t>
            </a:r>
            <a:r>
              <a:rPr lang="zh-CN" altLang="en-US" sz="2000" b="1" dirty="0" smtClean="0">
                <a:solidFill>
                  <a:srgbClr val="FFFFFF"/>
                </a:solidFill>
                <a:latin typeface="微软雅黑" panose="020B0503020204020204" pitchFamily="34" charset="-122"/>
                <a:ea typeface="微软雅黑" panose="020B0503020204020204" pitchFamily="34" charset="-122"/>
              </a:rPr>
              <a:t>、</a:t>
            </a:r>
            <a:r>
              <a:rPr lang="zh-CN" sz="2000" b="1" dirty="0" smtClean="0">
                <a:solidFill>
                  <a:srgbClr val="FFFFFF"/>
                </a:solidFill>
                <a:latin typeface="微软雅黑" panose="020B0503020204020204" pitchFamily="34" charset="-122"/>
                <a:ea typeface="微软雅黑" panose="020B0503020204020204" pitchFamily="34" charset="-122"/>
                <a:sym typeface="+mn-ea"/>
              </a:rPr>
              <a:t>《规程》的适用范围？</a:t>
            </a:r>
            <a:endParaRPr lang="zh-CN" altLang="en-US" sz="2000" b="1" dirty="0" smtClean="0">
              <a:solidFill>
                <a:srgbClr val="FFFFFF"/>
              </a:solidFill>
              <a:latin typeface="微软雅黑" panose="020B0503020204020204" pitchFamily="34" charset="-122"/>
              <a:ea typeface="微软雅黑" panose="020B0503020204020204" pitchFamily="34" charset="-122"/>
            </a:endParaRPr>
          </a:p>
        </p:txBody>
      </p:sp>
      <p:sp>
        <p:nvSpPr>
          <p:cNvPr id="33" name="TextBox 9"/>
          <p:cNvSpPr txBox="1">
            <a:spLocks noChangeArrowheads="1"/>
          </p:cNvSpPr>
          <p:nvPr/>
        </p:nvSpPr>
        <p:spPr bwMode="auto">
          <a:xfrm>
            <a:off x="3343751" y="4133043"/>
            <a:ext cx="7177087" cy="706755"/>
          </a:xfrm>
          <a:prstGeom prst="rect">
            <a:avLst/>
          </a:prstGeom>
          <a:solidFill>
            <a:srgbClr val="30303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en-US" altLang="zh-CN" sz="2000" b="1" dirty="0" smtClean="0">
                <a:solidFill>
                  <a:srgbClr val="FFFFFF"/>
                </a:solidFill>
                <a:latin typeface="微软雅黑" panose="020B0503020204020204" pitchFamily="34" charset="-122"/>
                <a:ea typeface="微软雅黑" panose="020B0503020204020204" pitchFamily="34" charset="-122"/>
              </a:rPr>
              <a:t>2</a:t>
            </a:r>
            <a:r>
              <a:rPr lang="zh-CN" altLang="en-US" sz="2000" b="1" dirty="0" smtClean="0">
                <a:solidFill>
                  <a:srgbClr val="FFFFFF"/>
                </a:solidFill>
                <a:latin typeface="微软雅黑" panose="020B0503020204020204" pitchFamily="34" charset="-122"/>
                <a:ea typeface="微软雅黑" panose="020B0503020204020204" pitchFamily="34" charset="-122"/>
              </a:rPr>
              <a:t>、</a:t>
            </a:r>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专业机构在同意申请后的半年内完成验收</a:t>
            </a:r>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，其起止时间具体指什么？</a:t>
            </a:r>
            <a:endParaRPr lang="en-US" altLang="zh-CN" sz="2000" b="1" dirty="0" smtClean="0">
              <a:solidFill>
                <a:srgbClr val="FFFFFF"/>
              </a:solidFill>
              <a:latin typeface="微软雅黑" panose="020B0503020204020204" pitchFamily="34" charset="-122"/>
              <a:ea typeface="微软雅黑" panose="020B0503020204020204" pitchFamily="34" charset="-122"/>
            </a:endParaRPr>
          </a:p>
        </p:txBody>
      </p:sp>
      <p:sp>
        <p:nvSpPr>
          <p:cNvPr id="18" name="Freeform 15"/>
          <p:cNvSpPr>
            <a:spLocks noEditPoints="1"/>
          </p:cNvSpPr>
          <p:nvPr/>
        </p:nvSpPr>
        <p:spPr bwMode="auto">
          <a:xfrm>
            <a:off x="357188" y="538085"/>
            <a:ext cx="300384" cy="240516"/>
          </a:xfrm>
          <a:custGeom>
            <a:avLst/>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nvGrpSpPr>
          <p:cNvPr id="21" name="组合 20"/>
          <p:cNvGrpSpPr/>
          <p:nvPr/>
        </p:nvGrpSpPr>
        <p:grpSpPr>
          <a:xfrm>
            <a:off x="2928" y="396982"/>
            <a:ext cx="12186920" cy="611506"/>
            <a:chOff x="724" y="493326"/>
            <a:chExt cx="12189741" cy="611647"/>
          </a:xfrm>
        </p:grpSpPr>
        <p:sp>
          <p:nvSpPr>
            <p:cNvPr id="22" name="矩形 21"/>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0"/>
            <p:cNvSpPr txBox="1"/>
            <p:nvPr/>
          </p:nvSpPr>
          <p:spPr>
            <a:xfrm>
              <a:off x="990283" y="521273"/>
              <a:ext cx="2834026"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验收</a:t>
              </a:r>
              <a:r>
                <a:rPr lang="zh-CN" altLang="en-US" sz="3200" b="1" dirty="0">
                  <a:latin typeface="微软雅黑" panose="020B0503020204020204" pitchFamily="34" charset="-122"/>
                  <a:ea typeface="微软雅黑" panose="020B0503020204020204" pitchFamily="34" charset="-122"/>
                </a:rPr>
                <a:t>常</a:t>
              </a:r>
              <a:r>
                <a:rPr lang="zh-CN" altLang="en-US" sz="3200" b="1" dirty="0">
                  <a:latin typeface="微软雅黑" panose="020B0503020204020204" pitchFamily="34" charset="-122"/>
                  <a:ea typeface="微软雅黑" panose="020B0503020204020204" pitchFamily="34" charset="-122"/>
                </a:rPr>
                <a:t>见问题</a:t>
              </a:r>
              <a:endParaRPr lang="zh-CN" altLang="en-US" sz="3200" b="1" dirty="0">
                <a:latin typeface="微软雅黑" panose="020B0503020204020204" pitchFamily="34" charset="-122"/>
                <a:ea typeface="微软雅黑" panose="020B0503020204020204" pitchFamily="34" charset="-122"/>
              </a:endParaRPr>
            </a:p>
          </p:txBody>
        </p:sp>
        <p:sp>
          <p:nvSpPr>
            <p:cNvPr id="24" name="矩形 23"/>
            <p:cNvSpPr/>
            <p:nvPr/>
          </p:nvSpPr>
          <p:spPr>
            <a:xfrm>
              <a:off x="3838917" y="493326"/>
              <a:ext cx="8351548"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58867" y="1889856"/>
            <a:ext cx="2560671" cy="3324423"/>
            <a:chOff x="-1790650" y="999771"/>
            <a:chExt cx="4158587" cy="5398938"/>
          </a:xfrm>
        </p:grpSpPr>
        <p:grpSp>
          <p:nvGrpSpPr>
            <p:cNvPr id="118" name="组合 117"/>
            <p:cNvGrpSpPr/>
            <p:nvPr/>
          </p:nvGrpSpPr>
          <p:grpSpPr>
            <a:xfrm>
              <a:off x="-1790650" y="999771"/>
              <a:ext cx="4158587" cy="5398938"/>
              <a:chOff x="7514016" y="1120636"/>
              <a:chExt cx="3552917" cy="4612620"/>
            </a:xfrm>
          </p:grpSpPr>
          <p:sp>
            <p:nvSpPr>
              <p:cNvPr id="119" name="任意多边形: 形状 118"/>
              <p:cNvSpPr/>
              <p:nvPr/>
            </p:nvSpPr>
            <p:spPr bwMode="auto">
              <a:xfrm>
                <a:off x="7514016" y="1120636"/>
                <a:ext cx="3552917" cy="4612620"/>
              </a:xfrm>
              <a:custGeom>
                <a:avLst/>
                <a:gdLst>
                  <a:gd name="connsiteX0" fmla="*/ 142969 w 3552917"/>
                  <a:gd name="connsiteY0" fmla="*/ 0 h 4612620"/>
                  <a:gd name="connsiteX1" fmla="*/ 2864067 w 3552917"/>
                  <a:gd name="connsiteY1" fmla="*/ 0 h 4612620"/>
                  <a:gd name="connsiteX2" fmla="*/ 3552917 w 3552917"/>
                  <a:gd name="connsiteY2" fmla="*/ 688850 h 4612620"/>
                  <a:gd name="connsiteX3" fmla="*/ 3552917 w 3552917"/>
                  <a:gd name="connsiteY3" fmla="*/ 4469651 h 4612620"/>
                  <a:gd name="connsiteX4" fmla="*/ 3409948 w 3552917"/>
                  <a:gd name="connsiteY4" fmla="*/ 4612620 h 4612620"/>
                  <a:gd name="connsiteX5" fmla="*/ 142969 w 3552917"/>
                  <a:gd name="connsiteY5" fmla="*/ 4612620 h 4612620"/>
                  <a:gd name="connsiteX6" fmla="*/ 0 w 3552917"/>
                  <a:gd name="connsiteY6" fmla="*/ 4469651 h 4612620"/>
                  <a:gd name="connsiteX7" fmla="*/ 0 w 3552917"/>
                  <a:gd name="connsiteY7" fmla="*/ 142969 h 4612620"/>
                  <a:gd name="connsiteX8" fmla="*/ 142969 w 3552917"/>
                  <a:gd name="connsiteY8" fmla="*/ 0 h 461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917" h="4612620">
                    <a:moveTo>
                      <a:pt x="142969" y="0"/>
                    </a:moveTo>
                    <a:lnTo>
                      <a:pt x="2864067" y="0"/>
                    </a:lnTo>
                    <a:lnTo>
                      <a:pt x="3552917" y="688850"/>
                    </a:lnTo>
                    <a:lnTo>
                      <a:pt x="3552917" y="4469651"/>
                    </a:lnTo>
                    <a:cubicBezTo>
                      <a:pt x="3552917" y="4548611"/>
                      <a:pt x="3488908" y="4612620"/>
                      <a:pt x="3409948" y="4612620"/>
                    </a:cubicBezTo>
                    <a:lnTo>
                      <a:pt x="142969" y="4612620"/>
                    </a:lnTo>
                    <a:cubicBezTo>
                      <a:pt x="64009" y="4612620"/>
                      <a:pt x="0" y="4548611"/>
                      <a:pt x="0" y="4469651"/>
                    </a:cubicBezTo>
                    <a:lnTo>
                      <a:pt x="0" y="142969"/>
                    </a:lnTo>
                    <a:cubicBezTo>
                      <a:pt x="0" y="64009"/>
                      <a:pt x="64009" y="0"/>
                      <a:pt x="142969" y="0"/>
                    </a:cubicBezTo>
                    <a:close/>
                  </a:path>
                </a:pathLst>
              </a:custGeom>
              <a:solidFill>
                <a:schemeClr val="bg1"/>
              </a:solidFill>
              <a:ln w="6350" cap="flat" cmpd="sng" algn="ctr">
                <a:solidFill>
                  <a:schemeClr val="accent5">
                    <a:lumMod val="40000"/>
                    <a:lumOff val="60000"/>
                  </a:schemeClr>
                </a:solidFill>
                <a:prstDash val="solid"/>
                <a:round/>
                <a:headEnd type="none" w="med" len="med"/>
                <a:tailEnd type="none" w="med" len="med"/>
              </a:ln>
              <a:effectLst>
                <a:outerShdw blurRad="12700" dist="127000" dir="2700000" algn="tl" rotWithShape="0">
                  <a:prstClr val="black">
                    <a:alpha val="20000"/>
                  </a:prstClr>
                </a:outerShdw>
              </a:effectLst>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0" name="任意多边形: 形状 119"/>
              <p:cNvSpPr/>
              <p:nvPr/>
            </p:nvSpPr>
            <p:spPr bwMode="auto">
              <a:xfrm rot="10800000">
                <a:off x="10378083" y="1120636"/>
                <a:ext cx="688850" cy="688850"/>
              </a:xfrm>
              <a:custGeom>
                <a:avLst/>
                <a:gdLst>
                  <a:gd name="connsiteX0" fmla="*/ 0 w 688850"/>
                  <a:gd name="connsiteY0" fmla="*/ 0 h 688850"/>
                  <a:gd name="connsiteX1" fmla="*/ 545881 w 688850"/>
                  <a:gd name="connsiteY1" fmla="*/ 0 h 688850"/>
                  <a:gd name="connsiteX2" fmla="*/ 688850 w 688850"/>
                  <a:gd name="connsiteY2" fmla="*/ 142969 h 688850"/>
                  <a:gd name="connsiteX3" fmla="*/ 688850 w 688850"/>
                  <a:gd name="connsiteY3" fmla="*/ 688850 h 688850"/>
                </a:gdLst>
                <a:ahLst/>
                <a:cxnLst>
                  <a:cxn ang="0">
                    <a:pos x="connsiteX0" y="connsiteY0"/>
                  </a:cxn>
                  <a:cxn ang="0">
                    <a:pos x="connsiteX1" y="connsiteY1"/>
                  </a:cxn>
                  <a:cxn ang="0">
                    <a:pos x="connsiteX2" y="connsiteY2"/>
                  </a:cxn>
                  <a:cxn ang="0">
                    <a:pos x="connsiteX3" y="connsiteY3"/>
                  </a:cxn>
                </a:cxnLst>
                <a:rect l="l" t="t" r="r" b="b"/>
                <a:pathLst>
                  <a:path w="688850" h="688850">
                    <a:moveTo>
                      <a:pt x="0" y="0"/>
                    </a:moveTo>
                    <a:lnTo>
                      <a:pt x="545881" y="0"/>
                    </a:lnTo>
                    <a:cubicBezTo>
                      <a:pt x="624841" y="0"/>
                      <a:pt x="688850" y="64009"/>
                      <a:pt x="688850" y="142969"/>
                    </a:cubicBezTo>
                    <a:lnTo>
                      <a:pt x="688850" y="688850"/>
                    </a:lnTo>
                    <a:close/>
                  </a:path>
                </a:pathLst>
              </a:cu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25" name="矩形 124"/>
            <p:cNvSpPr/>
            <p:nvPr/>
          </p:nvSpPr>
          <p:spPr bwMode="auto">
            <a:xfrm>
              <a:off x="-1102578" y="2288246"/>
              <a:ext cx="2592188" cy="2184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6" name="矩形 125"/>
            <p:cNvSpPr/>
            <p:nvPr/>
          </p:nvSpPr>
          <p:spPr bwMode="auto">
            <a:xfrm>
              <a:off x="-1102578" y="2859343"/>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7" name="矩形 126"/>
            <p:cNvSpPr/>
            <p:nvPr/>
          </p:nvSpPr>
          <p:spPr bwMode="auto">
            <a:xfrm>
              <a:off x="-1102578" y="3392538"/>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8" name="矩形 127"/>
            <p:cNvSpPr/>
            <p:nvPr/>
          </p:nvSpPr>
          <p:spPr bwMode="auto">
            <a:xfrm>
              <a:off x="-1102578" y="3735430"/>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9" name="矩形 128"/>
            <p:cNvSpPr/>
            <p:nvPr/>
          </p:nvSpPr>
          <p:spPr bwMode="auto">
            <a:xfrm>
              <a:off x="-1102578" y="4078323"/>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0" name="矩形 129"/>
            <p:cNvSpPr/>
            <p:nvPr/>
          </p:nvSpPr>
          <p:spPr bwMode="auto">
            <a:xfrm>
              <a:off x="-1102578" y="5048022"/>
              <a:ext cx="1441240"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3" name="矩形 132"/>
            <p:cNvSpPr/>
            <p:nvPr/>
          </p:nvSpPr>
          <p:spPr bwMode="auto">
            <a:xfrm>
              <a:off x="-1102578" y="4421130"/>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4" name="矩形 133"/>
            <p:cNvSpPr/>
            <p:nvPr/>
          </p:nvSpPr>
          <p:spPr bwMode="auto">
            <a:xfrm>
              <a:off x="-1102578" y="4708367"/>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文本框 6"/>
          <p:cNvSpPr txBox="1"/>
          <p:nvPr/>
        </p:nvSpPr>
        <p:spPr>
          <a:xfrm>
            <a:off x="1039495" y="2837815"/>
            <a:ext cx="1101725" cy="1445260"/>
          </a:xfrm>
          <a:prstGeom prst="rect">
            <a:avLst/>
          </a:prstGeom>
          <a:noFill/>
        </p:spPr>
        <p:txBody>
          <a:bodyPr wrap="square" rtlCol="0" anchor="t">
            <a:spAutoFit/>
          </a:bodyPr>
          <a:p>
            <a:pPr algn="ctr"/>
            <a:r>
              <a:rPr lang="zh-CN" altLang="en-US" sz="8800">
                <a:latin typeface="幼圆" panose="02010509060101010101" charset="-122"/>
                <a:ea typeface="幼圆" panose="02010509060101010101" charset="-122"/>
                <a:cs typeface="Arial" panose="020B0604020202020204" pitchFamily="34" charset="0"/>
              </a:rPr>
              <a:t>？</a:t>
            </a:r>
            <a:endParaRPr lang="zh-CN" altLang="en-US" sz="8800">
              <a:latin typeface="幼圆" panose="02010509060101010101" charset="-122"/>
              <a:ea typeface="幼圆" panose="02010509060101010101" charset="-122"/>
              <a:cs typeface="Arial" panose="020B0604020202020204" pitchFamily="34" charset="0"/>
            </a:endParaRPr>
          </a:p>
        </p:txBody>
      </p:sp>
      <p:sp>
        <p:nvSpPr>
          <p:cNvPr id="2" name="TextBox 6"/>
          <p:cNvSpPr txBox="1">
            <a:spLocks noChangeArrowheads="1"/>
          </p:cNvSpPr>
          <p:nvPr/>
        </p:nvSpPr>
        <p:spPr bwMode="auto">
          <a:xfrm>
            <a:off x="3446780" y="4951730"/>
            <a:ext cx="72009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600" dirty="0">
                <a:latin typeface="微软雅黑" panose="020B0503020204020204" pitchFamily="34" charset="-122"/>
                <a:ea typeface="微软雅黑" panose="020B0503020204020204" pitchFamily="34" charset="-122"/>
                <a:sym typeface="+mn-ea"/>
              </a:rPr>
              <a:t>自验收申请材料</a:t>
            </a:r>
            <a:r>
              <a:rPr lang="zh-CN" altLang="en-US" sz="1600" dirty="0">
                <a:latin typeface="微软雅黑" panose="020B0503020204020204" pitchFamily="34" charset="-122"/>
                <a:ea typeface="微软雅黑" panose="020B0503020204020204" pitchFamily="34" charset="-122"/>
                <a:sym typeface="+mn-ea"/>
              </a:rPr>
              <a:t>通过材料</a:t>
            </a:r>
            <a:r>
              <a:rPr lang="zh-CN" altLang="en-US" sz="1600" dirty="0">
                <a:latin typeface="微软雅黑" panose="020B0503020204020204" pitchFamily="34" charset="-122"/>
                <a:ea typeface="微软雅黑" panose="020B0503020204020204" pitchFamily="34" charset="-122"/>
                <a:sym typeface="+mn-ea"/>
              </a:rPr>
              <a:t>审查起，到</a:t>
            </a:r>
            <a:r>
              <a:rPr lang="zh-CN" altLang="en-US" sz="1600" dirty="0">
                <a:latin typeface="微软雅黑" panose="020B0503020204020204" pitchFamily="34" charset="-122"/>
                <a:ea typeface="微软雅黑" panose="020B0503020204020204" pitchFamily="34" charset="-122"/>
                <a:sym typeface="+mn-ea"/>
              </a:rPr>
              <a:t>完成纸质验收材料归档为止，期间不得超过半年。</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30" grpId="0"/>
      <p:bldP spid="32" grpId="0" bldLvl="0" animBg="1"/>
      <p:bldP spid="33" grpId="0" bldLvl="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6"/>
          <p:cNvSpPr txBox="1">
            <a:spLocks noChangeArrowheads="1"/>
          </p:cNvSpPr>
          <p:nvPr/>
        </p:nvSpPr>
        <p:spPr bwMode="auto">
          <a:xfrm>
            <a:off x="3319780" y="2683510"/>
            <a:ext cx="7200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）会计师事务所要求：对承担项目验收财务审计的会计师事务所未作指定，要求</a:t>
            </a:r>
            <a:r>
              <a:rPr lang="zh-CN" altLang="en-US" sz="1600" dirty="0">
                <a:latin typeface="微软雅黑" panose="020B0503020204020204" pitchFamily="34" charset="-122"/>
                <a:ea typeface="微软雅黑" panose="020B0503020204020204" pitchFamily="34" charset="-122"/>
              </a:rPr>
              <a:t>依法成立，信用良好即可；</a:t>
            </a:r>
            <a:endParaRPr lang="zh-CN" altLang="en-US" sz="1600" dirty="0">
              <a:latin typeface="微软雅黑" panose="020B0503020204020204" pitchFamily="34" charset="-122"/>
              <a:ea typeface="微软雅黑" panose="020B0503020204020204" pitchFamily="34" charset="-122"/>
            </a:endParaRPr>
          </a:p>
          <a:p>
            <a:pPr algn="just"/>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）审计报告</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经费决算表格式要求：应按《手册》中专项审计报告或经费决算表标准格式出具相应报告，内审机构出具的审计报告参照会计师事务所执行；</a:t>
            </a:r>
            <a:endParaRPr lang="zh-CN" altLang="en-US" sz="1600" dirty="0">
              <a:latin typeface="微软雅黑" panose="020B0503020204020204" pitchFamily="34" charset="-122"/>
              <a:ea typeface="微软雅黑" panose="020B0503020204020204" pitchFamily="34" charset="-122"/>
            </a:endParaRPr>
          </a:p>
          <a:p>
            <a:pPr algn="just"/>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）审计报告应</a:t>
            </a:r>
            <a:r>
              <a:rPr lang="zh-CN" altLang="en-US" sz="1600" dirty="0">
                <a:latin typeface="微软雅黑" panose="020B0503020204020204" pitchFamily="34" charset="-122"/>
                <a:ea typeface="微软雅黑" panose="020B0503020204020204" pitchFamily="34" charset="-122"/>
              </a:rPr>
              <a:t>体现项目经济指标完成情况；</a:t>
            </a:r>
            <a:endParaRPr lang="zh-CN" altLang="en-US" sz="1600" dirty="0">
              <a:latin typeface="微软雅黑" panose="020B0503020204020204" pitchFamily="34" charset="-122"/>
              <a:ea typeface="微软雅黑" panose="020B0503020204020204" pitchFamily="34" charset="-122"/>
            </a:endParaRPr>
          </a:p>
          <a:p>
            <a:pPr algn="just"/>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）分期拨付的项目，审计范围不含验收后拨付的剩余财政资金。</a:t>
            </a:r>
            <a:endParaRPr lang="zh-CN" altLang="en-US" sz="1600" dirty="0">
              <a:latin typeface="微软雅黑" panose="020B0503020204020204" pitchFamily="34" charset="-122"/>
              <a:ea typeface="微软雅黑" panose="020B0503020204020204" pitchFamily="34" charset="-122"/>
            </a:endParaRPr>
          </a:p>
        </p:txBody>
      </p:sp>
      <p:sp>
        <p:nvSpPr>
          <p:cNvPr id="32" name="TextBox 8"/>
          <p:cNvSpPr txBox="1">
            <a:spLocks noChangeArrowheads="1"/>
          </p:cNvSpPr>
          <p:nvPr/>
        </p:nvSpPr>
        <p:spPr bwMode="auto">
          <a:xfrm>
            <a:off x="3319938" y="1914900"/>
            <a:ext cx="7200900" cy="706755"/>
          </a:xfrm>
          <a:prstGeom prst="rect">
            <a:avLst/>
          </a:prstGeom>
          <a:solidFill>
            <a:srgbClr val="30303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en-US" altLang="zh-CN" sz="2000" b="1" dirty="0" smtClean="0">
                <a:solidFill>
                  <a:srgbClr val="FFFFFF"/>
                </a:solidFill>
                <a:latin typeface="微软雅黑" panose="020B0503020204020204" pitchFamily="34" charset="-122"/>
                <a:ea typeface="微软雅黑" panose="020B0503020204020204" pitchFamily="34" charset="-122"/>
              </a:rPr>
              <a:t>3</a:t>
            </a:r>
            <a:r>
              <a:rPr lang="zh-CN" altLang="en-US" sz="2000" b="1" dirty="0" smtClean="0">
                <a:solidFill>
                  <a:srgbClr val="FFFFFF"/>
                </a:solidFill>
                <a:latin typeface="微软雅黑" panose="020B0503020204020204" pitchFamily="34" charset="-122"/>
                <a:ea typeface="微软雅黑" panose="020B0503020204020204" pitchFamily="34" charset="-122"/>
              </a:rPr>
              <a:t>、项目验收财务审计是否对会计师事务所资质</a:t>
            </a:r>
            <a:r>
              <a:rPr lang="zh-CN" altLang="en-US" sz="2000" b="1" dirty="0" smtClean="0">
                <a:solidFill>
                  <a:srgbClr val="FFFFFF"/>
                </a:solidFill>
                <a:latin typeface="微软雅黑" panose="020B0503020204020204" pitchFamily="34" charset="-122"/>
                <a:ea typeface="微软雅黑" panose="020B0503020204020204" pitchFamily="34" charset="-122"/>
              </a:rPr>
              <a:t>及报告格式、内容等有要求？</a:t>
            </a:r>
            <a:endParaRPr lang="zh-CN" altLang="en-US" sz="2000" b="1" dirty="0" smtClean="0">
              <a:solidFill>
                <a:srgbClr val="FFFFFF"/>
              </a:solidFill>
              <a:latin typeface="微软雅黑" panose="020B0503020204020204" pitchFamily="34" charset="-122"/>
              <a:ea typeface="微软雅黑" panose="020B0503020204020204" pitchFamily="34" charset="-122"/>
            </a:endParaRPr>
          </a:p>
        </p:txBody>
      </p:sp>
      <p:sp>
        <p:nvSpPr>
          <p:cNvPr id="33" name="TextBox 9"/>
          <p:cNvSpPr txBox="1">
            <a:spLocks noChangeArrowheads="1"/>
          </p:cNvSpPr>
          <p:nvPr/>
        </p:nvSpPr>
        <p:spPr bwMode="auto">
          <a:xfrm>
            <a:off x="3343751" y="4293063"/>
            <a:ext cx="7177087" cy="398780"/>
          </a:xfrm>
          <a:prstGeom prst="rect">
            <a:avLst/>
          </a:prstGeom>
          <a:solidFill>
            <a:srgbClr val="30303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4</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验收</a:t>
            </a:r>
            <a:r>
              <a:rPr lang="en-US"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不通过</a:t>
            </a:r>
            <a:r>
              <a:rPr lang="en-US"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如何处理？</a:t>
            </a:r>
            <a:endParaRPr lang="en-US" altLang="zh-CN" sz="2000" b="1" dirty="0" smtClean="0">
              <a:solidFill>
                <a:srgbClr val="FFFFFF"/>
              </a:solidFill>
              <a:latin typeface="微软雅黑" panose="020B0503020204020204" pitchFamily="34" charset="-122"/>
              <a:ea typeface="微软雅黑" panose="020B0503020204020204" pitchFamily="34" charset="-122"/>
            </a:endParaRPr>
          </a:p>
        </p:txBody>
      </p:sp>
      <p:sp>
        <p:nvSpPr>
          <p:cNvPr id="18" name="Freeform 15"/>
          <p:cNvSpPr>
            <a:spLocks noEditPoints="1"/>
          </p:cNvSpPr>
          <p:nvPr/>
        </p:nvSpPr>
        <p:spPr bwMode="auto">
          <a:xfrm>
            <a:off x="357188" y="538085"/>
            <a:ext cx="300384" cy="240516"/>
          </a:xfrm>
          <a:custGeom>
            <a:avLst/>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nvGrpSpPr>
          <p:cNvPr id="21" name="组合 20"/>
          <p:cNvGrpSpPr/>
          <p:nvPr/>
        </p:nvGrpSpPr>
        <p:grpSpPr>
          <a:xfrm>
            <a:off x="2928" y="396982"/>
            <a:ext cx="12186920" cy="611506"/>
            <a:chOff x="724" y="493326"/>
            <a:chExt cx="12189741" cy="611647"/>
          </a:xfrm>
        </p:grpSpPr>
        <p:sp>
          <p:nvSpPr>
            <p:cNvPr id="22" name="矩形 21"/>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0"/>
            <p:cNvSpPr txBox="1"/>
            <p:nvPr/>
          </p:nvSpPr>
          <p:spPr>
            <a:xfrm>
              <a:off x="990283" y="521273"/>
              <a:ext cx="2834026"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验收</a:t>
              </a:r>
              <a:r>
                <a:rPr lang="zh-CN" altLang="en-US" sz="3200" b="1" dirty="0">
                  <a:latin typeface="微软雅黑" panose="020B0503020204020204" pitchFamily="34" charset="-122"/>
                  <a:ea typeface="微软雅黑" panose="020B0503020204020204" pitchFamily="34" charset="-122"/>
                </a:rPr>
                <a:t>常</a:t>
              </a:r>
              <a:r>
                <a:rPr lang="zh-CN" altLang="en-US" sz="3200" b="1" dirty="0">
                  <a:latin typeface="微软雅黑" panose="020B0503020204020204" pitchFamily="34" charset="-122"/>
                  <a:ea typeface="微软雅黑" panose="020B0503020204020204" pitchFamily="34" charset="-122"/>
                </a:rPr>
                <a:t>见问题</a:t>
              </a:r>
              <a:endParaRPr lang="zh-CN" altLang="en-US" sz="3200" b="1" dirty="0">
                <a:latin typeface="微软雅黑" panose="020B0503020204020204" pitchFamily="34" charset="-122"/>
                <a:ea typeface="微软雅黑" panose="020B0503020204020204" pitchFamily="34" charset="-122"/>
              </a:endParaRPr>
            </a:p>
          </p:txBody>
        </p:sp>
        <p:sp>
          <p:nvSpPr>
            <p:cNvPr id="24" name="矩形 23"/>
            <p:cNvSpPr/>
            <p:nvPr/>
          </p:nvSpPr>
          <p:spPr>
            <a:xfrm>
              <a:off x="3838917" y="493326"/>
              <a:ext cx="8351548"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58867" y="1889856"/>
            <a:ext cx="2560671" cy="3324423"/>
            <a:chOff x="-1790650" y="999771"/>
            <a:chExt cx="4158587" cy="5398938"/>
          </a:xfrm>
        </p:grpSpPr>
        <p:grpSp>
          <p:nvGrpSpPr>
            <p:cNvPr id="118" name="组合 117"/>
            <p:cNvGrpSpPr/>
            <p:nvPr/>
          </p:nvGrpSpPr>
          <p:grpSpPr>
            <a:xfrm>
              <a:off x="-1790650" y="999771"/>
              <a:ext cx="4158587" cy="5398938"/>
              <a:chOff x="7514016" y="1120636"/>
              <a:chExt cx="3552917" cy="4612620"/>
            </a:xfrm>
          </p:grpSpPr>
          <p:sp>
            <p:nvSpPr>
              <p:cNvPr id="119" name="任意多边形: 形状 118"/>
              <p:cNvSpPr/>
              <p:nvPr/>
            </p:nvSpPr>
            <p:spPr bwMode="auto">
              <a:xfrm>
                <a:off x="7514016" y="1120636"/>
                <a:ext cx="3552917" cy="4612620"/>
              </a:xfrm>
              <a:custGeom>
                <a:avLst/>
                <a:gdLst>
                  <a:gd name="connsiteX0" fmla="*/ 142969 w 3552917"/>
                  <a:gd name="connsiteY0" fmla="*/ 0 h 4612620"/>
                  <a:gd name="connsiteX1" fmla="*/ 2864067 w 3552917"/>
                  <a:gd name="connsiteY1" fmla="*/ 0 h 4612620"/>
                  <a:gd name="connsiteX2" fmla="*/ 3552917 w 3552917"/>
                  <a:gd name="connsiteY2" fmla="*/ 688850 h 4612620"/>
                  <a:gd name="connsiteX3" fmla="*/ 3552917 w 3552917"/>
                  <a:gd name="connsiteY3" fmla="*/ 4469651 h 4612620"/>
                  <a:gd name="connsiteX4" fmla="*/ 3409948 w 3552917"/>
                  <a:gd name="connsiteY4" fmla="*/ 4612620 h 4612620"/>
                  <a:gd name="connsiteX5" fmla="*/ 142969 w 3552917"/>
                  <a:gd name="connsiteY5" fmla="*/ 4612620 h 4612620"/>
                  <a:gd name="connsiteX6" fmla="*/ 0 w 3552917"/>
                  <a:gd name="connsiteY6" fmla="*/ 4469651 h 4612620"/>
                  <a:gd name="connsiteX7" fmla="*/ 0 w 3552917"/>
                  <a:gd name="connsiteY7" fmla="*/ 142969 h 4612620"/>
                  <a:gd name="connsiteX8" fmla="*/ 142969 w 3552917"/>
                  <a:gd name="connsiteY8" fmla="*/ 0 h 461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917" h="4612620">
                    <a:moveTo>
                      <a:pt x="142969" y="0"/>
                    </a:moveTo>
                    <a:lnTo>
                      <a:pt x="2864067" y="0"/>
                    </a:lnTo>
                    <a:lnTo>
                      <a:pt x="3552917" y="688850"/>
                    </a:lnTo>
                    <a:lnTo>
                      <a:pt x="3552917" y="4469651"/>
                    </a:lnTo>
                    <a:cubicBezTo>
                      <a:pt x="3552917" y="4548611"/>
                      <a:pt x="3488908" y="4612620"/>
                      <a:pt x="3409948" y="4612620"/>
                    </a:cubicBezTo>
                    <a:lnTo>
                      <a:pt x="142969" y="4612620"/>
                    </a:lnTo>
                    <a:cubicBezTo>
                      <a:pt x="64009" y="4612620"/>
                      <a:pt x="0" y="4548611"/>
                      <a:pt x="0" y="4469651"/>
                    </a:cubicBezTo>
                    <a:lnTo>
                      <a:pt x="0" y="142969"/>
                    </a:lnTo>
                    <a:cubicBezTo>
                      <a:pt x="0" y="64009"/>
                      <a:pt x="64009" y="0"/>
                      <a:pt x="142969" y="0"/>
                    </a:cubicBezTo>
                    <a:close/>
                  </a:path>
                </a:pathLst>
              </a:custGeom>
              <a:solidFill>
                <a:schemeClr val="bg1"/>
              </a:solidFill>
              <a:ln w="6350" cap="flat" cmpd="sng" algn="ctr">
                <a:solidFill>
                  <a:schemeClr val="accent5">
                    <a:lumMod val="40000"/>
                    <a:lumOff val="60000"/>
                  </a:schemeClr>
                </a:solidFill>
                <a:prstDash val="solid"/>
                <a:round/>
                <a:headEnd type="none" w="med" len="med"/>
                <a:tailEnd type="none" w="med" len="med"/>
              </a:ln>
              <a:effectLst>
                <a:outerShdw blurRad="12700" dist="127000" dir="2700000" algn="tl" rotWithShape="0">
                  <a:prstClr val="black">
                    <a:alpha val="20000"/>
                  </a:prstClr>
                </a:outerShdw>
              </a:effectLst>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0" name="任意多边形: 形状 119"/>
              <p:cNvSpPr/>
              <p:nvPr/>
            </p:nvSpPr>
            <p:spPr bwMode="auto">
              <a:xfrm rot="10800000">
                <a:off x="10378083" y="1120636"/>
                <a:ext cx="688850" cy="688850"/>
              </a:xfrm>
              <a:custGeom>
                <a:avLst/>
                <a:gdLst>
                  <a:gd name="connsiteX0" fmla="*/ 0 w 688850"/>
                  <a:gd name="connsiteY0" fmla="*/ 0 h 688850"/>
                  <a:gd name="connsiteX1" fmla="*/ 545881 w 688850"/>
                  <a:gd name="connsiteY1" fmla="*/ 0 h 688850"/>
                  <a:gd name="connsiteX2" fmla="*/ 688850 w 688850"/>
                  <a:gd name="connsiteY2" fmla="*/ 142969 h 688850"/>
                  <a:gd name="connsiteX3" fmla="*/ 688850 w 688850"/>
                  <a:gd name="connsiteY3" fmla="*/ 688850 h 688850"/>
                </a:gdLst>
                <a:ahLst/>
                <a:cxnLst>
                  <a:cxn ang="0">
                    <a:pos x="connsiteX0" y="connsiteY0"/>
                  </a:cxn>
                  <a:cxn ang="0">
                    <a:pos x="connsiteX1" y="connsiteY1"/>
                  </a:cxn>
                  <a:cxn ang="0">
                    <a:pos x="connsiteX2" y="connsiteY2"/>
                  </a:cxn>
                  <a:cxn ang="0">
                    <a:pos x="connsiteX3" y="connsiteY3"/>
                  </a:cxn>
                </a:cxnLst>
                <a:rect l="l" t="t" r="r" b="b"/>
                <a:pathLst>
                  <a:path w="688850" h="688850">
                    <a:moveTo>
                      <a:pt x="0" y="0"/>
                    </a:moveTo>
                    <a:lnTo>
                      <a:pt x="545881" y="0"/>
                    </a:lnTo>
                    <a:cubicBezTo>
                      <a:pt x="624841" y="0"/>
                      <a:pt x="688850" y="64009"/>
                      <a:pt x="688850" y="142969"/>
                    </a:cubicBezTo>
                    <a:lnTo>
                      <a:pt x="688850" y="688850"/>
                    </a:lnTo>
                    <a:close/>
                  </a:path>
                </a:pathLst>
              </a:cu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25" name="矩形 124"/>
            <p:cNvSpPr/>
            <p:nvPr/>
          </p:nvSpPr>
          <p:spPr bwMode="auto">
            <a:xfrm>
              <a:off x="-1102578" y="2288246"/>
              <a:ext cx="2592188" cy="2184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6" name="矩形 125"/>
            <p:cNvSpPr/>
            <p:nvPr/>
          </p:nvSpPr>
          <p:spPr bwMode="auto">
            <a:xfrm>
              <a:off x="-1102578" y="2859343"/>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7" name="矩形 126"/>
            <p:cNvSpPr/>
            <p:nvPr/>
          </p:nvSpPr>
          <p:spPr bwMode="auto">
            <a:xfrm>
              <a:off x="-1102578" y="3392538"/>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8" name="矩形 127"/>
            <p:cNvSpPr/>
            <p:nvPr/>
          </p:nvSpPr>
          <p:spPr bwMode="auto">
            <a:xfrm>
              <a:off x="-1102578" y="3735430"/>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9" name="矩形 128"/>
            <p:cNvSpPr/>
            <p:nvPr/>
          </p:nvSpPr>
          <p:spPr bwMode="auto">
            <a:xfrm>
              <a:off x="-1102578" y="4078323"/>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0" name="矩形 129"/>
            <p:cNvSpPr/>
            <p:nvPr/>
          </p:nvSpPr>
          <p:spPr bwMode="auto">
            <a:xfrm>
              <a:off x="-1102578" y="5048022"/>
              <a:ext cx="1441240"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3" name="矩形 132"/>
            <p:cNvSpPr/>
            <p:nvPr/>
          </p:nvSpPr>
          <p:spPr bwMode="auto">
            <a:xfrm>
              <a:off x="-1102578" y="4421130"/>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4" name="矩形 133"/>
            <p:cNvSpPr/>
            <p:nvPr/>
          </p:nvSpPr>
          <p:spPr bwMode="auto">
            <a:xfrm>
              <a:off x="-1102578" y="4708367"/>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文本框 6"/>
          <p:cNvSpPr txBox="1"/>
          <p:nvPr/>
        </p:nvSpPr>
        <p:spPr>
          <a:xfrm>
            <a:off x="1039495" y="2837815"/>
            <a:ext cx="1101725" cy="1445260"/>
          </a:xfrm>
          <a:prstGeom prst="rect">
            <a:avLst/>
          </a:prstGeom>
          <a:noFill/>
        </p:spPr>
        <p:txBody>
          <a:bodyPr wrap="square" rtlCol="0" anchor="t">
            <a:spAutoFit/>
          </a:bodyPr>
          <a:p>
            <a:pPr algn="ctr"/>
            <a:r>
              <a:rPr lang="zh-CN" altLang="en-US" sz="8800">
                <a:latin typeface="幼圆" panose="02010509060101010101" charset="-122"/>
                <a:ea typeface="幼圆" panose="02010509060101010101" charset="-122"/>
                <a:cs typeface="Arial" panose="020B0604020202020204" pitchFamily="34" charset="0"/>
              </a:rPr>
              <a:t>？</a:t>
            </a:r>
            <a:endParaRPr lang="zh-CN" altLang="en-US" sz="8800">
              <a:latin typeface="幼圆" panose="02010509060101010101" charset="-122"/>
              <a:ea typeface="幼圆" panose="02010509060101010101" charset="-122"/>
              <a:cs typeface="Arial" panose="020B0604020202020204" pitchFamily="34" charset="0"/>
            </a:endParaRPr>
          </a:p>
        </p:txBody>
      </p:sp>
      <p:sp>
        <p:nvSpPr>
          <p:cNvPr id="2" name="TextBox 6"/>
          <p:cNvSpPr txBox="1">
            <a:spLocks noChangeArrowheads="1"/>
          </p:cNvSpPr>
          <p:nvPr/>
        </p:nvSpPr>
        <p:spPr bwMode="auto">
          <a:xfrm>
            <a:off x="3446780" y="4845050"/>
            <a:ext cx="7200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sym typeface="+mn-ea"/>
              </a:rPr>
              <a:t>）项目实行一次性综合绩效评价，取消</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不通过</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项目的整改期和二次验收；</a:t>
            </a:r>
            <a:endParaRPr lang="zh-CN" altLang="en-US" sz="1600" dirty="0">
              <a:latin typeface="微软雅黑" panose="020B0503020204020204" pitchFamily="34" charset="-122"/>
              <a:ea typeface="微软雅黑" panose="020B0503020204020204" pitchFamily="34" charset="-122"/>
            </a:endParaRPr>
          </a:p>
          <a:p>
            <a:pPr algn="just"/>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）验收</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不通过</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项目，依照有关规定和程序进行信用管理，收回结余经费和违规使用的财政资金。</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30" grpId="0"/>
      <p:bldP spid="32" grpId="0" bldLvl="0" animBg="1"/>
      <p:bldP spid="33"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85930" y="0"/>
            <a:ext cx="3315210" cy="6858000"/>
            <a:chOff x="2501011" y="330200"/>
            <a:chExt cx="4125595" cy="8534401"/>
          </a:xfrm>
        </p:grpSpPr>
        <p:sp>
          <p:nvSpPr>
            <p:cNvPr id="3" name="等腰三角形 2"/>
            <p:cNvSpPr/>
            <p:nvPr/>
          </p:nvSpPr>
          <p:spPr>
            <a:xfrm>
              <a:off x="3327908" y="330200"/>
              <a:ext cx="1649984" cy="1422400"/>
            </a:xfrm>
            <a:prstGeom prst="triangle">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3327908" y="1752600"/>
              <a:ext cx="1649984" cy="1422400"/>
            </a:xfrm>
            <a:prstGeom prst="triangl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2501011" y="330200"/>
              <a:ext cx="1649984" cy="1422400"/>
            </a:xfrm>
            <a:prstGeom prst="triangl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4151630" y="1752600"/>
              <a:ext cx="1649984" cy="1422400"/>
            </a:xfrm>
            <a:prstGeom prst="triangle">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4152900" y="3175000"/>
              <a:ext cx="1649984" cy="1422400"/>
            </a:xfrm>
            <a:prstGeom prst="triangl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4976622" y="3175000"/>
              <a:ext cx="1649984" cy="1422400"/>
            </a:xfrm>
            <a:prstGeom prst="triangle">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4976622" y="4597400"/>
              <a:ext cx="1649984" cy="1422400"/>
            </a:xfrm>
            <a:prstGeom prst="triangle">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150995" y="4597400"/>
              <a:ext cx="1649984" cy="1422400"/>
            </a:xfrm>
            <a:prstGeom prst="triangl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4150995" y="6019800"/>
              <a:ext cx="1649984" cy="1422400"/>
            </a:xfrm>
            <a:prstGeom prst="triangle">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3324098" y="6019800"/>
              <a:ext cx="1649984" cy="1422400"/>
            </a:xfrm>
            <a:prstGeom prst="triangl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3327907" y="7442200"/>
              <a:ext cx="1649984" cy="1422401"/>
            </a:xfrm>
            <a:prstGeom prst="triangle">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2501011" y="7442200"/>
              <a:ext cx="1649984" cy="1422401"/>
            </a:xfrm>
            <a:prstGeom prst="triangl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14450" y="3013710"/>
            <a:ext cx="2640965" cy="829945"/>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800" b="1" u="none" strike="noStrike" kern="1200" cap="none" spc="0" normalizeH="0" baseline="0" noProof="0" dirty="0" smtClean="0">
                <a:ln>
                  <a:noFill/>
                </a:ln>
                <a:effectLst/>
                <a:uLnTx/>
                <a:uFillTx/>
                <a:latin typeface="Impact" panose="020B0806030902050204" pitchFamily="34" charset="0"/>
              </a:rPr>
              <a:t>目  录</a:t>
            </a:r>
            <a:endParaRPr kumimoji="0" lang="zh-CN" altLang="en-US" sz="4800" b="1" u="none" strike="noStrike" kern="1200" cap="none" spc="0" normalizeH="0" baseline="0" noProof="0" dirty="0" smtClean="0">
              <a:ln>
                <a:noFill/>
              </a:ln>
              <a:effectLst/>
              <a:uLnTx/>
              <a:uFillTx/>
              <a:latin typeface="Impact" panose="020B0806030902050204" pitchFamily="34" charset="0"/>
            </a:endParaRPr>
          </a:p>
        </p:txBody>
      </p:sp>
      <p:grpSp>
        <p:nvGrpSpPr>
          <p:cNvPr id="17" name="组合 16"/>
          <p:cNvGrpSpPr/>
          <p:nvPr/>
        </p:nvGrpSpPr>
        <p:grpSpPr>
          <a:xfrm>
            <a:off x="6473272" y="1634580"/>
            <a:ext cx="3967454" cy="521537"/>
            <a:chOff x="1278972" y="1892039"/>
            <a:chExt cx="3967454" cy="521537"/>
          </a:xfrm>
        </p:grpSpPr>
        <p:grpSp>
          <p:nvGrpSpPr>
            <p:cNvPr id="18" name="组合 17"/>
            <p:cNvGrpSpPr/>
            <p:nvPr/>
          </p:nvGrpSpPr>
          <p:grpSpPr>
            <a:xfrm>
              <a:off x="1278972" y="1892039"/>
              <a:ext cx="3967454" cy="521537"/>
              <a:chOff x="1591029" y="1948068"/>
              <a:chExt cx="3967454" cy="521537"/>
            </a:xfrm>
          </p:grpSpPr>
          <p:sp>
            <p:nvSpPr>
              <p:cNvPr id="22" name="文本框 21"/>
              <p:cNvSpPr txBox="1"/>
              <p:nvPr/>
            </p:nvSpPr>
            <p:spPr>
              <a:xfrm>
                <a:off x="2084369" y="1948068"/>
                <a:ext cx="3474114"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    </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圆角矩形 20"/>
              <p:cNvSpPr/>
              <p:nvPr/>
            </p:nvSpPr>
            <p:spPr>
              <a:xfrm rot="2700000">
                <a:off x="1591029" y="2067965"/>
                <a:ext cx="401640" cy="401640"/>
              </a:xfrm>
              <a:prstGeom prst="roundRect">
                <a:avLst/>
              </a:prstGeom>
              <a:solidFill>
                <a:srgbClr val="F02D0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Impact" panose="020B0806030902050204" pitchFamily="34" charset="0"/>
                </a:endParaRPr>
              </a:p>
            </p:txBody>
          </p:sp>
        </p:grpSp>
        <p:sp>
          <p:nvSpPr>
            <p:cNvPr id="19" name="文本框 18"/>
            <p:cNvSpPr txBox="1"/>
            <p:nvPr/>
          </p:nvSpPr>
          <p:spPr>
            <a:xfrm>
              <a:off x="1323339" y="2028090"/>
              <a:ext cx="272831" cy="369332"/>
            </a:xfrm>
            <a:prstGeom prst="rect">
              <a:avLst/>
            </a:prstGeom>
            <a:noFill/>
          </p:spPr>
          <p:txBody>
            <a:bodyPr wrap="none" rtlCol="0">
              <a:spAutoFit/>
            </a:bodyPr>
            <a:lstStyle/>
            <a:p>
              <a:pPr algn="ctr"/>
              <a:r>
                <a:rPr lang="en-US" altLang="zh-CN" i="1" dirty="0" smtClean="0">
                  <a:solidFill>
                    <a:schemeClr val="bg1"/>
                  </a:solidFill>
                  <a:latin typeface="Impact" panose="020B0806030902050204" pitchFamily="34" charset="0"/>
                </a:rPr>
                <a:t>1</a:t>
              </a:r>
              <a:endParaRPr lang="zh-CN" altLang="en-US" i="1" dirty="0">
                <a:solidFill>
                  <a:schemeClr val="bg1"/>
                </a:solidFill>
                <a:latin typeface="Impact" panose="020B0806030902050204" pitchFamily="34" charset="0"/>
              </a:endParaRPr>
            </a:p>
          </p:txBody>
        </p:sp>
      </p:grpSp>
      <p:grpSp>
        <p:nvGrpSpPr>
          <p:cNvPr id="24" name="组合 23"/>
          <p:cNvGrpSpPr/>
          <p:nvPr/>
        </p:nvGrpSpPr>
        <p:grpSpPr>
          <a:xfrm>
            <a:off x="6473272" y="2649375"/>
            <a:ext cx="2870835" cy="484407"/>
            <a:chOff x="1278972" y="1929169"/>
            <a:chExt cx="2870835" cy="484407"/>
          </a:xfrm>
        </p:grpSpPr>
        <p:grpSp>
          <p:nvGrpSpPr>
            <p:cNvPr id="25" name="组合 24"/>
            <p:cNvGrpSpPr/>
            <p:nvPr/>
          </p:nvGrpSpPr>
          <p:grpSpPr>
            <a:xfrm>
              <a:off x="1278972" y="1929169"/>
              <a:ext cx="2870835" cy="484407"/>
              <a:chOff x="1591029" y="1985198"/>
              <a:chExt cx="2870835" cy="484407"/>
            </a:xfrm>
          </p:grpSpPr>
          <p:sp>
            <p:nvSpPr>
              <p:cNvPr id="29" name="文本框 28"/>
              <p:cNvSpPr txBox="1"/>
              <p:nvPr/>
            </p:nvSpPr>
            <p:spPr>
              <a:xfrm>
                <a:off x="2084424" y="1985198"/>
                <a:ext cx="2377440" cy="460375"/>
              </a:xfrm>
              <a:prstGeom prst="rect">
                <a:avLst/>
              </a:prstGeom>
              <a:noFill/>
            </p:spPr>
            <p:txBody>
              <a:bodyPr wrap="square" rtlCol="0">
                <a:spAutoFit/>
                <a:scene3d>
                  <a:camera prst="orthographicFront"/>
                  <a:lightRig rig="threePt" dir="t"/>
                </a:scene3d>
                <a:sp3d contourW="12700"/>
              </a:bodyPr>
              <a:lstStyle/>
              <a:p>
                <a:pPr algn="ctr">
                  <a:spcBef>
                    <a:spcPct val="0"/>
                  </a:spcBef>
                </a:pPr>
                <a:r>
                  <a:rPr lang="zh-CN" altLang="en-US" sz="2400" b="1" dirty="0">
                    <a:latin typeface="微软雅黑" panose="020B0503020204020204" pitchFamily="34" charset="-122"/>
                    <a:ea typeface="微软雅黑" panose="020B0503020204020204" pitchFamily="34" charset="-122"/>
                  </a:rPr>
                  <a:t>验收流程</a:t>
                </a:r>
                <a:endParaRPr lang="zh-CN" altLang="en-US" sz="2400" b="1" dirty="0">
                  <a:latin typeface="微软雅黑" panose="020B0503020204020204" pitchFamily="34" charset="-122"/>
                  <a:ea typeface="微软雅黑" panose="020B0503020204020204" pitchFamily="34" charset="-122"/>
                </a:endParaRPr>
              </a:p>
            </p:txBody>
          </p:sp>
          <p:sp>
            <p:nvSpPr>
              <p:cNvPr id="28" name="圆角矩形 27"/>
              <p:cNvSpPr/>
              <p:nvPr/>
            </p:nvSpPr>
            <p:spPr>
              <a:xfrm rot="2700000">
                <a:off x="1591029" y="2067965"/>
                <a:ext cx="401640" cy="401640"/>
              </a:xfrm>
              <a:prstGeom prst="roundRect">
                <a:avLst/>
              </a:prstGeom>
              <a:solidFill>
                <a:srgbClr val="30303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26" name="文本框 25"/>
            <p:cNvSpPr txBox="1"/>
            <p:nvPr/>
          </p:nvSpPr>
          <p:spPr>
            <a:xfrm>
              <a:off x="1329751" y="2028090"/>
              <a:ext cx="300082" cy="369332"/>
            </a:xfrm>
            <a:prstGeom prst="rect">
              <a:avLst/>
            </a:prstGeom>
            <a:noFill/>
          </p:spPr>
          <p:txBody>
            <a:bodyPr wrap="none" rtlCol="0">
              <a:spAutoFit/>
            </a:bodyPr>
            <a:lstStyle/>
            <a:p>
              <a:pPr algn="ctr"/>
              <a:r>
                <a:rPr lang="en-US" altLang="zh-CN" i="1" dirty="0" smtClean="0">
                  <a:solidFill>
                    <a:schemeClr val="bg1"/>
                  </a:solidFill>
                  <a:latin typeface="Impact" panose="020B0806030902050204" pitchFamily="34" charset="0"/>
                </a:rPr>
                <a:t>2</a:t>
              </a:r>
              <a:endParaRPr lang="zh-CN" altLang="en-US" i="1" dirty="0">
                <a:solidFill>
                  <a:schemeClr val="bg1"/>
                </a:solidFill>
                <a:latin typeface="Impact" panose="020B0806030902050204" pitchFamily="34" charset="0"/>
              </a:endParaRPr>
            </a:p>
          </p:txBody>
        </p:sp>
      </p:grpSp>
      <p:grpSp>
        <p:nvGrpSpPr>
          <p:cNvPr id="31" name="组合 30"/>
          <p:cNvGrpSpPr/>
          <p:nvPr/>
        </p:nvGrpSpPr>
        <p:grpSpPr>
          <a:xfrm>
            <a:off x="6390640" y="3607435"/>
            <a:ext cx="3744595" cy="487045"/>
            <a:chOff x="1289026" y="1909445"/>
            <a:chExt cx="2490740" cy="487045"/>
          </a:xfrm>
        </p:grpSpPr>
        <p:grpSp>
          <p:nvGrpSpPr>
            <p:cNvPr id="32" name="组合 31"/>
            <p:cNvGrpSpPr/>
            <p:nvPr/>
          </p:nvGrpSpPr>
          <p:grpSpPr>
            <a:xfrm>
              <a:off x="1289026" y="1909445"/>
              <a:ext cx="2490740" cy="471488"/>
              <a:chOff x="1601083" y="1965474"/>
              <a:chExt cx="2490740" cy="471488"/>
            </a:xfrm>
          </p:grpSpPr>
          <p:sp>
            <p:nvSpPr>
              <p:cNvPr id="36" name="文本框 35"/>
              <p:cNvSpPr txBox="1"/>
              <p:nvPr/>
            </p:nvSpPr>
            <p:spPr>
              <a:xfrm>
                <a:off x="1627051" y="1965474"/>
                <a:ext cx="2464772" cy="460375"/>
              </a:xfrm>
              <a:prstGeom prst="rect">
                <a:avLst/>
              </a:prstGeom>
              <a:noFill/>
            </p:spPr>
            <p:txBody>
              <a:bodyPr wrap="square" rtlCol="0">
                <a:spAutoFit/>
                <a:scene3d>
                  <a:camera prst="orthographicFront"/>
                  <a:lightRig rig="threePt" dir="t"/>
                </a:scene3d>
                <a:sp3d contourW="12700"/>
              </a:bodyPr>
              <a:lstStyle/>
              <a:p>
                <a:pPr algn="ctr">
                  <a:spcBef>
                    <a:spcPct val="0"/>
                  </a:spcBef>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验收注意事项</a:t>
                </a:r>
                <a:endParaRPr lang="zh-CN" altLang="en-US" sz="2400" b="1" dirty="0">
                  <a:latin typeface="微软雅黑" panose="020B0503020204020204" pitchFamily="34" charset="-122"/>
                  <a:ea typeface="微软雅黑" panose="020B0503020204020204" pitchFamily="34" charset="-122"/>
                </a:endParaRPr>
              </a:p>
            </p:txBody>
          </p:sp>
          <p:sp>
            <p:nvSpPr>
              <p:cNvPr id="35" name="圆角矩形 34"/>
              <p:cNvSpPr/>
              <p:nvPr/>
            </p:nvSpPr>
            <p:spPr>
              <a:xfrm rot="2700000">
                <a:off x="1570036" y="2092089"/>
                <a:ext cx="375920" cy="313826"/>
              </a:xfrm>
              <a:prstGeom prst="roundRect">
                <a:avLst/>
              </a:prstGeom>
              <a:solidFill>
                <a:srgbClr val="F02D0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33" name="文本框 32"/>
            <p:cNvSpPr txBox="1"/>
            <p:nvPr/>
          </p:nvSpPr>
          <p:spPr>
            <a:xfrm>
              <a:off x="1312179" y="2028190"/>
              <a:ext cx="225898" cy="368300"/>
            </a:xfrm>
            <a:prstGeom prst="rect">
              <a:avLst/>
            </a:prstGeom>
            <a:noFill/>
          </p:spPr>
          <p:txBody>
            <a:bodyPr wrap="square" rtlCol="0">
              <a:spAutoFit/>
            </a:bodyPr>
            <a:lstStyle/>
            <a:p>
              <a:pPr algn="ctr"/>
              <a:r>
                <a:rPr lang="en-US" altLang="zh-CN" i="1" dirty="0" smtClean="0">
                  <a:solidFill>
                    <a:schemeClr val="bg1"/>
                  </a:solidFill>
                  <a:latin typeface="Impact" panose="020B0806030902050204" pitchFamily="34" charset="0"/>
                </a:rPr>
                <a:t>3</a:t>
              </a:r>
              <a:endParaRPr lang="zh-CN" altLang="en-US" i="1" dirty="0">
                <a:solidFill>
                  <a:schemeClr val="bg1"/>
                </a:solidFill>
                <a:latin typeface="Impact" panose="020B0806030902050204" pitchFamily="34" charset="0"/>
              </a:endParaRPr>
            </a:p>
          </p:txBody>
        </p:sp>
      </p:grpSp>
      <p:grpSp>
        <p:nvGrpSpPr>
          <p:cNvPr id="38" name="组合 37"/>
          <p:cNvGrpSpPr/>
          <p:nvPr/>
        </p:nvGrpSpPr>
        <p:grpSpPr>
          <a:xfrm>
            <a:off x="6473272" y="4571999"/>
            <a:ext cx="3419084" cy="517112"/>
            <a:chOff x="1278972" y="1896464"/>
            <a:chExt cx="3419084" cy="517112"/>
          </a:xfrm>
        </p:grpSpPr>
        <p:grpSp>
          <p:nvGrpSpPr>
            <p:cNvPr id="39" name="组合 38"/>
            <p:cNvGrpSpPr/>
            <p:nvPr/>
          </p:nvGrpSpPr>
          <p:grpSpPr>
            <a:xfrm>
              <a:off x="1278972" y="1896464"/>
              <a:ext cx="3419084" cy="517112"/>
              <a:chOff x="1591029" y="1952493"/>
              <a:chExt cx="3419084" cy="517112"/>
            </a:xfrm>
          </p:grpSpPr>
          <p:sp>
            <p:nvSpPr>
              <p:cNvPr id="43" name="文本框 42"/>
              <p:cNvSpPr txBox="1"/>
              <p:nvPr/>
            </p:nvSpPr>
            <p:spPr>
              <a:xfrm>
                <a:off x="2197772" y="1952493"/>
                <a:ext cx="2812341" cy="460375"/>
              </a:xfrm>
              <a:prstGeom prst="rect">
                <a:avLst/>
              </a:prstGeom>
              <a:noFill/>
            </p:spPr>
            <p:txBody>
              <a:bodyPr wrap="square" rtlCol="0">
                <a:spAutoFit/>
                <a:scene3d>
                  <a:camera prst="orthographicFront"/>
                  <a:lightRig rig="threePt" dir="t"/>
                </a:scene3d>
                <a:sp3d contourW="12700"/>
              </a:bodyPr>
              <a:lstStyle/>
              <a:p>
                <a:pPr algn="ctr">
                  <a:spcBef>
                    <a:spcPct val="0"/>
                  </a:spcBef>
                </a:pPr>
                <a:r>
                  <a:rPr lang="zh-CN" altLang="en-US" sz="2400" b="1" dirty="0">
                    <a:latin typeface="微软雅黑" panose="020B0503020204020204" pitchFamily="34" charset="-122"/>
                    <a:ea typeface="微软雅黑" panose="020B0503020204020204" pitchFamily="34" charset="-122"/>
                  </a:rPr>
                  <a:t>验收</a:t>
                </a:r>
                <a:r>
                  <a:rPr lang="zh-CN" altLang="en-US" sz="2400" b="1" dirty="0">
                    <a:latin typeface="微软雅黑" panose="020B0503020204020204" pitchFamily="34" charset="-122"/>
                    <a:ea typeface="微软雅黑" panose="020B0503020204020204" pitchFamily="34" charset="-122"/>
                  </a:rPr>
                  <a:t>常见问题</a:t>
                </a:r>
                <a:endParaRPr lang="zh-CN" altLang="en-US" sz="2400" b="1" dirty="0">
                  <a:latin typeface="微软雅黑" panose="020B0503020204020204" pitchFamily="34" charset="-122"/>
                  <a:ea typeface="微软雅黑" panose="020B0503020204020204" pitchFamily="34" charset="-122"/>
                </a:endParaRPr>
              </a:p>
            </p:txBody>
          </p:sp>
          <p:sp>
            <p:nvSpPr>
              <p:cNvPr id="42" name="圆角矩形 41"/>
              <p:cNvSpPr/>
              <p:nvPr/>
            </p:nvSpPr>
            <p:spPr>
              <a:xfrm rot="2700000">
                <a:off x="1591029" y="2067965"/>
                <a:ext cx="401640" cy="401640"/>
              </a:xfrm>
              <a:prstGeom prst="roundRect">
                <a:avLst/>
              </a:prstGeom>
              <a:solidFill>
                <a:srgbClr val="30303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40" name="文本框 39"/>
            <p:cNvSpPr txBox="1"/>
            <p:nvPr/>
          </p:nvSpPr>
          <p:spPr>
            <a:xfrm>
              <a:off x="1329751" y="2028090"/>
              <a:ext cx="300082" cy="369332"/>
            </a:xfrm>
            <a:prstGeom prst="rect">
              <a:avLst/>
            </a:prstGeom>
            <a:noFill/>
          </p:spPr>
          <p:txBody>
            <a:bodyPr wrap="none" rtlCol="0">
              <a:spAutoFit/>
            </a:bodyPr>
            <a:lstStyle/>
            <a:p>
              <a:pPr algn="ctr"/>
              <a:r>
                <a:rPr lang="en-US" altLang="zh-CN" i="1" dirty="0" smtClean="0">
                  <a:solidFill>
                    <a:schemeClr val="bg1"/>
                  </a:solidFill>
                  <a:latin typeface="Impact" panose="020B0806030902050204" pitchFamily="34" charset="0"/>
                </a:rPr>
                <a:t>4</a:t>
              </a:r>
              <a:endParaRPr lang="zh-CN" altLang="en-US" i="1" dirty="0">
                <a:solidFill>
                  <a:schemeClr val="bg1"/>
                </a:solidFill>
                <a:latin typeface="Impact" panose="020B0806030902050204" pitchFamily="34" charset="0"/>
              </a:endParaRPr>
            </a:p>
          </p:txBody>
        </p:sp>
      </p:grpSp>
      <p:sp>
        <p:nvSpPr>
          <p:cNvPr id="9" name="矩形 8"/>
          <p:cNvSpPr/>
          <p:nvPr/>
        </p:nvSpPr>
        <p:spPr>
          <a:xfrm>
            <a:off x="7445972" y="1671406"/>
            <a:ext cx="2621280" cy="460375"/>
          </a:xfrm>
          <a:prstGeom prst="rect">
            <a:avLst/>
          </a:prstGeom>
        </p:spPr>
        <p:txBody>
          <a:bodyPr wrap="none">
            <a:spAutoFit/>
          </a:bodyPr>
          <a:lstStyle/>
          <a:p>
            <a:pPr algn="ctr">
              <a:spcBef>
                <a:spcPct val="0"/>
              </a:spcBef>
            </a:pPr>
            <a:r>
              <a:rPr lang="zh-CN" altLang="en-US" sz="2400" b="1" dirty="0">
                <a:latin typeface="微软雅黑" panose="020B0503020204020204" pitchFamily="34" charset="-122"/>
                <a:ea typeface="微软雅黑" panose="020B0503020204020204" pitchFamily="34" charset="-122"/>
              </a:rPr>
              <a:t>规程</a:t>
            </a:r>
            <a:r>
              <a:rPr lang="zh-CN" altLang="en-US" sz="2400" b="1" dirty="0">
                <a:latin typeface="微软雅黑" panose="020B0503020204020204" pitchFamily="34" charset="-122"/>
                <a:ea typeface="微软雅黑" panose="020B0503020204020204" pitchFamily="34" charset="-122"/>
              </a:rPr>
              <a:t>修订前后对比</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 presetClass="entr" presetSubtype="8" decel="10000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0-#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2" presetClass="entr" presetSubtype="8" decel="100000" fill="hold" nodeType="withEffect">
                                  <p:stCondLst>
                                    <p:cond delay="25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75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0-#ppt_w/2"/>
                                          </p:val>
                                        </p:tav>
                                        <p:tav tm="100000">
                                          <p:val>
                                            <p:strVal val="#ppt_x"/>
                                          </p:val>
                                        </p:tav>
                                      </p:tavLst>
                                    </p:anim>
                                    <p:anim calcmode="lin" valueType="num">
                                      <p:cBhvr additive="base">
                                        <p:cTn id="3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6"/>
          <p:cNvSpPr txBox="1">
            <a:spLocks noChangeArrowheads="1"/>
          </p:cNvSpPr>
          <p:nvPr/>
        </p:nvSpPr>
        <p:spPr bwMode="auto">
          <a:xfrm>
            <a:off x="3348990" y="2515870"/>
            <a:ext cx="720090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区别：</a:t>
            </a:r>
            <a:endParaRPr lang="zh-CN" altLang="en-US" sz="1600" dirty="0">
              <a:latin typeface="微软雅黑" panose="020B0503020204020204" pitchFamily="34" charset="-122"/>
              <a:ea typeface="微软雅黑" panose="020B0503020204020204" pitchFamily="34" charset="-122"/>
              <a:sym typeface="+mn-ea"/>
            </a:endParaRPr>
          </a:p>
          <a:p>
            <a:pPr algn="just"/>
            <a:r>
              <a:rPr lang="zh-CN" altLang="en-US" sz="1600" dirty="0">
                <a:solidFill>
                  <a:schemeClr val="tx1"/>
                </a:solidFill>
                <a:latin typeface="微软雅黑" panose="020B0503020204020204" pitchFamily="34" charset="-122"/>
                <a:ea typeface="微软雅黑" panose="020B0503020204020204" pitchFamily="34" charset="-122"/>
                <a:sym typeface="+mn-ea"/>
              </a:rPr>
              <a:t>（</a:t>
            </a:r>
            <a:r>
              <a:rPr lang="en-US" altLang="zh-CN" sz="1600" dirty="0">
                <a:solidFill>
                  <a:schemeClr val="tx1"/>
                </a:solidFill>
                <a:latin typeface="微软雅黑" panose="020B0503020204020204" pitchFamily="34" charset="-122"/>
                <a:ea typeface="微软雅黑" panose="020B0503020204020204" pitchFamily="34" charset="-122"/>
                <a:sym typeface="+mn-ea"/>
              </a:rPr>
              <a:t>1</a:t>
            </a:r>
            <a:r>
              <a:rPr lang="zh-CN" altLang="en-US" sz="1600" dirty="0">
                <a:solidFill>
                  <a:schemeClr val="tx1"/>
                </a:solidFill>
                <a:latin typeface="微软雅黑" panose="020B0503020204020204" pitchFamily="34" charset="-122"/>
                <a:ea typeface="微软雅黑" panose="020B0503020204020204" pitchFamily="34" charset="-122"/>
                <a:sym typeface="+mn-ea"/>
              </a:rPr>
              <a:t>）发起时间不同：项目验收一般在合同执行期满</a:t>
            </a:r>
            <a:r>
              <a:rPr lang="en-US" altLang="zh-CN" sz="1600" dirty="0">
                <a:solidFill>
                  <a:schemeClr val="tx1"/>
                </a:solidFill>
                <a:latin typeface="微软雅黑" panose="020B0503020204020204" pitchFamily="34" charset="-122"/>
                <a:ea typeface="微软雅黑" panose="020B0503020204020204" pitchFamily="34" charset="-122"/>
                <a:sym typeface="+mn-ea"/>
              </a:rPr>
              <a:t>3</a:t>
            </a:r>
            <a:r>
              <a:rPr lang="zh-CN" altLang="en-US" sz="1600" dirty="0">
                <a:solidFill>
                  <a:schemeClr val="tx1"/>
                </a:solidFill>
                <a:latin typeface="微软雅黑" panose="020B0503020204020204" pitchFamily="34" charset="-122"/>
                <a:ea typeface="微软雅黑" panose="020B0503020204020204" pitchFamily="34" charset="-122"/>
                <a:sym typeface="+mn-ea"/>
              </a:rPr>
              <a:t>个月内提出；项目终止不受合同执行期的限制；</a:t>
            </a:r>
            <a:endParaRPr lang="zh-CN" altLang="en-US" sz="1600" dirty="0">
              <a:solidFill>
                <a:schemeClr val="tx1"/>
              </a:solidFill>
              <a:latin typeface="微软雅黑" panose="020B0503020204020204" pitchFamily="34" charset="-122"/>
              <a:ea typeface="微软雅黑" panose="020B0503020204020204" pitchFamily="34" charset="-122"/>
            </a:endParaRPr>
          </a:p>
          <a:p>
            <a:pPr algn="just"/>
            <a:r>
              <a:rPr lang="zh-CN" altLang="en-US" sz="1600" dirty="0">
                <a:solidFill>
                  <a:schemeClr val="tx1"/>
                </a:solidFill>
                <a:latin typeface="微软雅黑" panose="020B0503020204020204" pitchFamily="34" charset="-122"/>
                <a:ea typeface="微软雅黑" panose="020B0503020204020204" pitchFamily="34" charset="-122"/>
                <a:sym typeface="+mn-ea"/>
              </a:rPr>
              <a:t>（</a:t>
            </a:r>
            <a:r>
              <a:rPr lang="en-US" altLang="zh-CN" sz="1600" dirty="0">
                <a:solidFill>
                  <a:schemeClr val="tx1"/>
                </a:solidFill>
                <a:latin typeface="微软雅黑" panose="020B0503020204020204" pitchFamily="34" charset="-122"/>
                <a:ea typeface="微软雅黑" panose="020B0503020204020204" pitchFamily="34" charset="-122"/>
                <a:sym typeface="+mn-ea"/>
              </a:rPr>
              <a:t>2</a:t>
            </a:r>
            <a:r>
              <a:rPr lang="zh-CN" altLang="en-US" sz="1600" dirty="0">
                <a:solidFill>
                  <a:schemeClr val="tx1"/>
                </a:solidFill>
                <a:latin typeface="微软雅黑" panose="020B0503020204020204" pitchFamily="34" charset="-122"/>
                <a:ea typeface="微软雅黑" panose="020B0503020204020204" pitchFamily="34" charset="-122"/>
                <a:sym typeface="+mn-ea"/>
              </a:rPr>
              <a:t>）主要流程不同；</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algn="just"/>
            <a:r>
              <a:rPr lang="zh-CN" altLang="en-US" sz="1600" dirty="0">
                <a:solidFill>
                  <a:schemeClr val="tx1"/>
                </a:solidFill>
                <a:latin typeface="微软雅黑" panose="020B0503020204020204" pitchFamily="34" charset="-122"/>
                <a:ea typeface="微软雅黑" panose="020B0503020204020204" pitchFamily="34" charset="-122"/>
                <a:sym typeface="+mn-ea"/>
              </a:rPr>
              <a:t>（</a:t>
            </a:r>
            <a:r>
              <a:rPr lang="en-US" altLang="zh-CN" sz="1600" dirty="0">
                <a:solidFill>
                  <a:schemeClr val="tx1"/>
                </a:solidFill>
                <a:latin typeface="微软雅黑" panose="020B0503020204020204" pitchFamily="34" charset="-122"/>
                <a:ea typeface="微软雅黑" panose="020B0503020204020204" pitchFamily="34" charset="-122"/>
                <a:sym typeface="+mn-ea"/>
              </a:rPr>
              <a:t>3</a:t>
            </a:r>
            <a:r>
              <a:rPr lang="zh-CN" altLang="en-US" sz="1600" dirty="0">
                <a:solidFill>
                  <a:schemeClr val="tx1"/>
                </a:solidFill>
                <a:latin typeface="微软雅黑" panose="020B0503020204020204" pitchFamily="34" charset="-122"/>
                <a:ea typeface="微软雅黑" panose="020B0503020204020204" pitchFamily="34" charset="-122"/>
                <a:sym typeface="+mn-ea"/>
              </a:rPr>
              <a:t>）对结余</a:t>
            </a:r>
            <a:r>
              <a:rPr lang="zh-CN" altLang="en-US" sz="1600" dirty="0">
                <a:solidFill>
                  <a:schemeClr val="tx1"/>
                </a:solidFill>
                <a:latin typeface="微软雅黑" panose="020B0503020204020204" pitchFamily="34" charset="-122"/>
                <a:ea typeface="微软雅黑" panose="020B0503020204020204" pitchFamily="34" charset="-122"/>
                <a:sym typeface="+mn-ea"/>
              </a:rPr>
              <a:t>资金、信用管理</a:t>
            </a:r>
            <a:r>
              <a:rPr lang="zh-CN" altLang="en-US" sz="1600" dirty="0">
                <a:solidFill>
                  <a:schemeClr val="tx1"/>
                </a:solidFill>
                <a:latin typeface="微软雅黑" panose="020B0503020204020204" pitchFamily="34" charset="-122"/>
                <a:ea typeface="微软雅黑" panose="020B0503020204020204" pitchFamily="34" charset="-122"/>
                <a:sym typeface="+mn-ea"/>
              </a:rPr>
              <a:t>等后续处理不同。</a:t>
            </a:r>
            <a:endParaRPr lang="zh-CN" altLang="en-US" sz="1600" dirty="0">
              <a:latin typeface="微软雅黑" panose="020B0503020204020204" pitchFamily="34" charset="-122"/>
              <a:ea typeface="微软雅黑" panose="020B0503020204020204" pitchFamily="34" charset="-122"/>
            </a:endParaRPr>
          </a:p>
          <a:p>
            <a:pPr algn="just"/>
            <a:endPar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r>
              <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关联：</a:t>
            </a:r>
            <a:endPar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r>
              <a:rPr lang="zh-CN" altLang="en-US" sz="1600" dirty="0">
                <a:solidFill>
                  <a:schemeClr val="tx1"/>
                </a:solidFill>
                <a:latin typeface="微软雅黑" panose="020B0503020204020204" pitchFamily="34" charset="-122"/>
                <a:ea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sym typeface="+mn-ea"/>
              </a:rPr>
              <a:t>验收材料审查不通过，且符合终止条件的项目，建议承担单位主动申请终止结题；</a:t>
            </a:r>
            <a:endParaRPr lang="zh-CN" altLang="en-US" sz="1600" dirty="0">
              <a:latin typeface="微软雅黑" panose="020B0503020204020204" pitchFamily="34" charset="-122"/>
              <a:ea typeface="微软雅黑" panose="020B0503020204020204" pitchFamily="34" charset="-122"/>
              <a:sym typeface="+mn-ea"/>
            </a:endParaRPr>
          </a:p>
          <a:p>
            <a:pPr algn="just"/>
            <a:r>
              <a:rPr lang="zh-CN" altLang="en-US" sz="1600" dirty="0">
                <a:solidFill>
                  <a:schemeClr val="tx1"/>
                </a:solidFill>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项目承担单位拒不配合申请验收的，转入被动终止结题。</a:t>
            </a:r>
            <a:endParaRPr lang="zh-CN" altLang="en-US" sz="1600" dirty="0">
              <a:latin typeface="微软雅黑" panose="020B0503020204020204" pitchFamily="34" charset="-122"/>
              <a:ea typeface="微软雅黑" panose="020B0503020204020204" pitchFamily="34" charset="-122"/>
            </a:endParaRPr>
          </a:p>
        </p:txBody>
      </p:sp>
      <p:sp>
        <p:nvSpPr>
          <p:cNvPr id="32" name="TextBox 8"/>
          <p:cNvSpPr txBox="1">
            <a:spLocks noChangeArrowheads="1"/>
          </p:cNvSpPr>
          <p:nvPr/>
        </p:nvSpPr>
        <p:spPr bwMode="auto">
          <a:xfrm>
            <a:off x="3349148" y="1929505"/>
            <a:ext cx="7200900" cy="398780"/>
          </a:xfrm>
          <a:prstGeom prst="rect">
            <a:avLst/>
          </a:prstGeom>
          <a:solidFill>
            <a:srgbClr val="30303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en-US" altLang="zh-CN" sz="2000" b="1" dirty="0" smtClean="0">
                <a:solidFill>
                  <a:srgbClr val="FFFFFF"/>
                </a:solidFill>
                <a:latin typeface="微软雅黑" panose="020B0503020204020204" pitchFamily="34" charset="-122"/>
                <a:ea typeface="微软雅黑" panose="020B0503020204020204" pitchFamily="34" charset="-122"/>
              </a:rPr>
              <a:t>5</a:t>
            </a:r>
            <a:r>
              <a:rPr lang="zh-CN" altLang="en-US" sz="2000" b="1" dirty="0" smtClean="0">
                <a:solidFill>
                  <a:srgbClr val="FFFFFF"/>
                </a:solidFill>
                <a:latin typeface="微软雅黑" panose="020B0503020204020204" pitchFamily="34" charset="-122"/>
                <a:ea typeface="微软雅黑" panose="020B0503020204020204" pitchFamily="34" charset="-122"/>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项目</a:t>
            </a:r>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验收</a:t>
            </a:r>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和</a:t>
            </a:r>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终止</a:t>
            </a:r>
            <a:r>
              <a:rPr lang="en-US" altLang="zh-CN" sz="2000" b="1" dirty="0" smtClean="0">
                <a:solidFill>
                  <a:srgbClr val="FFFFFF"/>
                </a:solidFill>
                <a:latin typeface="微软雅黑" panose="020B0503020204020204" pitchFamily="34" charset="-122"/>
                <a:ea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的区别及关联</a:t>
            </a:r>
            <a:r>
              <a:rPr lang="zh-CN" altLang="en-US" sz="2000" b="1" dirty="0" smtClean="0">
                <a:solidFill>
                  <a:srgbClr val="FFFFFF"/>
                </a:solidFill>
                <a:latin typeface="微软雅黑" panose="020B0503020204020204" pitchFamily="34" charset="-122"/>
                <a:ea typeface="微软雅黑" panose="020B0503020204020204" pitchFamily="34" charset="-122"/>
                <a:sym typeface="+mn-ea"/>
              </a:rPr>
              <a:t>？</a:t>
            </a:r>
            <a:endParaRPr lang="zh-CN" sz="2000" b="1" dirty="0" smtClean="0">
              <a:solidFill>
                <a:srgbClr val="FFFFFF"/>
              </a:solidFill>
              <a:latin typeface="微软雅黑" panose="020B0503020204020204" pitchFamily="34" charset="-122"/>
              <a:ea typeface="微软雅黑" panose="020B0503020204020204" pitchFamily="34" charset="-122"/>
              <a:sym typeface="+mn-ea"/>
            </a:endParaRPr>
          </a:p>
        </p:txBody>
      </p:sp>
      <p:sp>
        <p:nvSpPr>
          <p:cNvPr id="18" name="Freeform 15"/>
          <p:cNvSpPr>
            <a:spLocks noEditPoints="1"/>
          </p:cNvSpPr>
          <p:nvPr/>
        </p:nvSpPr>
        <p:spPr bwMode="auto">
          <a:xfrm>
            <a:off x="357188" y="538085"/>
            <a:ext cx="300384" cy="240516"/>
          </a:xfrm>
          <a:custGeom>
            <a:avLst/>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nvGrpSpPr>
          <p:cNvPr id="21" name="组合 20"/>
          <p:cNvGrpSpPr/>
          <p:nvPr/>
        </p:nvGrpSpPr>
        <p:grpSpPr>
          <a:xfrm>
            <a:off x="2928" y="396982"/>
            <a:ext cx="12186920" cy="611506"/>
            <a:chOff x="724" y="493326"/>
            <a:chExt cx="12189741" cy="611647"/>
          </a:xfrm>
        </p:grpSpPr>
        <p:sp>
          <p:nvSpPr>
            <p:cNvPr id="22" name="矩形 21"/>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0"/>
            <p:cNvSpPr txBox="1"/>
            <p:nvPr/>
          </p:nvSpPr>
          <p:spPr>
            <a:xfrm>
              <a:off x="990283" y="521273"/>
              <a:ext cx="2834026"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验收</a:t>
              </a:r>
              <a:r>
                <a:rPr lang="zh-CN" altLang="en-US" sz="3200" b="1" dirty="0">
                  <a:latin typeface="微软雅黑" panose="020B0503020204020204" pitchFamily="34" charset="-122"/>
                  <a:ea typeface="微软雅黑" panose="020B0503020204020204" pitchFamily="34" charset="-122"/>
                </a:rPr>
                <a:t>常</a:t>
              </a:r>
              <a:r>
                <a:rPr lang="zh-CN" altLang="en-US" sz="3200" b="1" dirty="0">
                  <a:latin typeface="微软雅黑" panose="020B0503020204020204" pitchFamily="34" charset="-122"/>
                  <a:ea typeface="微软雅黑" panose="020B0503020204020204" pitchFamily="34" charset="-122"/>
                </a:rPr>
                <a:t>见问题</a:t>
              </a:r>
              <a:endParaRPr lang="zh-CN" altLang="en-US" sz="3200" b="1" dirty="0">
                <a:latin typeface="微软雅黑" panose="020B0503020204020204" pitchFamily="34" charset="-122"/>
                <a:ea typeface="微软雅黑" panose="020B0503020204020204" pitchFamily="34" charset="-122"/>
              </a:endParaRPr>
            </a:p>
          </p:txBody>
        </p:sp>
        <p:sp>
          <p:nvSpPr>
            <p:cNvPr id="24" name="矩形 23"/>
            <p:cNvSpPr/>
            <p:nvPr/>
          </p:nvSpPr>
          <p:spPr>
            <a:xfrm>
              <a:off x="3838917" y="493326"/>
              <a:ext cx="8351548"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58867" y="1889856"/>
            <a:ext cx="2560671" cy="3324423"/>
            <a:chOff x="-1790650" y="999771"/>
            <a:chExt cx="4158587" cy="5398938"/>
          </a:xfrm>
        </p:grpSpPr>
        <p:grpSp>
          <p:nvGrpSpPr>
            <p:cNvPr id="118" name="组合 117"/>
            <p:cNvGrpSpPr/>
            <p:nvPr/>
          </p:nvGrpSpPr>
          <p:grpSpPr>
            <a:xfrm>
              <a:off x="-1790650" y="999771"/>
              <a:ext cx="4158587" cy="5398938"/>
              <a:chOff x="7514016" y="1120636"/>
              <a:chExt cx="3552917" cy="4612620"/>
            </a:xfrm>
          </p:grpSpPr>
          <p:sp>
            <p:nvSpPr>
              <p:cNvPr id="119" name="任意多边形: 形状 118"/>
              <p:cNvSpPr/>
              <p:nvPr/>
            </p:nvSpPr>
            <p:spPr bwMode="auto">
              <a:xfrm>
                <a:off x="7514016" y="1120636"/>
                <a:ext cx="3552917" cy="4612620"/>
              </a:xfrm>
              <a:custGeom>
                <a:avLst/>
                <a:gdLst>
                  <a:gd name="connsiteX0" fmla="*/ 142969 w 3552917"/>
                  <a:gd name="connsiteY0" fmla="*/ 0 h 4612620"/>
                  <a:gd name="connsiteX1" fmla="*/ 2864067 w 3552917"/>
                  <a:gd name="connsiteY1" fmla="*/ 0 h 4612620"/>
                  <a:gd name="connsiteX2" fmla="*/ 3552917 w 3552917"/>
                  <a:gd name="connsiteY2" fmla="*/ 688850 h 4612620"/>
                  <a:gd name="connsiteX3" fmla="*/ 3552917 w 3552917"/>
                  <a:gd name="connsiteY3" fmla="*/ 4469651 h 4612620"/>
                  <a:gd name="connsiteX4" fmla="*/ 3409948 w 3552917"/>
                  <a:gd name="connsiteY4" fmla="*/ 4612620 h 4612620"/>
                  <a:gd name="connsiteX5" fmla="*/ 142969 w 3552917"/>
                  <a:gd name="connsiteY5" fmla="*/ 4612620 h 4612620"/>
                  <a:gd name="connsiteX6" fmla="*/ 0 w 3552917"/>
                  <a:gd name="connsiteY6" fmla="*/ 4469651 h 4612620"/>
                  <a:gd name="connsiteX7" fmla="*/ 0 w 3552917"/>
                  <a:gd name="connsiteY7" fmla="*/ 142969 h 4612620"/>
                  <a:gd name="connsiteX8" fmla="*/ 142969 w 3552917"/>
                  <a:gd name="connsiteY8" fmla="*/ 0 h 461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917" h="4612620">
                    <a:moveTo>
                      <a:pt x="142969" y="0"/>
                    </a:moveTo>
                    <a:lnTo>
                      <a:pt x="2864067" y="0"/>
                    </a:lnTo>
                    <a:lnTo>
                      <a:pt x="3552917" y="688850"/>
                    </a:lnTo>
                    <a:lnTo>
                      <a:pt x="3552917" y="4469651"/>
                    </a:lnTo>
                    <a:cubicBezTo>
                      <a:pt x="3552917" y="4548611"/>
                      <a:pt x="3488908" y="4612620"/>
                      <a:pt x="3409948" y="4612620"/>
                    </a:cubicBezTo>
                    <a:lnTo>
                      <a:pt x="142969" y="4612620"/>
                    </a:lnTo>
                    <a:cubicBezTo>
                      <a:pt x="64009" y="4612620"/>
                      <a:pt x="0" y="4548611"/>
                      <a:pt x="0" y="4469651"/>
                    </a:cubicBezTo>
                    <a:lnTo>
                      <a:pt x="0" y="142969"/>
                    </a:lnTo>
                    <a:cubicBezTo>
                      <a:pt x="0" y="64009"/>
                      <a:pt x="64009" y="0"/>
                      <a:pt x="142969" y="0"/>
                    </a:cubicBezTo>
                    <a:close/>
                  </a:path>
                </a:pathLst>
              </a:custGeom>
              <a:solidFill>
                <a:schemeClr val="bg1"/>
              </a:solidFill>
              <a:ln w="6350" cap="flat" cmpd="sng" algn="ctr">
                <a:solidFill>
                  <a:schemeClr val="accent5">
                    <a:lumMod val="40000"/>
                    <a:lumOff val="60000"/>
                  </a:schemeClr>
                </a:solidFill>
                <a:prstDash val="solid"/>
                <a:round/>
                <a:headEnd type="none" w="med" len="med"/>
                <a:tailEnd type="none" w="med" len="med"/>
              </a:ln>
              <a:effectLst>
                <a:outerShdw blurRad="12700" dist="127000" dir="2700000" algn="tl" rotWithShape="0">
                  <a:prstClr val="black">
                    <a:alpha val="20000"/>
                  </a:prstClr>
                </a:outerShdw>
              </a:effectLst>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0" name="任意多边形: 形状 119"/>
              <p:cNvSpPr/>
              <p:nvPr/>
            </p:nvSpPr>
            <p:spPr bwMode="auto">
              <a:xfrm rot="10800000">
                <a:off x="10378083" y="1120636"/>
                <a:ext cx="688850" cy="688850"/>
              </a:xfrm>
              <a:custGeom>
                <a:avLst/>
                <a:gdLst>
                  <a:gd name="connsiteX0" fmla="*/ 0 w 688850"/>
                  <a:gd name="connsiteY0" fmla="*/ 0 h 688850"/>
                  <a:gd name="connsiteX1" fmla="*/ 545881 w 688850"/>
                  <a:gd name="connsiteY1" fmla="*/ 0 h 688850"/>
                  <a:gd name="connsiteX2" fmla="*/ 688850 w 688850"/>
                  <a:gd name="connsiteY2" fmla="*/ 142969 h 688850"/>
                  <a:gd name="connsiteX3" fmla="*/ 688850 w 688850"/>
                  <a:gd name="connsiteY3" fmla="*/ 688850 h 688850"/>
                </a:gdLst>
                <a:ahLst/>
                <a:cxnLst>
                  <a:cxn ang="0">
                    <a:pos x="connsiteX0" y="connsiteY0"/>
                  </a:cxn>
                  <a:cxn ang="0">
                    <a:pos x="connsiteX1" y="connsiteY1"/>
                  </a:cxn>
                  <a:cxn ang="0">
                    <a:pos x="connsiteX2" y="connsiteY2"/>
                  </a:cxn>
                  <a:cxn ang="0">
                    <a:pos x="connsiteX3" y="connsiteY3"/>
                  </a:cxn>
                </a:cxnLst>
                <a:rect l="l" t="t" r="r" b="b"/>
                <a:pathLst>
                  <a:path w="688850" h="688850">
                    <a:moveTo>
                      <a:pt x="0" y="0"/>
                    </a:moveTo>
                    <a:lnTo>
                      <a:pt x="545881" y="0"/>
                    </a:lnTo>
                    <a:cubicBezTo>
                      <a:pt x="624841" y="0"/>
                      <a:pt x="688850" y="64009"/>
                      <a:pt x="688850" y="142969"/>
                    </a:cubicBezTo>
                    <a:lnTo>
                      <a:pt x="688850" y="688850"/>
                    </a:lnTo>
                    <a:close/>
                  </a:path>
                </a:pathLst>
              </a:cu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25" name="矩形 124"/>
            <p:cNvSpPr/>
            <p:nvPr/>
          </p:nvSpPr>
          <p:spPr bwMode="auto">
            <a:xfrm>
              <a:off x="-1102578" y="2288246"/>
              <a:ext cx="2592188" cy="2184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6" name="矩形 125"/>
            <p:cNvSpPr/>
            <p:nvPr/>
          </p:nvSpPr>
          <p:spPr bwMode="auto">
            <a:xfrm>
              <a:off x="-1102578" y="2859343"/>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7" name="矩形 126"/>
            <p:cNvSpPr/>
            <p:nvPr/>
          </p:nvSpPr>
          <p:spPr bwMode="auto">
            <a:xfrm>
              <a:off x="-1102578" y="3392538"/>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8" name="矩形 127"/>
            <p:cNvSpPr/>
            <p:nvPr/>
          </p:nvSpPr>
          <p:spPr bwMode="auto">
            <a:xfrm>
              <a:off x="-1102578" y="3735430"/>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9" name="矩形 128"/>
            <p:cNvSpPr/>
            <p:nvPr/>
          </p:nvSpPr>
          <p:spPr bwMode="auto">
            <a:xfrm>
              <a:off x="-1102578" y="4078323"/>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0" name="矩形 129"/>
            <p:cNvSpPr/>
            <p:nvPr/>
          </p:nvSpPr>
          <p:spPr bwMode="auto">
            <a:xfrm>
              <a:off x="-1102578" y="5048022"/>
              <a:ext cx="1441240"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3" name="矩形 132"/>
            <p:cNvSpPr/>
            <p:nvPr/>
          </p:nvSpPr>
          <p:spPr bwMode="auto">
            <a:xfrm>
              <a:off x="-1102578" y="4421130"/>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4" name="矩形 133"/>
            <p:cNvSpPr/>
            <p:nvPr/>
          </p:nvSpPr>
          <p:spPr bwMode="auto">
            <a:xfrm>
              <a:off x="-1102578" y="4708367"/>
              <a:ext cx="2592188" cy="1949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文本框 6"/>
          <p:cNvSpPr txBox="1"/>
          <p:nvPr/>
        </p:nvSpPr>
        <p:spPr>
          <a:xfrm>
            <a:off x="1039495" y="2837815"/>
            <a:ext cx="1101725" cy="1445260"/>
          </a:xfrm>
          <a:prstGeom prst="rect">
            <a:avLst/>
          </a:prstGeom>
          <a:noFill/>
        </p:spPr>
        <p:txBody>
          <a:bodyPr wrap="square" rtlCol="0" anchor="t">
            <a:spAutoFit/>
          </a:bodyPr>
          <a:p>
            <a:pPr algn="ctr"/>
            <a:r>
              <a:rPr lang="zh-CN" altLang="en-US" sz="8800">
                <a:latin typeface="幼圆" panose="02010509060101010101" charset="-122"/>
                <a:ea typeface="幼圆" panose="02010509060101010101" charset="-122"/>
                <a:cs typeface="Arial" panose="020B0604020202020204" pitchFamily="34" charset="0"/>
              </a:rPr>
              <a:t>？</a:t>
            </a:r>
            <a:endParaRPr lang="zh-CN" altLang="en-US" sz="8800">
              <a:latin typeface="幼圆" panose="02010509060101010101" charset="-122"/>
              <a:ea typeface="幼圆" panose="0201050906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30" grpId="0"/>
      <p:bldP spid="3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 name="组合 19"/>
          <p:cNvGrpSpPr/>
          <p:nvPr/>
        </p:nvGrpSpPr>
        <p:grpSpPr>
          <a:xfrm>
            <a:off x="39079" y="389228"/>
            <a:ext cx="12186920" cy="611505"/>
            <a:chOff x="724" y="493326"/>
            <a:chExt cx="12189741" cy="611647"/>
          </a:xfrm>
        </p:grpSpPr>
        <p:sp>
          <p:nvSpPr>
            <p:cNvPr id="21" name="矩形 20"/>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0"/>
            <p:cNvSpPr txBox="1"/>
            <p:nvPr/>
          </p:nvSpPr>
          <p:spPr>
            <a:xfrm>
              <a:off x="989012" y="493326"/>
              <a:ext cx="2785120" cy="583701"/>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验收常见问题</a:t>
              </a:r>
              <a:endParaRPr lang="zh-CN" altLang="en-US" sz="3200" b="1" dirty="0">
                <a:latin typeface="微软雅黑" panose="020B0503020204020204" pitchFamily="34" charset="-122"/>
                <a:ea typeface="微软雅黑" panose="020B0503020204020204" pitchFamily="34" charset="-122"/>
              </a:endParaRPr>
            </a:p>
          </p:txBody>
        </p:sp>
        <p:sp>
          <p:nvSpPr>
            <p:cNvPr id="23" name="矩形 22"/>
            <p:cNvSpPr/>
            <p:nvPr/>
          </p:nvSpPr>
          <p:spPr>
            <a:xfrm>
              <a:off x="3774132" y="493326"/>
              <a:ext cx="8416333" cy="611647"/>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4" name="Rectangle 8"/>
          <p:cNvSpPr>
            <a:spLocks noChangeArrowheads="1"/>
          </p:cNvSpPr>
          <p:nvPr/>
        </p:nvSpPr>
        <p:spPr bwMode="auto">
          <a:xfrm>
            <a:off x="867410" y="2357755"/>
            <a:ext cx="1361440" cy="1329690"/>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承担单位</a:t>
            </a:r>
            <a:endParaRPr lang="zh-CN" altLang="en-US" sz="16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主动提出</a:t>
            </a:r>
            <a:endParaRPr lang="zh-CN" altLang="en-US" sz="16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验收</a:t>
            </a:r>
            <a:r>
              <a:rPr lang="en-US" altLang="zh-CN" sz="1600" b="1">
                <a:solidFill>
                  <a:schemeClr val="bg1"/>
                </a:solidFill>
                <a:latin typeface="微软雅黑" panose="020B0503020204020204" pitchFamily="34" charset="-122"/>
                <a:ea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rPr>
              <a:t>终止申请</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867410" y="5393690"/>
            <a:ext cx="1361440" cy="1360170"/>
          </a:xfrm>
          <a:prstGeom prst="rect">
            <a:avLst/>
          </a:prstGeom>
          <a:solidFill>
            <a:srgbClr val="303030"/>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承担单位</a:t>
            </a:r>
            <a:endParaRPr lang="zh-CN" altLang="en-US" sz="16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拒不配合提出</a:t>
            </a:r>
            <a:endParaRPr lang="zh-CN" altLang="en-US" sz="16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验收</a:t>
            </a:r>
            <a:r>
              <a:rPr lang="en-US" altLang="zh-CN" sz="1600" b="1">
                <a:solidFill>
                  <a:schemeClr val="bg1"/>
                </a:solidFill>
                <a:latin typeface="微软雅黑" panose="020B0503020204020204" pitchFamily="34" charset="-122"/>
                <a:ea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rPr>
              <a:t>终止申请</a:t>
            </a:r>
            <a:endParaRPr lang="zh-CN" altLang="en-US" sz="1600" b="1">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133350" y="5110480"/>
            <a:ext cx="11823700" cy="698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文本1"/>
          <p:cNvSpPr>
            <a:spLocks noChangeArrowheads="1"/>
          </p:cNvSpPr>
          <p:nvPr/>
        </p:nvSpPr>
        <p:spPr bwMode="gray">
          <a:xfrm>
            <a:off x="2583815" y="1633220"/>
            <a:ext cx="1035050" cy="72453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验收</a:t>
            </a:r>
            <a:endParaRPr lang="zh-CN" altLang="en-US" sz="1600" b="1" dirty="0">
              <a:latin typeface="微软雅黑" panose="020B0503020204020204" pitchFamily="34" charset="-122"/>
              <a:ea typeface="微软雅黑" panose="020B0503020204020204" pitchFamily="34" charset="-122"/>
            </a:endParaRPr>
          </a:p>
        </p:txBody>
      </p:sp>
      <p:cxnSp>
        <p:nvCxnSpPr>
          <p:cNvPr id="48" name="直接箭头连接符 47"/>
          <p:cNvCxnSpPr>
            <a:stCxn id="2" idx="3"/>
          </p:cNvCxnSpPr>
          <p:nvPr/>
        </p:nvCxnSpPr>
        <p:spPr>
          <a:xfrm>
            <a:off x="3618865" y="1995805"/>
            <a:ext cx="381635" cy="1206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流程图: 决策 17"/>
          <p:cNvSpPr/>
          <p:nvPr/>
        </p:nvSpPr>
        <p:spPr>
          <a:xfrm>
            <a:off x="5534025" y="1501775"/>
            <a:ext cx="1061085" cy="1020445"/>
          </a:xfrm>
          <a:prstGeom prst="flowChartDecision">
            <a:avLst/>
          </a:prstGeom>
          <a:ln>
            <a:solidFill>
              <a:srgbClr val="F02D0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9" name="文本框 18"/>
          <p:cNvSpPr txBox="1"/>
          <p:nvPr/>
        </p:nvSpPr>
        <p:spPr>
          <a:xfrm>
            <a:off x="5676900" y="1726565"/>
            <a:ext cx="774700" cy="583565"/>
          </a:xfrm>
          <a:prstGeom prst="rect">
            <a:avLst/>
          </a:prstGeom>
          <a:noFill/>
        </p:spPr>
        <p:txBody>
          <a:bodyPr wrap="square" rtlCol="0">
            <a:spAutoFit/>
          </a:bodyPr>
          <a:p>
            <a:pPr algn="ctr"/>
            <a:r>
              <a:rPr lang="zh-CN" altLang="en-US" sz="1600" b="1">
                <a:latin typeface="微软雅黑" panose="020B0503020204020204" pitchFamily="34" charset="-122"/>
                <a:ea typeface="微软雅黑" panose="020B0503020204020204" pitchFamily="34" charset="-122"/>
              </a:rPr>
              <a:t>验收</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评审</a:t>
            </a:r>
            <a:endParaRPr lang="zh-CN" altLang="en-US" sz="1600" b="1">
              <a:latin typeface="微软雅黑" panose="020B0503020204020204" pitchFamily="34" charset="-122"/>
              <a:ea typeface="微软雅黑" panose="020B0503020204020204" pitchFamily="34" charset="-122"/>
            </a:endParaRPr>
          </a:p>
        </p:txBody>
      </p:sp>
      <p:cxnSp>
        <p:nvCxnSpPr>
          <p:cNvPr id="26" name="直接箭头连接符 25"/>
          <p:cNvCxnSpPr>
            <a:stCxn id="6" idx="3"/>
            <a:endCxn id="18" idx="1"/>
          </p:cNvCxnSpPr>
          <p:nvPr/>
        </p:nvCxnSpPr>
        <p:spPr>
          <a:xfrm flipV="1">
            <a:off x="5043170" y="2012315"/>
            <a:ext cx="490855" cy="317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6" idx="2"/>
            <a:endCxn id="14" idx="0"/>
          </p:cNvCxnSpPr>
          <p:nvPr/>
        </p:nvCxnSpPr>
        <p:spPr>
          <a:xfrm rot="5400000">
            <a:off x="3190240" y="2523490"/>
            <a:ext cx="1320800" cy="1324610"/>
          </a:xfrm>
          <a:prstGeom prst="bentConnector3">
            <a:avLst>
              <a:gd name="adj1" fmla="val 50000"/>
            </a:avLst>
          </a:prstGeom>
          <a:ln>
            <a:tailEnd type="arrow" w="med" len="med"/>
          </a:ln>
        </p:spPr>
        <p:style>
          <a:lnRef idx="1">
            <a:schemeClr val="dk1"/>
          </a:lnRef>
          <a:fillRef idx="0">
            <a:schemeClr val="dk1"/>
          </a:fillRef>
          <a:effectRef idx="0">
            <a:schemeClr val="dk1"/>
          </a:effectRef>
          <a:fontRef idx="minor">
            <a:schemeClr val="tx1"/>
          </a:fontRef>
        </p:style>
      </p:cxnSp>
      <p:sp>
        <p:nvSpPr>
          <p:cNvPr id="31" name="文本框 30"/>
          <p:cNvSpPr txBox="1"/>
          <p:nvPr/>
        </p:nvSpPr>
        <p:spPr>
          <a:xfrm>
            <a:off x="3265805" y="2869565"/>
            <a:ext cx="1305560" cy="306705"/>
          </a:xfrm>
          <a:prstGeom prst="rect">
            <a:avLst/>
          </a:prstGeom>
          <a:noFill/>
        </p:spPr>
        <p:txBody>
          <a:bodyPr wrap="square" rtlCol="0">
            <a:spAutoFit/>
            <a:scene3d>
              <a:camera prst="orthographicFront"/>
              <a:lightRig rig="threePt" dir="t"/>
            </a:scene3d>
          </a:bodyPr>
          <a:p>
            <a:pPr algn="l"/>
            <a:r>
              <a:rPr lang="zh-CN" altLang="en-US" sz="1400">
                <a:solidFill>
                  <a:schemeClr val="accent4">
                    <a:lumMod val="75000"/>
                  </a:schemeClr>
                </a:solidFill>
                <a:effectLst/>
                <a:latin typeface="微软雅黑" panose="020B0503020204020204" pitchFamily="34" charset="-122"/>
                <a:ea typeface="微软雅黑" panose="020B0503020204020204" pitchFamily="34" charset="-122"/>
              </a:rPr>
              <a:t>符合终止条件</a:t>
            </a:r>
            <a:endParaRPr lang="zh-CN" altLang="en-US" sz="1400">
              <a:solidFill>
                <a:schemeClr val="accent4">
                  <a:lumMod val="75000"/>
                </a:schemeClr>
              </a:solidFill>
              <a:effectLst/>
              <a:latin typeface="微软雅黑" panose="020B0503020204020204" pitchFamily="34" charset="-122"/>
              <a:ea typeface="微软雅黑" panose="020B0503020204020204" pitchFamily="34" charset="-122"/>
            </a:endParaRPr>
          </a:p>
        </p:txBody>
      </p:sp>
      <p:sp>
        <p:nvSpPr>
          <p:cNvPr id="33" name="文本框 32"/>
          <p:cNvSpPr txBox="1"/>
          <p:nvPr/>
        </p:nvSpPr>
        <p:spPr>
          <a:xfrm>
            <a:off x="5006340" y="1708785"/>
            <a:ext cx="1305560" cy="306705"/>
          </a:xfrm>
          <a:prstGeom prst="rect">
            <a:avLst/>
          </a:prstGeom>
          <a:noFill/>
        </p:spPr>
        <p:txBody>
          <a:bodyPr wrap="square" rtlCol="0">
            <a:spAutoFit/>
            <a:scene3d>
              <a:camera prst="orthographicFront"/>
              <a:lightRig rig="threePt" dir="t"/>
            </a:scene3d>
          </a:bodyPr>
          <a:p>
            <a:pPr algn="l"/>
            <a:r>
              <a:rPr lang="zh-CN" altLang="en-US" sz="1400">
                <a:solidFill>
                  <a:schemeClr val="accent4">
                    <a:lumMod val="75000"/>
                  </a:schemeClr>
                </a:solidFill>
                <a:effectLst/>
                <a:latin typeface="微软雅黑" panose="020B0503020204020204" pitchFamily="34" charset="-122"/>
                <a:ea typeface="微软雅黑" panose="020B0503020204020204" pitchFamily="34" charset="-122"/>
              </a:rPr>
              <a:t>通过</a:t>
            </a:r>
            <a:endParaRPr lang="zh-CN" altLang="en-US" sz="1400">
              <a:solidFill>
                <a:schemeClr val="accent4">
                  <a:lumMod val="75000"/>
                </a:schemeClr>
              </a:solidFill>
              <a:effectLst/>
              <a:latin typeface="微软雅黑" panose="020B0503020204020204" pitchFamily="34" charset="-122"/>
              <a:ea typeface="微软雅黑" panose="020B0503020204020204" pitchFamily="34" charset="-122"/>
            </a:endParaRPr>
          </a:p>
        </p:txBody>
      </p:sp>
      <p:sp>
        <p:nvSpPr>
          <p:cNvPr id="37" name="文本1"/>
          <p:cNvSpPr>
            <a:spLocks noChangeArrowheads="1"/>
          </p:cNvSpPr>
          <p:nvPr/>
        </p:nvSpPr>
        <p:spPr bwMode="gray">
          <a:xfrm>
            <a:off x="8035925" y="1238250"/>
            <a:ext cx="3392805" cy="4883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sym typeface="+mn-ea"/>
              </a:rPr>
              <a:t>不收回结余经费；不记入失信记录</a:t>
            </a:r>
            <a:endParaRPr lang="zh-CN" altLang="en-US" sz="1600" b="1" dirty="0">
              <a:latin typeface="微软雅黑" panose="020B0503020204020204" pitchFamily="34" charset="-122"/>
              <a:ea typeface="微软雅黑" panose="020B0503020204020204" pitchFamily="34" charset="-122"/>
              <a:sym typeface="+mn-ea"/>
            </a:endParaRPr>
          </a:p>
        </p:txBody>
      </p:sp>
      <p:cxnSp>
        <p:nvCxnSpPr>
          <p:cNvPr id="40" name="肘形连接符 39"/>
          <p:cNvCxnSpPr>
            <a:stCxn id="18" idx="3"/>
          </p:cNvCxnSpPr>
          <p:nvPr/>
        </p:nvCxnSpPr>
        <p:spPr>
          <a:xfrm flipV="1">
            <a:off x="6595110" y="1493520"/>
            <a:ext cx="1439545" cy="518795"/>
          </a:xfrm>
          <a:prstGeom prst="bentConnector3">
            <a:avLst>
              <a:gd name="adj1" fmla="val 34539"/>
            </a:avLst>
          </a:prstGeom>
          <a:ln>
            <a:tailEnd type="arrow" w="med" len="med"/>
          </a:ln>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7314565" y="1198245"/>
            <a:ext cx="2674620" cy="306705"/>
          </a:xfrm>
          <a:prstGeom prst="rect">
            <a:avLst/>
          </a:prstGeom>
          <a:noFill/>
        </p:spPr>
        <p:txBody>
          <a:bodyPr wrap="square" rtlCol="0">
            <a:spAutoFit/>
            <a:scene3d>
              <a:camera prst="orthographicFront"/>
              <a:lightRig rig="threePt" dir="t"/>
            </a:scene3d>
          </a:bodyPr>
          <a:p>
            <a:pPr algn="l"/>
            <a:r>
              <a:rPr lang="zh-CN" altLang="en-US" sz="1400" b="1">
                <a:solidFill>
                  <a:schemeClr val="accent1"/>
                </a:solidFill>
                <a:effectLst/>
                <a:latin typeface="微软雅黑" panose="020B0503020204020204" pitchFamily="34" charset="-122"/>
                <a:ea typeface="微软雅黑" panose="020B0503020204020204" pitchFamily="34" charset="-122"/>
              </a:rPr>
              <a:t>通过</a:t>
            </a:r>
            <a:endParaRPr lang="zh-CN" altLang="en-US" sz="1400">
              <a:solidFill>
                <a:schemeClr val="accent1"/>
              </a:solidFill>
              <a:effectLst/>
              <a:latin typeface="微软雅黑" panose="020B0503020204020204" pitchFamily="34" charset="-122"/>
              <a:ea typeface="微软雅黑" panose="020B0503020204020204" pitchFamily="34" charset="-122"/>
            </a:endParaRPr>
          </a:p>
        </p:txBody>
      </p:sp>
      <p:sp>
        <p:nvSpPr>
          <p:cNvPr id="46" name="文本1"/>
          <p:cNvSpPr>
            <a:spLocks noChangeArrowheads="1"/>
          </p:cNvSpPr>
          <p:nvPr/>
        </p:nvSpPr>
        <p:spPr bwMode="gray">
          <a:xfrm>
            <a:off x="8035925" y="2037080"/>
            <a:ext cx="3392805" cy="4883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sym typeface="+mn-ea"/>
              </a:rPr>
              <a:t>收回结余经费；不记入失信记录</a:t>
            </a:r>
            <a:endParaRPr lang="zh-CN" altLang="en-US" sz="1600" b="1" dirty="0">
              <a:latin typeface="微软雅黑" panose="020B0503020204020204" pitchFamily="34" charset="-122"/>
              <a:ea typeface="微软雅黑" panose="020B0503020204020204" pitchFamily="34" charset="-122"/>
            </a:endParaRPr>
          </a:p>
        </p:txBody>
      </p:sp>
      <p:cxnSp>
        <p:nvCxnSpPr>
          <p:cNvPr id="47" name="肘形连接符 46"/>
          <p:cNvCxnSpPr/>
          <p:nvPr/>
        </p:nvCxnSpPr>
        <p:spPr>
          <a:xfrm>
            <a:off x="6657340" y="1994535"/>
            <a:ext cx="1390650" cy="306070"/>
          </a:xfrm>
          <a:prstGeom prst="bentConnector3">
            <a:avLst>
              <a:gd name="adj1" fmla="val 31050"/>
            </a:avLst>
          </a:prstGeom>
          <a:ln>
            <a:tailEnd type="arrow" w="med" len="med"/>
          </a:ln>
        </p:spPr>
        <p:style>
          <a:lnRef idx="1">
            <a:schemeClr val="dk1"/>
          </a:lnRef>
          <a:fillRef idx="0">
            <a:schemeClr val="dk1"/>
          </a:fillRef>
          <a:effectRef idx="0">
            <a:schemeClr val="dk1"/>
          </a:effectRef>
          <a:fontRef idx="minor">
            <a:schemeClr val="tx1"/>
          </a:fontRef>
        </p:style>
      </p:cxnSp>
      <p:sp>
        <p:nvSpPr>
          <p:cNvPr id="50" name="文本框 49"/>
          <p:cNvSpPr txBox="1"/>
          <p:nvPr/>
        </p:nvSpPr>
        <p:spPr>
          <a:xfrm>
            <a:off x="7304405" y="2023110"/>
            <a:ext cx="2542540" cy="306705"/>
          </a:xfrm>
          <a:prstGeom prst="rect">
            <a:avLst/>
          </a:prstGeom>
          <a:noFill/>
        </p:spPr>
        <p:txBody>
          <a:bodyPr wrap="square" rtlCol="0">
            <a:spAutoFit/>
            <a:scene3d>
              <a:camera prst="orthographicFront"/>
              <a:lightRig rig="threePt" dir="t"/>
            </a:scene3d>
          </a:bodyPr>
          <a:p>
            <a:pPr algn="l"/>
            <a:r>
              <a:rPr lang="zh-CN" altLang="en-US" sz="1400" b="1">
                <a:solidFill>
                  <a:schemeClr val="accent1"/>
                </a:solidFill>
                <a:effectLst/>
                <a:latin typeface="微软雅黑" panose="020B0503020204020204" pitchFamily="34" charset="-122"/>
                <a:ea typeface="微软雅黑" panose="020B0503020204020204" pitchFamily="34" charset="-122"/>
              </a:rPr>
              <a:t>结题</a:t>
            </a:r>
            <a:endParaRPr lang="zh-CN" altLang="en-US" sz="1400">
              <a:solidFill>
                <a:schemeClr val="accent1"/>
              </a:solidFill>
              <a:effectLst/>
              <a:latin typeface="微软雅黑" panose="020B0503020204020204" pitchFamily="34" charset="-122"/>
              <a:ea typeface="微软雅黑" panose="020B0503020204020204" pitchFamily="34" charset="-122"/>
            </a:endParaRPr>
          </a:p>
        </p:txBody>
      </p:sp>
      <p:sp>
        <p:nvSpPr>
          <p:cNvPr id="51" name="文本1"/>
          <p:cNvSpPr>
            <a:spLocks noChangeArrowheads="1"/>
          </p:cNvSpPr>
          <p:nvPr/>
        </p:nvSpPr>
        <p:spPr bwMode="gray">
          <a:xfrm>
            <a:off x="8035925" y="2778760"/>
            <a:ext cx="3392805" cy="4883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sym typeface="+mn-ea"/>
              </a:rPr>
              <a:t>追缴</a:t>
            </a:r>
            <a:r>
              <a:rPr lang="zh-CN" altLang="en-US" sz="1600" b="1" dirty="0">
                <a:latin typeface="微软雅黑" panose="020B0503020204020204" pitchFamily="34" charset="-122"/>
                <a:ea typeface="微软雅黑" panose="020B0503020204020204" pitchFamily="34" charset="-122"/>
                <a:sym typeface="+mn-ea"/>
              </a:rPr>
              <a:t>结余经费及违规使用财政资金；</a:t>
            </a:r>
            <a:r>
              <a:rPr lang="zh-CN" altLang="en-US" sz="1600" b="1" dirty="0">
                <a:latin typeface="微软雅黑" panose="020B0503020204020204" pitchFamily="34" charset="-122"/>
                <a:ea typeface="微软雅黑" panose="020B0503020204020204" pitchFamily="34" charset="-122"/>
                <a:sym typeface="+mn-ea"/>
              </a:rPr>
              <a:t>记入失信记录</a:t>
            </a:r>
            <a:endParaRPr lang="zh-CN" altLang="en-US" sz="1600" b="1" dirty="0">
              <a:latin typeface="微软雅黑" panose="020B0503020204020204" pitchFamily="34" charset="-122"/>
              <a:ea typeface="微软雅黑" panose="020B0503020204020204" pitchFamily="34" charset="-122"/>
            </a:endParaRPr>
          </a:p>
        </p:txBody>
      </p:sp>
      <p:cxnSp>
        <p:nvCxnSpPr>
          <p:cNvPr id="52" name="肘形连接符 51"/>
          <p:cNvCxnSpPr/>
          <p:nvPr/>
        </p:nvCxnSpPr>
        <p:spPr>
          <a:xfrm>
            <a:off x="6595110" y="1994535"/>
            <a:ext cx="1440815" cy="1040130"/>
          </a:xfrm>
          <a:prstGeom prst="bentConnector3">
            <a:avLst>
              <a:gd name="adj1" fmla="val 34552"/>
            </a:avLst>
          </a:prstGeom>
          <a:ln>
            <a:tailEnd type="arrow" w="med" len="med"/>
          </a:ln>
        </p:spPr>
        <p:style>
          <a:lnRef idx="1">
            <a:schemeClr val="dk1"/>
          </a:lnRef>
          <a:fillRef idx="0">
            <a:schemeClr val="dk1"/>
          </a:fillRef>
          <a:effectRef idx="0">
            <a:schemeClr val="dk1"/>
          </a:effectRef>
          <a:fontRef idx="minor">
            <a:schemeClr val="tx1"/>
          </a:fontRef>
        </p:style>
      </p:cxnSp>
      <p:sp>
        <p:nvSpPr>
          <p:cNvPr id="54" name="文本1"/>
          <p:cNvSpPr>
            <a:spLocks noChangeArrowheads="1"/>
          </p:cNvSpPr>
          <p:nvPr/>
        </p:nvSpPr>
        <p:spPr bwMode="gray">
          <a:xfrm>
            <a:off x="8158480" y="3736340"/>
            <a:ext cx="3392805" cy="4883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sym typeface="+mn-ea"/>
              </a:rPr>
              <a:t>收回结余经费；不记入失信记录</a:t>
            </a:r>
            <a:endParaRPr lang="zh-CN" altLang="en-US" sz="1600" b="1" dirty="0">
              <a:latin typeface="微软雅黑" panose="020B0503020204020204" pitchFamily="34" charset="-122"/>
              <a:ea typeface="微软雅黑" panose="020B0503020204020204" pitchFamily="34" charset="-122"/>
            </a:endParaRPr>
          </a:p>
        </p:txBody>
      </p:sp>
      <p:sp>
        <p:nvSpPr>
          <p:cNvPr id="57" name="文本1"/>
          <p:cNvSpPr>
            <a:spLocks noChangeArrowheads="1"/>
          </p:cNvSpPr>
          <p:nvPr/>
        </p:nvSpPr>
        <p:spPr bwMode="gray">
          <a:xfrm>
            <a:off x="8158480" y="4479290"/>
            <a:ext cx="3392805" cy="4883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sym typeface="+mn-ea"/>
              </a:rPr>
              <a:t>视具体情况追缴财政资金；</a:t>
            </a:r>
            <a:endParaRPr lang="zh-CN" altLang="en-US" sz="1600" b="1" dirty="0">
              <a:latin typeface="微软雅黑" panose="020B0503020204020204" pitchFamily="34" charset="-122"/>
              <a:ea typeface="微软雅黑" panose="020B0503020204020204" pitchFamily="34" charset="-122"/>
              <a:sym typeface="+mn-ea"/>
            </a:endParaRPr>
          </a:p>
          <a:p>
            <a:pPr algn="ctr"/>
            <a:r>
              <a:rPr lang="zh-CN" altLang="en-US" sz="1600" b="1" dirty="0">
                <a:latin typeface="微软雅黑" panose="020B0503020204020204" pitchFamily="34" charset="-122"/>
                <a:ea typeface="微软雅黑" panose="020B0503020204020204" pitchFamily="34" charset="-122"/>
                <a:sym typeface="+mn-ea"/>
              </a:rPr>
              <a:t>记入失信记录</a:t>
            </a:r>
            <a:endParaRPr lang="zh-CN" altLang="en-US" sz="1600" b="1" dirty="0">
              <a:latin typeface="微软雅黑" panose="020B0503020204020204" pitchFamily="34" charset="-122"/>
              <a:ea typeface="微软雅黑" panose="020B0503020204020204" pitchFamily="34" charset="-122"/>
            </a:endParaRPr>
          </a:p>
        </p:txBody>
      </p:sp>
      <p:cxnSp>
        <p:nvCxnSpPr>
          <p:cNvPr id="58" name="肘形连接符 57"/>
          <p:cNvCxnSpPr>
            <a:stCxn id="12" idx="3"/>
            <a:endCxn id="54" idx="1"/>
          </p:cNvCxnSpPr>
          <p:nvPr/>
        </p:nvCxnSpPr>
        <p:spPr>
          <a:xfrm flipV="1">
            <a:off x="5061585" y="3980815"/>
            <a:ext cx="3096895" cy="207010"/>
          </a:xfrm>
          <a:prstGeom prst="bentConnector3">
            <a:avLst>
              <a:gd name="adj1" fmla="val 18125"/>
            </a:avLst>
          </a:prstGeom>
          <a:ln>
            <a:tailEnd type="arrow" w="med" len="med"/>
          </a:ln>
        </p:spPr>
        <p:style>
          <a:lnRef idx="1">
            <a:schemeClr val="dk1"/>
          </a:lnRef>
          <a:fillRef idx="0">
            <a:schemeClr val="dk1"/>
          </a:fillRef>
          <a:effectRef idx="0">
            <a:schemeClr val="dk1"/>
          </a:effectRef>
          <a:fontRef idx="minor">
            <a:schemeClr val="tx1"/>
          </a:fontRef>
        </p:style>
      </p:cxnSp>
      <p:cxnSp>
        <p:nvCxnSpPr>
          <p:cNvPr id="59" name="肘形连接符 58"/>
          <p:cNvCxnSpPr>
            <a:stCxn id="12" idx="3"/>
            <a:endCxn id="57" idx="1"/>
          </p:cNvCxnSpPr>
          <p:nvPr/>
        </p:nvCxnSpPr>
        <p:spPr>
          <a:xfrm>
            <a:off x="5061585" y="4187825"/>
            <a:ext cx="3096895" cy="535940"/>
          </a:xfrm>
          <a:prstGeom prst="bentConnector3">
            <a:avLst>
              <a:gd name="adj1" fmla="val 18125"/>
            </a:avLst>
          </a:prstGeom>
          <a:ln>
            <a:tailEnd type="arrow" w="med" len="med"/>
          </a:ln>
        </p:spPr>
        <p:style>
          <a:lnRef idx="1">
            <a:schemeClr val="dk1"/>
          </a:lnRef>
          <a:fillRef idx="0">
            <a:schemeClr val="dk1"/>
          </a:fillRef>
          <a:effectRef idx="0">
            <a:schemeClr val="dk1"/>
          </a:effectRef>
          <a:fontRef idx="minor">
            <a:schemeClr val="tx1"/>
          </a:fontRef>
        </p:style>
      </p:cxnSp>
      <p:sp>
        <p:nvSpPr>
          <p:cNvPr id="60" name="文本框 59"/>
          <p:cNvSpPr txBox="1"/>
          <p:nvPr/>
        </p:nvSpPr>
        <p:spPr>
          <a:xfrm>
            <a:off x="5534025" y="3674110"/>
            <a:ext cx="3061335" cy="306705"/>
          </a:xfrm>
          <a:prstGeom prst="rect">
            <a:avLst/>
          </a:prstGeom>
          <a:noFill/>
        </p:spPr>
        <p:txBody>
          <a:bodyPr wrap="square" rtlCol="0">
            <a:spAutoFit/>
            <a:scene3d>
              <a:camera prst="orthographicFront"/>
              <a:lightRig rig="threePt" dir="t"/>
            </a:scene3d>
          </a:bodyPr>
          <a:p>
            <a:pPr algn="l"/>
            <a:r>
              <a:rPr lang="zh-CN" altLang="en-US" sz="1400">
                <a:solidFill>
                  <a:srgbClr val="00B050"/>
                </a:solidFill>
                <a:effectLst/>
                <a:latin typeface="微软雅黑" panose="020B0503020204020204" pitchFamily="34" charset="-122"/>
                <a:ea typeface="微软雅黑" panose="020B0503020204020204" pitchFamily="34" charset="-122"/>
                <a:sym typeface="+mn-ea"/>
              </a:rPr>
              <a:t>主动申请终止，且履行勤勉义务</a:t>
            </a:r>
            <a:endParaRPr lang="zh-CN" altLang="en-US" sz="1400">
              <a:solidFill>
                <a:srgbClr val="00B050"/>
              </a:solidFill>
              <a:effectLst/>
              <a:latin typeface="微软雅黑" panose="020B0503020204020204" pitchFamily="34" charset="-122"/>
              <a:ea typeface="微软雅黑" panose="020B0503020204020204" pitchFamily="34" charset="-122"/>
              <a:sym typeface="+mn-ea"/>
            </a:endParaRPr>
          </a:p>
        </p:txBody>
      </p:sp>
      <p:sp>
        <p:nvSpPr>
          <p:cNvPr id="61" name="文本框 60"/>
          <p:cNvSpPr txBox="1"/>
          <p:nvPr/>
        </p:nvSpPr>
        <p:spPr>
          <a:xfrm>
            <a:off x="5717540" y="4417060"/>
            <a:ext cx="1597025" cy="306705"/>
          </a:xfrm>
          <a:prstGeom prst="rect">
            <a:avLst/>
          </a:prstGeom>
          <a:noFill/>
        </p:spPr>
        <p:txBody>
          <a:bodyPr wrap="square" rtlCol="0">
            <a:spAutoFit/>
            <a:scene3d>
              <a:camera prst="orthographicFront"/>
              <a:lightRig rig="threePt" dir="t"/>
            </a:scene3d>
          </a:bodyPr>
          <a:p>
            <a:pPr algn="l"/>
            <a:r>
              <a:rPr lang="zh-CN" altLang="en-US" sz="1400">
                <a:solidFill>
                  <a:srgbClr val="00B050"/>
                </a:solidFill>
                <a:effectLst/>
                <a:latin typeface="微软雅黑" panose="020B0503020204020204" pitchFamily="34" charset="-122"/>
                <a:ea typeface="微软雅黑" panose="020B0503020204020204" pitchFamily="34" charset="-122"/>
                <a:sym typeface="+mn-ea"/>
              </a:rPr>
              <a:t>其他情况</a:t>
            </a:r>
            <a:endParaRPr lang="zh-CN" altLang="en-US" sz="1400">
              <a:solidFill>
                <a:srgbClr val="00B050"/>
              </a:solidFill>
              <a:effectLst/>
              <a:latin typeface="微软雅黑" panose="020B0503020204020204" pitchFamily="34" charset="-122"/>
              <a:ea typeface="微软雅黑" panose="020B0503020204020204" pitchFamily="34" charset="-122"/>
              <a:sym typeface="+mn-ea"/>
            </a:endParaRPr>
          </a:p>
        </p:txBody>
      </p:sp>
      <p:sp>
        <p:nvSpPr>
          <p:cNvPr id="64" name="文本框 63"/>
          <p:cNvSpPr txBox="1"/>
          <p:nvPr/>
        </p:nvSpPr>
        <p:spPr>
          <a:xfrm>
            <a:off x="7304405" y="2727960"/>
            <a:ext cx="2684780" cy="306705"/>
          </a:xfrm>
          <a:prstGeom prst="rect">
            <a:avLst/>
          </a:prstGeom>
          <a:noFill/>
        </p:spPr>
        <p:txBody>
          <a:bodyPr wrap="square" rtlCol="0">
            <a:spAutoFit/>
            <a:scene3d>
              <a:camera prst="orthographicFront"/>
              <a:lightRig rig="threePt" dir="t"/>
            </a:scene3d>
          </a:bodyPr>
          <a:p>
            <a:pPr algn="l"/>
            <a:r>
              <a:rPr lang="zh-CN" altLang="en-US" sz="1400" b="1">
                <a:solidFill>
                  <a:schemeClr val="accent1"/>
                </a:solidFill>
                <a:effectLst/>
                <a:latin typeface="微软雅黑" panose="020B0503020204020204" pitchFamily="34" charset="-122"/>
                <a:ea typeface="微软雅黑" panose="020B0503020204020204" pitchFamily="34" charset="-122"/>
              </a:rPr>
              <a:t>不通过</a:t>
            </a:r>
            <a:endParaRPr lang="zh-CN" altLang="en-US" sz="1400">
              <a:solidFill>
                <a:schemeClr val="accent1"/>
              </a:solidFill>
              <a:effectLst/>
              <a:latin typeface="微软雅黑" panose="020B0503020204020204" pitchFamily="34" charset="-122"/>
              <a:ea typeface="微软雅黑" panose="020B0503020204020204" pitchFamily="34" charset="-122"/>
            </a:endParaRPr>
          </a:p>
        </p:txBody>
      </p:sp>
      <p:sp>
        <p:nvSpPr>
          <p:cNvPr id="65" name="文本1"/>
          <p:cNvSpPr>
            <a:spLocks noChangeArrowheads="1"/>
          </p:cNvSpPr>
          <p:nvPr/>
        </p:nvSpPr>
        <p:spPr bwMode="gray">
          <a:xfrm>
            <a:off x="3252470" y="5588635"/>
            <a:ext cx="1172210" cy="94678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sym typeface="+mn-ea"/>
              </a:rPr>
              <a:t>终止</a:t>
            </a:r>
            <a:endParaRPr lang="zh-CN" altLang="en-US" sz="1600" b="1" dirty="0">
              <a:latin typeface="微软雅黑" panose="020B0503020204020204" pitchFamily="34" charset="-122"/>
              <a:ea typeface="微软雅黑" panose="020B0503020204020204" pitchFamily="34" charset="-122"/>
              <a:sym typeface="+mn-ea"/>
            </a:endParaRPr>
          </a:p>
          <a:p>
            <a:pPr algn="ctr"/>
            <a:r>
              <a:rPr lang="zh-CN" altLang="en-US" sz="1600" b="1" dirty="0">
                <a:latin typeface="微软雅黑" panose="020B0503020204020204" pitchFamily="34" charset="-122"/>
                <a:ea typeface="微软雅黑" panose="020B0503020204020204" pitchFamily="34" charset="-122"/>
                <a:sym typeface="+mn-ea"/>
              </a:rPr>
              <a:t>（被动</a:t>
            </a:r>
            <a:r>
              <a:rPr lang="zh-CN" altLang="en-US" sz="1600" b="1" dirty="0">
                <a:latin typeface="微软雅黑" panose="020B0503020204020204" pitchFamily="34" charset="-122"/>
                <a:ea typeface="微软雅黑" panose="020B0503020204020204" pitchFamily="34" charset="-122"/>
                <a:sym typeface="+mn-ea"/>
              </a:rPr>
              <a:t>）</a:t>
            </a:r>
            <a:endParaRPr lang="zh-CN" altLang="en-US" sz="1600" b="1" dirty="0">
              <a:latin typeface="微软雅黑" panose="020B0503020204020204" pitchFamily="34" charset="-122"/>
              <a:ea typeface="微软雅黑" panose="020B0503020204020204" pitchFamily="34" charset="-122"/>
              <a:sym typeface="+mn-ea"/>
            </a:endParaRPr>
          </a:p>
        </p:txBody>
      </p:sp>
      <p:cxnSp>
        <p:nvCxnSpPr>
          <p:cNvPr id="66" name="肘形连接符 65"/>
          <p:cNvCxnSpPr>
            <a:stCxn id="4" idx="0"/>
            <a:endCxn id="2" idx="1"/>
          </p:cNvCxnSpPr>
          <p:nvPr/>
        </p:nvCxnSpPr>
        <p:spPr>
          <a:xfrm rot="16200000">
            <a:off x="1884998" y="1658938"/>
            <a:ext cx="361950" cy="1035685"/>
          </a:xfrm>
          <a:prstGeom prst="bentConnector2">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7" name="肘形连接符 66"/>
          <p:cNvCxnSpPr>
            <a:stCxn id="4" idx="2"/>
            <a:endCxn id="14" idx="1"/>
          </p:cNvCxnSpPr>
          <p:nvPr/>
        </p:nvCxnSpPr>
        <p:spPr>
          <a:xfrm rot="5400000" flipV="1">
            <a:off x="1849120" y="3386455"/>
            <a:ext cx="521335" cy="1122680"/>
          </a:xfrm>
          <a:prstGeom prst="bentConnector2">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8" name="直接箭头连接符 67"/>
          <p:cNvCxnSpPr>
            <a:endCxn id="65" idx="1"/>
          </p:cNvCxnSpPr>
          <p:nvPr/>
        </p:nvCxnSpPr>
        <p:spPr>
          <a:xfrm flipV="1">
            <a:off x="2228850" y="6062345"/>
            <a:ext cx="1036955" cy="2286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流程图: 决策 5"/>
          <p:cNvSpPr/>
          <p:nvPr/>
        </p:nvSpPr>
        <p:spPr>
          <a:xfrm>
            <a:off x="3982085" y="1504950"/>
            <a:ext cx="1061085" cy="1020445"/>
          </a:xfrm>
          <a:prstGeom prst="flowChartDecision">
            <a:avLst/>
          </a:prstGeom>
          <a:ln>
            <a:solidFill>
              <a:srgbClr val="F02D0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文本框 9"/>
          <p:cNvSpPr txBox="1"/>
          <p:nvPr/>
        </p:nvSpPr>
        <p:spPr>
          <a:xfrm>
            <a:off x="4125595" y="1720215"/>
            <a:ext cx="774700" cy="583565"/>
          </a:xfrm>
          <a:prstGeom prst="rect">
            <a:avLst/>
          </a:prstGeom>
          <a:noFill/>
        </p:spPr>
        <p:txBody>
          <a:bodyPr wrap="square" rtlCol="0">
            <a:spAutoFit/>
          </a:bodyPr>
          <a:p>
            <a:pPr algn="ctr"/>
            <a:r>
              <a:rPr lang="zh-CN" altLang="en-US" sz="1600" b="1">
                <a:latin typeface="微软雅黑" panose="020B0503020204020204" pitchFamily="34" charset="-122"/>
                <a:ea typeface="微软雅黑" panose="020B0503020204020204" pitchFamily="34" charset="-122"/>
              </a:rPr>
              <a:t>材料审查</a:t>
            </a:r>
            <a:endParaRPr lang="zh-CN" altLang="en-US" sz="1600" b="1">
              <a:latin typeface="微软雅黑" panose="020B0503020204020204" pitchFamily="34" charset="-122"/>
              <a:ea typeface="微软雅黑" panose="020B0503020204020204" pitchFamily="34" charset="-122"/>
            </a:endParaRPr>
          </a:p>
        </p:txBody>
      </p:sp>
      <p:sp>
        <p:nvSpPr>
          <p:cNvPr id="12" name="流程图: 决策 11"/>
          <p:cNvSpPr/>
          <p:nvPr/>
        </p:nvSpPr>
        <p:spPr>
          <a:xfrm>
            <a:off x="4000500" y="3677285"/>
            <a:ext cx="1061085" cy="1020445"/>
          </a:xfrm>
          <a:prstGeom prst="flowChartDecision">
            <a:avLst/>
          </a:prstGeom>
          <a:ln>
            <a:solidFill>
              <a:srgbClr val="F02D0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文本框 12"/>
          <p:cNvSpPr txBox="1"/>
          <p:nvPr/>
        </p:nvSpPr>
        <p:spPr>
          <a:xfrm>
            <a:off x="4156075" y="3895725"/>
            <a:ext cx="774700" cy="583565"/>
          </a:xfrm>
          <a:prstGeom prst="rect">
            <a:avLst/>
          </a:prstGeom>
          <a:noFill/>
        </p:spPr>
        <p:txBody>
          <a:bodyPr wrap="square" rtlCol="0">
            <a:spAutoFit/>
          </a:bodyPr>
          <a:p>
            <a:pPr algn="ctr"/>
            <a:r>
              <a:rPr lang="zh-CN" altLang="en-US" sz="1600" b="1">
                <a:latin typeface="微软雅黑" panose="020B0503020204020204" pitchFamily="34" charset="-122"/>
                <a:ea typeface="微软雅黑" panose="020B0503020204020204" pitchFamily="34" charset="-122"/>
              </a:rPr>
              <a:t>终止评估</a:t>
            </a:r>
            <a:endParaRPr lang="zh-CN" altLang="en-US" sz="1600" b="1">
              <a:latin typeface="微软雅黑" panose="020B0503020204020204" pitchFamily="34" charset="-122"/>
              <a:ea typeface="微软雅黑" panose="020B0503020204020204" pitchFamily="34" charset="-122"/>
            </a:endParaRPr>
          </a:p>
        </p:txBody>
      </p:sp>
      <p:sp>
        <p:nvSpPr>
          <p:cNvPr id="14" name="文本1"/>
          <p:cNvSpPr>
            <a:spLocks noChangeArrowheads="1"/>
          </p:cNvSpPr>
          <p:nvPr/>
        </p:nvSpPr>
        <p:spPr bwMode="gray">
          <a:xfrm>
            <a:off x="2670810" y="3846195"/>
            <a:ext cx="1035050" cy="72453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终止</a:t>
            </a:r>
            <a:endParaRPr lang="zh-CN" altLang="en-US"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（主动</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cxnSp>
        <p:nvCxnSpPr>
          <p:cNvPr id="15" name="直接箭头连接符 14"/>
          <p:cNvCxnSpPr>
            <a:stCxn id="14" idx="3"/>
            <a:endCxn id="12" idx="1"/>
          </p:cNvCxnSpPr>
          <p:nvPr/>
        </p:nvCxnSpPr>
        <p:spPr>
          <a:xfrm flipV="1">
            <a:off x="3705860" y="4187825"/>
            <a:ext cx="294640" cy="2095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4" grpId="0" bldLvl="0" animBg="1"/>
      <p:bldP spid="7"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9984" y="4647394"/>
            <a:ext cx="12199781" cy="107925"/>
            <a:chOff x="0" y="5588000"/>
            <a:chExt cx="12202605" cy="107950"/>
          </a:xfrm>
          <a:solidFill>
            <a:srgbClr val="303030"/>
          </a:solidFill>
        </p:grpSpPr>
        <p:sp>
          <p:nvSpPr>
            <p:cNvPr id="13" name="矩形 12"/>
            <p:cNvSpPr/>
            <p:nvPr/>
          </p:nvSpPr>
          <p:spPr>
            <a:xfrm>
              <a:off x="0" y="5588000"/>
              <a:ext cx="6605362"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39613" y="5588000"/>
              <a:ext cx="2617113"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7799" y="5588000"/>
              <a:ext cx="2704806"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206" y="1942651"/>
            <a:ext cx="12213059" cy="260473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887855" y="2245360"/>
            <a:ext cx="7929880" cy="1998345"/>
          </a:xfrm>
          <a:prstGeom prst="rect">
            <a:avLst/>
          </a:prstGeom>
        </p:spPr>
        <p:txBody>
          <a:bodyPr wrap="square" lIns="91412" tIns="45705" rIns="91412" bIns="45705">
            <a:spAutoFit/>
          </a:bodyPr>
          <a:lstStyle/>
          <a:p>
            <a:pPr algn="l">
              <a:spcBef>
                <a:spcPct val="0"/>
              </a:spcBef>
            </a:pPr>
            <a:r>
              <a:rPr lang="zh-CN" altLang="en-US" sz="4000" b="1" dirty="0">
                <a:solidFill>
                  <a:schemeClr val="bg1"/>
                </a:solidFill>
                <a:latin typeface="微软雅黑" panose="020B0503020204020204" pitchFamily="34" charset="-122"/>
                <a:ea typeface="微软雅黑" panose="020B0503020204020204" pitchFamily="34" charset="-122"/>
              </a:rPr>
              <a:t>省平台中心验收组联系方式</a:t>
            </a:r>
            <a:endParaRPr lang="zh-CN" altLang="en-US" sz="4000" b="1" dirty="0">
              <a:solidFill>
                <a:schemeClr val="bg1"/>
              </a:solidFill>
              <a:latin typeface="微软雅黑" panose="020B0503020204020204" pitchFamily="34" charset="-122"/>
              <a:ea typeface="微软雅黑" panose="020B0503020204020204" pitchFamily="34" charset="-122"/>
            </a:endParaRPr>
          </a:p>
          <a:p>
            <a:pPr algn="l">
              <a:spcBef>
                <a:spcPct val="0"/>
              </a:spcBef>
            </a:pPr>
            <a:endParaRPr lang="zh-CN" altLang="en-US" sz="2800" dirty="0">
              <a:solidFill>
                <a:schemeClr val="bg1"/>
              </a:solidFill>
              <a:latin typeface="微软雅黑" panose="020B0503020204020204" pitchFamily="34" charset="-122"/>
              <a:ea typeface="微软雅黑" panose="020B0503020204020204" pitchFamily="34" charset="-122"/>
            </a:endParaRPr>
          </a:p>
          <a:p>
            <a:pPr algn="ctr">
              <a:spcBef>
                <a:spcPct val="0"/>
              </a:spcBef>
            </a:pPr>
            <a:r>
              <a:rPr lang="zh-CN" altLang="en-US" sz="2800" dirty="0">
                <a:solidFill>
                  <a:schemeClr val="bg1"/>
                </a:solidFill>
                <a:latin typeface="微软雅黑" panose="020B0503020204020204" pitchFamily="34" charset="-122"/>
                <a:ea typeface="微软雅黑" panose="020B0503020204020204" pitchFamily="34" charset="-122"/>
              </a:rPr>
              <a:t>                      电  话：（</a:t>
            </a:r>
            <a:r>
              <a:rPr lang="en-US" altLang="zh-CN" sz="2800" dirty="0">
                <a:solidFill>
                  <a:schemeClr val="bg1"/>
                </a:solidFill>
                <a:latin typeface="微软雅黑" panose="020B0503020204020204" pitchFamily="34" charset="-122"/>
                <a:ea typeface="微软雅黑" panose="020B0503020204020204" pitchFamily="34" charset="-122"/>
              </a:rPr>
              <a:t>020</a:t>
            </a:r>
            <a:r>
              <a:rPr lang="zh-CN" altLang="en-US" sz="2800" dirty="0">
                <a:solidFill>
                  <a:schemeClr val="bg1"/>
                </a:solidFill>
                <a:latin typeface="微软雅黑" panose="020B0503020204020204" pitchFamily="34" charset="-122"/>
                <a:ea typeface="微软雅黑" panose="020B0503020204020204" pitchFamily="34" charset="-122"/>
              </a:rPr>
              <a:t>）</a:t>
            </a:r>
            <a:r>
              <a:rPr lang="en-US" altLang="zh-CN" sz="2800" dirty="0">
                <a:solidFill>
                  <a:schemeClr val="bg1"/>
                </a:solidFill>
                <a:latin typeface="微软雅黑" panose="020B0503020204020204" pitchFamily="34" charset="-122"/>
                <a:ea typeface="微软雅黑" panose="020B0503020204020204" pitchFamily="34" charset="-122"/>
              </a:rPr>
              <a:t>83163419</a:t>
            </a:r>
            <a:endParaRPr lang="zh-CN" altLang="en-US" sz="2800" dirty="0">
              <a:solidFill>
                <a:schemeClr val="bg1"/>
              </a:solidFill>
              <a:latin typeface="微软雅黑" panose="020B0503020204020204" pitchFamily="34" charset="-122"/>
              <a:ea typeface="微软雅黑" panose="020B0503020204020204" pitchFamily="34" charset="-122"/>
            </a:endParaRPr>
          </a:p>
          <a:p>
            <a:pPr algn="ctr">
              <a:spcBef>
                <a:spcPct val="0"/>
              </a:spcBef>
            </a:pPr>
            <a:r>
              <a:rPr lang="en-US" altLang="zh-CN" sz="2800" dirty="0">
                <a:solidFill>
                  <a:schemeClr val="bg1"/>
                </a:solidFill>
                <a:latin typeface="微软雅黑" panose="020B0503020204020204" pitchFamily="34" charset="-122"/>
                <a:ea typeface="微软雅黑" panose="020B0503020204020204" pitchFamily="34" charset="-122"/>
              </a:rPr>
              <a:t>             QQ</a:t>
            </a:r>
            <a:r>
              <a:rPr lang="zh-CN" altLang="en-US" sz="2800" dirty="0">
                <a:solidFill>
                  <a:schemeClr val="bg1"/>
                </a:solidFill>
                <a:latin typeface="微软雅黑" panose="020B0503020204020204" pitchFamily="34" charset="-122"/>
                <a:ea typeface="微软雅黑" panose="020B0503020204020204" pitchFamily="34" charset="-122"/>
              </a:rPr>
              <a:t>群：  927605407</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800"/>
                                        <p:tgtEl>
                                          <p:spTgt spid="23"/>
                                        </p:tgtEl>
                                      </p:cBhvr>
                                    </p:animEffect>
                                  </p:childTnLst>
                                </p:cTn>
                              </p:par>
                              <p:par>
                                <p:cTn id="8" presetID="31" presetClass="entr" presetSubtype="0" fill="hold" grpId="0" nodeType="withEffect">
                                  <p:stCondLst>
                                    <p:cond delay="800"/>
                                  </p:stCondLst>
                                  <p:childTnLst>
                                    <p:set>
                                      <p:cBhvr>
                                        <p:cTn id="9" dur="1" fill="hold">
                                          <p:stCondLst>
                                            <p:cond delay="0"/>
                                          </p:stCondLst>
                                        </p:cTn>
                                        <p:tgtEl>
                                          <p:spTgt spid="26"/>
                                        </p:tgtEl>
                                        <p:attrNameLst>
                                          <p:attrName>style.visibility</p:attrName>
                                        </p:attrNameLst>
                                      </p:cBhvr>
                                      <p:to>
                                        <p:strVal val="visible"/>
                                      </p:to>
                                    </p:set>
                                    <p:anim calcmode="lin" valueType="num">
                                      <p:cBhvr>
                                        <p:cTn id="10" dur="1000" fill="hold"/>
                                        <p:tgtEl>
                                          <p:spTgt spid="26"/>
                                        </p:tgtEl>
                                        <p:attrNameLst>
                                          <p:attrName>ppt_w</p:attrName>
                                        </p:attrNameLst>
                                      </p:cBhvr>
                                      <p:tavLst>
                                        <p:tav tm="0">
                                          <p:val>
                                            <p:fltVal val="0"/>
                                          </p:val>
                                        </p:tav>
                                        <p:tav tm="100000">
                                          <p:val>
                                            <p:strVal val="#ppt_w"/>
                                          </p:val>
                                        </p:tav>
                                      </p:tavLst>
                                    </p:anim>
                                    <p:anim calcmode="lin" valueType="num">
                                      <p:cBhvr>
                                        <p:cTn id="11" dur="1000" fill="hold"/>
                                        <p:tgtEl>
                                          <p:spTgt spid="26"/>
                                        </p:tgtEl>
                                        <p:attrNameLst>
                                          <p:attrName>ppt_h</p:attrName>
                                        </p:attrNameLst>
                                      </p:cBhvr>
                                      <p:tavLst>
                                        <p:tav tm="0">
                                          <p:val>
                                            <p:fltVal val="0"/>
                                          </p:val>
                                        </p:tav>
                                        <p:tav tm="100000">
                                          <p:val>
                                            <p:strVal val="#ppt_h"/>
                                          </p:val>
                                        </p:tav>
                                      </p:tavLst>
                                    </p:anim>
                                    <p:anim calcmode="lin" valueType="num">
                                      <p:cBhvr>
                                        <p:cTn id="12" dur="1000" fill="hold"/>
                                        <p:tgtEl>
                                          <p:spTgt spid="26"/>
                                        </p:tgtEl>
                                        <p:attrNameLst>
                                          <p:attrName>style.rotation</p:attrName>
                                        </p:attrNameLst>
                                      </p:cBhvr>
                                      <p:tavLst>
                                        <p:tav tm="0">
                                          <p:val>
                                            <p:fltVal val="90"/>
                                          </p:val>
                                        </p:tav>
                                        <p:tav tm="100000">
                                          <p:val>
                                            <p:fltVal val="0"/>
                                          </p:val>
                                        </p:tav>
                                      </p:tavLst>
                                    </p:anim>
                                    <p:animEffect transition="in" filter="fade">
                                      <p:cBhvr>
                                        <p:cTn id="13" dur="1000"/>
                                        <p:tgtEl>
                                          <p:spTgt spid="26"/>
                                        </p:tgtEl>
                                      </p:cBhvr>
                                    </p:animEffect>
                                  </p:childTnLst>
                                </p:cTn>
                              </p:par>
                              <p:par>
                                <p:cTn id="14" presetID="14" presetClass="entr" presetSubtype="5"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9984" y="4647394"/>
            <a:ext cx="12199781" cy="107925"/>
            <a:chOff x="0" y="5588000"/>
            <a:chExt cx="12202605" cy="107950"/>
          </a:xfrm>
          <a:solidFill>
            <a:srgbClr val="303030"/>
          </a:solidFill>
        </p:grpSpPr>
        <p:sp>
          <p:nvSpPr>
            <p:cNvPr id="13" name="矩形 12"/>
            <p:cNvSpPr/>
            <p:nvPr/>
          </p:nvSpPr>
          <p:spPr>
            <a:xfrm>
              <a:off x="0" y="5588000"/>
              <a:ext cx="6605362"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39613" y="5588000"/>
              <a:ext cx="2617113"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7799" y="5588000"/>
              <a:ext cx="2704806"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206" y="1942651"/>
            <a:ext cx="12213059" cy="260473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871595" y="2641600"/>
            <a:ext cx="7768590" cy="1197610"/>
          </a:xfrm>
          <a:prstGeom prst="rect">
            <a:avLst/>
          </a:prstGeom>
        </p:spPr>
        <p:txBody>
          <a:bodyPr wrap="square" lIns="91412" tIns="45705" rIns="91412" bIns="45705">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规程修订前后对比</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9" name="椭圆 80"/>
          <p:cNvSpPr/>
          <p:nvPr/>
        </p:nvSpPr>
        <p:spPr bwMode="auto">
          <a:xfrm>
            <a:off x="1352429" y="2304516"/>
            <a:ext cx="1870881" cy="1874668"/>
          </a:xfrm>
          <a:prstGeom prst="ellipse">
            <a:avLst/>
          </a:prstGeom>
          <a:solidFill>
            <a:schemeClr val="bg1"/>
          </a:solidFill>
          <a:ln w="25400" cap="flat" cmpd="sng" algn="ctr">
            <a:noFill/>
            <a:prstDash val="solid"/>
          </a:ln>
          <a:effectLst/>
        </p:spPr>
        <p:txBody>
          <a:bodyPr lIns="68564" tIns="34282" rIns="68564" bIns="3428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7200" b="1" kern="0" dirty="0" smtClean="0">
                <a:latin typeface="微软雅黑" panose="020B0503020204020204" pitchFamily="34" charset="-122"/>
                <a:ea typeface="微软雅黑" panose="020B0503020204020204" pitchFamily="34" charset="-122"/>
              </a:rPr>
              <a:t>1</a:t>
            </a:r>
            <a:endParaRPr lang="zh-CN" altLang="en-US" sz="80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800"/>
                                        <p:tgtEl>
                                          <p:spTgt spid="2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8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par>
                                <p:cTn id="19" presetID="14" presetClass="entr" presetSubtype="5"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95" name="Group 315"/>
          <p:cNvGraphicFramePr>
            <a:graphicFrameLocks noGrp="1"/>
          </p:cNvGraphicFramePr>
          <p:nvPr>
            <p:ph idx="1"/>
          </p:nvPr>
        </p:nvGraphicFramePr>
        <p:xfrm>
          <a:off x="2096135" y="1268140"/>
          <a:ext cx="8260715" cy="6078220"/>
        </p:xfrm>
        <a:graphic>
          <a:graphicData uri="http://schemas.openxmlformats.org/drawingml/2006/table">
            <a:tbl>
              <a:tblPr/>
              <a:tblGrid>
                <a:gridCol w="1386205"/>
                <a:gridCol w="3354705"/>
                <a:gridCol w="3519805"/>
              </a:tblGrid>
              <a:tr h="405130">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相关</a:t>
                      </a: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条款</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03030"/>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修订前</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2D01"/>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修订后</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03030"/>
                    </a:solidFill>
                  </a:tcPr>
                </a:tc>
              </a:tr>
              <a:tr h="342900">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验收</a:t>
                      </a: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分工</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（主要职责</a:t>
                      </a: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）监督处负责统筹指导，组织或委托专业机构组织重大、重点</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项目验收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）业务处室负责归口验收管理，组织或委托项目主管部门组织一般项目、小型</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项目验收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）监督处负责统筹、指导、监督</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）业务处室负责归口验收管理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）专业机构负责验收结题</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具体实施</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）项目主管部门负责“大专项+任务清单”等省市协同试点范畴项目验收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342900">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项目类型</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按资助金额大小，分为：（</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）重大项目</a:t>
                      </a: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万元（含）以上；（</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）重点项目，</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万（含）</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万元；（</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）一般项目，</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万（含）</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万元；（</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）小型项目，</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万元以下</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不再按资助金额大小对项目进行划分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530225">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验收形式</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）重大重点项目</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：会议（现场）验收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）一般项目</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：会议或材料验收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）小型项目</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：材料验收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万以上：现场验收（100万元以下的项目现场考察可通过视频材料或远程视频会议的方式进行）</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万及以下：材料</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648335">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专项审计</a:t>
                      </a:r>
                      <a:endParaRPr kumimoji="0" lang="en-US" altLang="zh-CN"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）重大、重点及一般项目（</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万及以上</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）由会计师事务所出具审计报告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）小型项目（</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万以下</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）由项目承担单位出具经费决算表</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lang="en-US" sz="1400" dirty="0" smtClean="0">
                          <a:ln>
                            <a:noFill/>
                          </a:ln>
                          <a:effectLst/>
                          <a:latin typeface="微软雅黑" panose="020B0503020204020204" pitchFamily="34" charset="-122"/>
                          <a:ea typeface="微软雅黑" panose="020B0503020204020204" pitchFamily="34" charset="-122"/>
                          <a:sym typeface="+mn-ea"/>
                        </a:rPr>
                        <a:t>10</a:t>
                      </a:r>
                      <a:r>
                        <a:rPr lang="en-US" sz="1400" dirty="0" smtClean="0">
                          <a:ln>
                            <a:noFill/>
                          </a:ln>
                          <a:effectLst/>
                          <a:latin typeface="微软雅黑" panose="020B0503020204020204" pitchFamily="34" charset="-122"/>
                          <a:ea typeface="微软雅黑" panose="020B0503020204020204" pitchFamily="34" charset="-122"/>
                          <a:sym typeface="+mn-ea"/>
                        </a:rPr>
                        <a:t>0</a:t>
                      </a:r>
                      <a:r>
                        <a:rPr lang="zh-CN" altLang="en-US" sz="1400" dirty="0" smtClean="0">
                          <a:ln>
                            <a:noFill/>
                          </a:ln>
                          <a:effectLst/>
                          <a:latin typeface="微软雅黑" panose="020B0503020204020204" pitchFamily="34" charset="-122"/>
                          <a:ea typeface="微软雅黑" panose="020B0503020204020204" pitchFamily="34" charset="-122"/>
                          <a:sym typeface="+mn-ea"/>
                        </a:rPr>
                        <a:t>万及以上项目由会计师事务所出具审计报告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）50万元（含）至100万元的可由项目承担单位内审机构出具审计报告，无内审机构的应委托会计师事务所出具审计报告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lang="en-US" sz="1400" dirty="0" smtClean="0">
                          <a:ln>
                            <a:noFill/>
                          </a:ln>
                          <a:effectLst/>
                          <a:latin typeface="微软雅黑" panose="020B0503020204020204" pitchFamily="34" charset="-122"/>
                          <a:ea typeface="微软雅黑" panose="020B0503020204020204" pitchFamily="34" charset="-122"/>
                          <a:sym typeface="+mn-ea"/>
                        </a:rPr>
                        <a:t>5</a:t>
                      </a:r>
                      <a:r>
                        <a:rPr lang="en-US" altLang="zh-CN" sz="1400" dirty="0" smtClean="0">
                          <a:ln>
                            <a:noFill/>
                          </a:ln>
                          <a:effectLst/>
                          <a:latin typeface="微软雅黑" panose="020B0503020204020204" pitchFamily="34" charset="-122"/>
                          <a:ea typeface="微软雅黑" panose="020B0503020204020204" pitchFamily="34" charset="-122"/>
                          <a:sym typeface="+mn-ea"/>
                        </a:rPr>
                        <a:t>0</a:t>
                      </a:r>
                      <a:r>
                        <a:rPr lang="zh-CN" altLang="en-US" sz="1400" dirty="0" smtClean="0">
                          <a:ln>
                            <a:noFill/>
                          </a:ln>
                          <a:effectLst/>
                          <a:latin typeface="微软雅黑" panose="020B0503020204020204" pitchFamily="34" charset="-122"/>
                          <a:ea typeface="微软雅黑" panose="020B0503020204020204" pitchFamily="34" charset="-122"/>
                          <a:sym typeface="+mn-ea"/>
                        </a:rPr>
                        <a:t>万以下项目由项目承担单位出具经费决算表</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bl>
          </a:graphicData>
        </a:graphic>
      </p:graphicFrame>
      <p:grpSp>
        <p:nvGrpSpPr>
          <p:cNvPr id="5" name="组合 4"/>
          <p:cNvGrpSpPr/>
          <p:nvPr/>
        </p:nvGrpSpPr>
        <p:grpSpPr>
          <a:xfrm>
            <a:off x="12327" y="397913"/>
            <a:ext cx="12186920" cy="611505"/>
            <a:chOff x="724" y="493326"/>
            <a:chExt cx="12189741" cy="611646"/>
          </a:xfrm>
        </p:grpSpPr>
        <p:sp>
          <p:nvSpPr>
            <p:cNvPr id="6" name="矩形 5"/>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0"/>
            <p:cNvSpPr txBox="1"/>
            <p:nvPr/>
          </p:nvSpPr>
          <p:spPr>
            <a:xfrm>
              <a:off x="990283" y="493961"/>
              <a:ext cx="2700645"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修订前后对比</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690293" y="493326"/>
              <a:ext cx="8500172"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95" name="Group 315"/>
          <p:cNvGraphicFramePr>
            <a:graphicFrameLocks noGrp="1"/>
          </p:cNvGraphicFramePr>
          <p:nvPr>
            <p:ph idx="1"/>
          </p:nvPr>
        </p:nvGraphicFramePr>
        <p:xfrm>
          <a:off x="2023110" y="1441495"/>
          <a:ext cx="8260715" cy="5592445"/>
        </p:xfrm>
        <a:graphic>
          <a:graphicData uri="http://schemas.openxmlformats.org/drawingml/2006/table">
            <a:tbl>
              <a:tblPr/>
              <a:tblGrid>
                <a:gridCol w="1386205"/>
                <a:gridCol w="3354705"/>
                <a:gridCol w="3519805"/>
              </a:tblGrid>
              <a:tr h="404813">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相关</a:t>
                      </a: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条款</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03030"/>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修订前</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2D01"/>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修订后</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03030"/>
                    </a:solidFill>
                  </a:tcPr>
                </a:tc>
              </a:tr>
              <a:tr h="342900">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申请流程</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项目承担单位申请➡主管部门初审</a:t>
                      </a:r>
                      <a:r>
                        <a:rPr lang="zh-CN" altLang="en-US" sz="1400" smtClean="0">
                          <a:ln>
                            <a:noFill/>
                          </a:ln>
                          <a:effectLst/>
                          <a:latin typeface="微软雅黑" panose="020B0503020204020204" pitchFamily="34" charset="-122"/>
                          <a:ea typeface="微软雅黑" panose="020B0503020204020204" pitchFamily="34" charset="-122"/>
                          <a:sym typeface="+mn-ea"/>
                        </a:rPr>
                        <a:t>➡省科技厅审核</a:t>
                      </a:r>
                      <a:endParaRPr lang="zh-CN" altLang="en-US" sz="1400" smtClean="0">
                        <a:ln>
                          <a:noFill/>
                        </a:ln>
                        <a:effectLst/>
                        <a:latin typeface="微软雅黑" panose="020B0503020204020204" pitchFamily="34" charset="-122"/>
                        <a:ea typeface="微软雅黑" panose="020B0503020204020204" pitchFamily="34" charset="-122"/>
                        <a:sym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项目承担单位申请</a:t>
                      </a:r>
                      <a:r>
                        <a:rPr lang="zh-CN" altLang="en-US" sz="1400" smtClean="0">
                          <a:ln>
                            <a:noFill/>
                          </a:ln>
                          <a:effectLst/>
                          <a:latin typeface="微软雅黑" panose="020B0503020204020204" pitchFamily="34" charset="-122"/>
                          <a:ea typeface="微软雅黑" panose="020B0503020204020204" pitchFamily="34" charset="-122"/>
                          <a:sym typeface="+mn-ea"/>
                        </a:rPr>
                        <a:t>➡专业机构材料审查</a:t>
                      </a:r>
                      <a:endParaRPr lang="zh-CN" altLang="en-US" sz="1400" smtClean="0">
                        <a:ln>
                          <a:noFill/>
                        </a:ln>
                        <a:effectLst/>
                        <a:latin typeface="微软雅黑" panose="020B0503020204020204" pitchFamily="34" charset="-122"/>
                        <a:ea typeface="微软雅黑" panose="020B0503020204020204" pitchFamily="34" charset="-122"/>
                        <a:sym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342900">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归档流程</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）电子文档：项目承担单位提交修改完善后的验收书电子文档，逐级审核确认</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）纸质文档：电子文档审核确认后，项目承担单位打印纸质验收书并逐级盖章上报，业务处室保留</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份备案，</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份送档案室归档，</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份返回项目承担单位</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）电子文档：</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公示无异议后上传验收意见扫描件，不再对验收书逐级审核确认</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）纸质文档：验收材料一式三份汇编成册，业务处室、专业机构、项目承担单位各自归档一份</a:t>
                      </a:r>
                      <a:endParaRPr kumimoji="0" lang="zh-CN" altLang="en-US" sz="14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342900">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财务验收</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重大项目验收之前必须单独进行</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财务验收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将财务验收和技术验收合并</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，实行一次性综合绩效评价</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530225">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验收材料</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验收申请</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书、合同书复印件、实施总结报告、技术总结报告、绩效自评材料、审计报告或经费决算表、相关成果及证明材料、</a:t>
                      </a:r>
                      <a:r>
                        <a:rPr lang="zh-CN" altLang="en-US" sz="1400" dirty="0" smtClean="0">
                          <a:ln>
                            <a:noFill/>
                          </a:ln>
                          <a:effectLst/>
                          <a:latin typeface="微软雅黑" panose="020B0503020204020204" pitchFamily="34" charset="-122"/>
                          <a:ea typeface="微软雅黑" panose="020B0503020204020204" pitchFamily="34" charset="-122"/>
                          <a:sym typeface="+mn-ea"/>
                        </a:rPr>
                        <a:t>其他材料</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验收申请</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书、实施总结报告（含技术总结</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报告）、审计报告或经费决算表、项目成果及证明材料、恪守诚信承诺书、</a:t>
                      </a:r>
                      <a:r>
                        <a:rPr lang="zh-CN" altLang="en-US" sz="1400" dirty="0" smtClean="0">
                          <a:ln>
                            <a:noFill/>
                          </a:ln>
                          <a:effectLst/>
                          <a:latin typeface="微软雅黑" panose="020B0503020204020204" pitchFamily="34" charset="-122"/>
                          <a:ea typeface="微软雅黑" panose="020B0503020204020204" pitchFamily="34" charset="-122"/>
                          <a:sym typeface="+mn-ea"/>
                        </a:rPr>
                        <a:t>其他材料</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530225">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科技报告</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原《规程》未作要求，阳光政务平台申请验收前须先提交科技报告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项目承担单位应在提交验收申请前，通过阳光政务平台提交科技报告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bl>
          </a:graphicData>
        </a:graphic>
      </p:graphicFrame>
      <p:grpSp>
        <p:nvGrpSpPr>
          <p:cNvPr id="5" name="组合 4"/>
          <p:cNvGrpSpPr/>
          <p:nvPr/>
        </p:nvGrpSpPr>
        <p:grpSpPr>
          <a:xfrm>
            <a:off x="12327" y="397913"/>
            <a:ext cx="12186920" cy="611505"/>
            <a:chOff x="724" y="493326"/>
            <a:chExt cx="12189741" cy="611646"/>
          </a:xfrm>
        </p:grpSpPr>
        <p:sp>
          <p:nvSpPr>
            <p:cNvPr id="6" name="矩形 5"/>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0"/>
            <p:cNvSpPr txBox="1"/>
            <p:nvPr/>
          </p:nvSpPr>
          <p:spPr>
            <a:xfrm>
              <a:off x="990283" y="493961"/>
              <a:ext cx="2700645"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修订前后对比</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690293" y="493326"/>
              <a:ext cx="8500172"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95" name="Group 315"/>
          <p:cNvGraphicFramePr>
            <a:graphicFrameLocks noGrp="1"/>
          </p:cNvGraphicFramePr>
          <p:nvPr>
            <p:ph idx="1"/>
          </p:nvPr>
        </p:nvGraphicFramePr>
        <p:xfrm>
          <a:off x="2066925" y="1412285"/>
          <a:ext cx="8260715" cy="5500370"/>
        </p:xfrm>
        <a:graphic>
          <a:graphicData uri="http://schemas.openxmlformats.org/drawingml/2006/table">
            <a:tbl>
              <a:tblPr/>
              <a:tblGrid>
                <a:gridCol w="1386205"/>
                <a:gridCol w="3354705"/>
                <a:gridCol w="3519805"/>
              </a:tblGrid>
              <a:tr h="405130">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相关</a:t>
                      </a: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条款</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03030"/>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修订前</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2D01"/>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修订后</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03030"/>
                    </a:solidFill>
                  </a:tcPr>
                </a:tc>
              </a:tr>
              <a:tr h="530225">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验收结论</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lang="zh-CN" altLang="en-US" sz="1400" smtClean="0">
                          <a:ln>
                            <a:noFill/>
                          </a:ln>
                          <a:effectLst/>
                          <a:latin typeface="微软雅黑" panose="020B0503020204020204" pitchFamily="34" charset="-122"/>
                          <a:ea typeface="微软雅黑" panose="020B0503020204020204" pitchFamily="34" charset="-122"/>
                          <a:sym typeface="+mn-ea"/>
                        </a:rPr>
                        <a:t>验收结论分为通过、不通过。其中验收通过分为合格、良好两个等级</a:t>
                      </a:r>
                      <a:endParaRPr lang="zh-CN" altLang="en-US" sz="1400" smtClean="0">
                        <a:ln>
                          <a:noFill/>
                        </a:ln>
                        <a:effectLst/>
                        <a:latin typeface="微软雅黑" panose="020B0503020204020204" pitchFamily="34" charset="-122"/>
                        <a:ea typeface="微软雅黑" panose="020B0503020204020204" pitchFamily="34" charset="-122"/>
                        <a:sym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lang="zh-CN" altLang="en-US" sz="1400" smtClean="0">
                          <a:ln>
                            <a:noFill/>
                          </a:ln>
                          <a:effectLst/>
                          <a:latin typeface="微软雅黑" panose="020B0503020204020204" pitchFamily="34" charset="-122"/>
                          <a:ea typeface="微软雅黑" panose="020B0503020204020204" pitchFamily="34" charset="-122"/>
                          <a:sym typeface="+mn-ea"/>
                        </a:rPr>
                        <a:t>验收结论分为通过、不通过、结题三类</a:t>
                      </a:r>
                      <a:endParaRPr lang="zh-CN" altLang="en-US" sz="1400" smtClean="0">
                        <a:ln>
                          <a:noFill/>
                        </a:ln>
                        <a:effectLst/>
                        <a:latin typeface="微软雅黑" panose="020B0503020204020204" pitchFamily="34" charset="-122"/>
                        <a:ea typeface="微软雅黑" panose="020B0503020204020204" pitchFamily="34" charset="-122"/>
                        <a:sym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530225">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不通过项目</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处理</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个月整改期</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二次验收，二次验收不通过转终止结题程序处理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取消不通过项目的整改及二次验收，经专家评定为验收不通过的项目，公示无异议后，进行相应信用记录及经费处理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530225">
                <a:tc>
                  <a:txBody>
                    <a:bodyPr/>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公示及异议</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处理</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对终止项目进行公示，公示时间为</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个工作日</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公示期（</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个工作日，保密要求除外）</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专业机构提出复核处理建议</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个工作日）</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监督处作出复核决定（</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个工作日</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530225">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结余经费处置</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）验收</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通过</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的，结余经费在一定期限内由项目承担单位统筹安排用于科研活动直接支出</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）验收</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不通过</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和</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整改后通过，承担单位信用评价差的，结余经费收回</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lang="zh-CN" altLang="en-US" sz="1400" dirty="0" smtClean="0">
                          <a:ln>
                            <a:noFill/>
                          </a:ln>
                          <a:effectLst/>
                          <a:latin typeface="微软雅黑" panose="020B0503020204020204" pitchFamily="34" charset="-122"/>
                          <a:ea typeface="微软雅黑" panose="020B0503020204020204" pitchFamily="34" charset="-122"/>
                          <a:sym typeface="+mn-ea"/>
                        </a:rPr>
                        <a:t>验收</a:t>
                      </a:r>
                      <a:r>
                        <a:rPr lang="en-US" altLang="zh-CN" sz="1400" dirty="0" smtClean="0">
                          <a:ln>
                            <a:noFill/>
                          </a:ln>
                          <a:effectLst/>
                          <a:latin typeface="微软雅黑" panose="020B0503020204020204" pitchFamily="34" charset="-122"/>
                          <a:ea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sym typeface="+mn-ea"/>
                        </a:rPr>
                        <a:t>通过</a:t>
                      </a:r>
                      <a:r>
                        <a:rPr lang="en-US" altLang="zh-CN" sz="1400" dirty="0" smtClean="0">
                          <a:ln>
                            <a:noFill/>
                          </a:ln>
                          <a:effectLst/>
                          <a:latin typeface="微软雅黑" panose="020B0503020204020204" pitchFamily="34" charset="-122"/>
                          <a:ea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sym typeface="+mn-ea"/>
                        </a:rPr>
                        <a:t>的，结余经费由项目承担单位统筹安排用于科研活动直接支出</a:t>
                      </a:r>
                      <a:endParaRPr lang="zh-CN" altLang="en-US" sz="1400" dirty="0" smtClean="0">
                        <a:ln>
                          <a:noFill/>
                        </a:ln>
                        <a:effectLst/>
                        <a:latin typeface="微软雅黑" panose="020B0503020204020204" pitchFamily="34" charset="-122"/>
                        <a:ea typeface="微软雅黑" panose="020B0503020204020204" pitchFamily="34" charset="-122"/>
                        <a:sym typeface="+mn-ea"/>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lang="zh-CN" altLang="en-US" sz="1400" dirty="0" smtClean="0">
                          <a:ln>
                            <a:noFill/>
                          </a:ln>
                          <a:effectLst/>
                          <a:latin typeface="微软雅黑" panose="020B0503020204020204" pitchFamily="34" charset="-122"/>
                          <a:ea typeface="微软雅黑" panose="020B0503020204020204" pitchFamily="34" charset="-122"/>
                          <a:sym typeface="+mn-ea"/>
                        </a:rPr>
                        <a:t>（</a:t>
                      </a:r>
                      <a:r>
                        <a:rPr lang="en-US" altLang="zh-CN" sz="1400" dirty="0" smtClean="0">
                          <a:ln>
                            <a:noFill/>
                          </a:ln>
                          <a:effectLst/>
                          <a:latin typeface="微软雅黑" panose="020B0503020204020204" pitchFamily="34" charset="-122"/>
                          <a:ea typeface="微软雅黑" panose="020B0503020204020204" pitchFamily="34" charset="-122"/>
                          <a:sym typeface="+mn-ea"/>
                        </a:rPr>
                        <a:t>2</a:t>
                      </a:r>
                      <a:r>
                        <a:rPr lang="zh-CN" altLang="en-US" sz="1400" dirty="0" smtClean="0">
                          <a:ln>
                            <a:noFill/>
                          </a:ln>
                          <a:effectLst/>
                          <a:latin typeface="微软雅黑" panose="020B0503020204020204" pitchFamily="34" charset="-122"/>
                          <a:ea typeface="微软雅黑" panose="020B0503020204020204" pitchFamily="34" charset="-122"/>
                          <a:sym typeface="+mn-ea"/>
                        </a:rPr>
                        <a:t>）验收</a:t>
                      </a:r>
                      <a:r>
                        <a:rPr lang="en-US" altLang="zh-CN" sz="1400" dirty="0" smtClean="0">
                          <a:ln>
                            <a:noFill/>
                          </a:ln>
                          <a:effectLst/>
                          <a:latin typeface="微软雅黑" panose="020B0503020204020204" pitchFamily="34" charset="-122"/>
                          <a:ea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sym typeface="+mn-ea"/>
                        </a:rPr>
                        <a:t>结题</a:t>
                      </a:r>
                      <a:r>
                        <a:rPr lang="en-US" altLang="zh-CN" sz="1400" dirty="0" smtClean="0">
                          <a:ln>
                            <a:noFill/>
                          </a:ln>
                          <a:effectLst/>
                          <a:latin typeface="微软雅黑" panose="020B0503020204020204" pitchFamily="34" charset="-122"/>
                          <a:ea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sym typeface="+mn-ea"/>
                        </a:rPr>
                        <a:t>的，结余经费收回</a:t>
                      </a:r>
                      <a:endParaRPr lang="zh-CN" altLang="en-US" sz="1400" dirty="0" smtClean="0">
                        <a:ln>
                          <a:noFill/>
                        </a:ln>
                        <a:effectLst/>
                        <a:latin typeface="微软雅黑" panose="020B0503020204020204" pitchFamily="34" charset="-122"/>
                        <a:ea typeface="微软雅黑" panose="020B0503020204020204" pitchFamily="34" charset="-122"/>
                        <a:sym typeface="+mn-ea"/>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lang="zh-CN" altLang="en-US" sz="1400" dirty="0" smtClean="0">
                          <a:ln>
                            <a:noFill/>
                          </a:ln>
                          <a:effectLst/>
                          <a:latin typeface="微软雅黑" panose="020B0503020204020204" pitchFamily="34" charset="-122"/>
                          <a:ea typeface="微软雅黑" panose="020B0503020204020204" pitchFamily="34" charset="-122"/>
                          <a:sym typeface="+mn-ea"/>
                        </a:rPr>
                        <a:t>（</a:t>
                      </a:r>
                      <a:r>
                        <a:rPr lang="en-US" altLang="zh-CN" sz="1400" dirty="0" smtClean="0">
                          <a:ln>
                            <a:noFill/>
                          </a:ln>
                          <a:effectLst/>
                          <a:latin typeface="微软雅黑" panose="020B0503020204020204" pitchFamily="34" charset="-122"/>
                          <a:ea typeface="微软雅黑" panose="020B0503020204020204" pitchFamily="34" charset="-122"/>
                          <a:sym typeface="+mn-ea"/>
                        </a:rPr>
                        <a:t>3</a:t>
                      </a:r>
                      <a:r>
                        <a:rPr lang="zh-CN" altLang="en-US" sz="1400" dirty="0" smtClean="0">
                          <a:ln>
                            <a:noFill/>
                          </a:ln>
                          <a:effectLst/>
                          <a:latin typeface="微软雅黑" panose="020B0503020204020204" pitchFamily="34" charset="-122"/>
                          <a:ea typeface="微软雅黑" panose="020B0503020204020204" pitchFamily="34" charset="-122"/>
                          <a:sym typeface="+mn-ea"/>
                        </a:rPr>
                        <a:t>）验收</a:t>
                      </a:r>
                      <a:r>
                        <a:rPr lang="en-US" altLang="zh-CN" sz="1400" dirty="0" smtClean="0">
                          <a:ln>
                            <a:noFill/>
                          </a:ln>
                          <a:effectLst/>
                          <a:latin typeface="微软雅黑" panose="020B0503020204020204" pitchFamily="34" charset="-122"/>
                          <a:ea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sym typeface="+mn-ea"/>
                        </a:rPr>
                        <a:t>不通过</a:t>
                      </a:r>
                      <a:r>
                        <a:rPr lang="en-US" altLang="zh-CN" sz="1400" dirty="0" smtClean="0">
                          <a:ln>
                            <a:noFill/>
                          </a:ln>
                          <a:effectLst/>
                          <a:latin typeface="微软雅黑" panose="020B0503020204020204" pitchFamily="34" charset="-122"/>
                          <a:ea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sym typeface="+mn-ea"/>
                        </a:rPr>
                        <a:t>的，追回结余经费和违规使用的财政资金</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r h="1074420">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监督管理</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4ED"/>
                    </a:soli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）报告制度</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）抽查检查</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）信用管理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c>
                  <a:txBody>
                    <a:bodyPr/>
                    <a:lstStyle>
                      <a:lvl1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1pPr>
                      <a:lvl2pPr eaLnBrk="0" hangingPunct="0">
                        <a:spcBef>
                          <a:spcPct val="20000"/>
                        </a:spcBef>
                        <a:buFont typeface="Arial" panose="020B0604020202020204" pitchFamily="34" charset="0"/>
                        <a:defRPr>
                          <a:solidFill>
                            <a:schemeClr val="tx1"/>
                          </a:solidFill>
                          <a:latin typeface="华文细黑" panose="02010600040101010101" pitchFamily="2" charset="-122"/>
                          <a:ea typeface="黑体" panose="02010609060101010101" pitchFamily="49" charset="-122"/>
                        </a:defRPr>
                      </a:lvl2pPr>
                      <a:lvl3pPr eaLnBrk="0" hangingPunct="0">
                        <a:spcBef>
                          <a:spcPct val="20000"/>
                        </a:spcBef>
                        <a:buFont typeface="Arial" panose="020B0604020202020204" pitchFamily="34" charset="0"/>
                        <a:defRPr sz="2000">
                          <a:solidFill>
                            <a:schemeClr val="tx1"/>
                          </a:solidFill>
                          <a:latin typeface="华文细黑" panose="02010600040101010101" pitchFamily="2" charset="-122"/>
                          <a:ea typeface="黑体" panose="02010609060101010101" pitchFamily="49" charset="-122"/>
                        </a:defRPr>
                      </a:lvl3pPr>
                      <a:lvl4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4pPr>
                      <a:lvl5pPr eaLnBrk="0" hangingPunct="0">
                        <a:spcBef>
                          <a:spcPct val="20000"/>
                        </a:spcBef>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5pPr>
                      <a:lvl6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6pPr>
                      <a:lvl7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7pPr>
                      <a:lvl8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8pPr>
                      <a:lvl9pPr eaLnBrk="0" fontAlgn="base" hangingPunct="0">
                        <a:spcBef>
                          <a:spcPct val="20000"/>
                        </a:spcBef>
                        <a:spcAft>
                          <a:spcPct val="0"/>
                        </a:spcAft>
                        <a:buFont typeface="Arial" panose="020B0604020202020204" pitchFamily="34" charset="0"/>
                        <a:defRPr sz="1400">
                          <a:solidFill>
                            <a:schemeClr val="tx1"/>
                          </a:solidFill>
                          <a:latin typeface="华文细黑" panose="02010600040101010101" pitchFamily="2" charset="-122"/>
                          <a:ea typeface="黑体" panose="02010609060101010101" pitchFamily="49"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）报告制度</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）反向监督</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）特邀监督员参与</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抽查检查</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）信用管理</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8D8D8"/>
                        </a:gs>
                        <a:gs pos="100000">
                          <a:srgbClr val="FFFFFF"/>
                        </a:gs>
                      </a:gsLst>
                      <a:lin ang="2700000" scaled="1"/>
                    </a:gradFill>
                  </a:tcPr>
                </a:tc>
              </a:tr>
            </a:tbl>
          </a:graphicData>
        </a:graphic>
      </p:graphicFrame>
      <p:grpSp>
        <p:nvGrpSpPr>
          <p:cNvPr id="5" name="组合 4"/>
          <p:cNvGrpSpPr/>
          <p:nvPr/>
        </p:nvGrpSpPr>
        <p:grpSpPr>
          <a:xfrm>
            <a:off x="12327" y="397913"/>
            <a:ext cx="12186920" cy="611505"/>
            <a:chOff x="724" y="493326"/>
            <a:chExt cx="12189741" cy="611646"/>
          </a:xfrm>
        </p:grpSpPr>
        <p:sp>
          <p:nvSpPr>
            <p:cNvPr id="6" name="矩形 5"/>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0"/>
            <p:cNvSpPr txBox="1"/>
            <p:nvPr/>
          </p:nvSpPr>
          <p:spPr>
            <a:xfrm>
              <a:off x="990283" y="493961"/>
              <a:ext cx="2700645" cy="583700"/>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修订前后对比</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690293" y="493326"/>
              <a:ext cx="8500172" cy="611646"/>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9984" y="4647394"/>
            <a:ext cx="12199781" cy="107925"/>
            <a:chOff x="0" y="5588000"/>
            <a:chExt cx="12202605" cy="107950"/>
          </a:xfrm>
          <a:solidFill>
            <a:srgbClr val="303030"/>
          </a:solidFill>
        </p:grpSpPr>
        <p:sp>
          <p:nvSpPr>
            <p:cNvPr id="13" name="矩形 12"/>
            <p:cNvSpPr/>
            <p:nvPr/>
          </p:nvSpPr>
          <p:spPr>
            <a:xfrm>
              <a:off x="0" y="5588000"/>
              <a:ext cx="6605362"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39613" y="5588000"/>
              <a:ext cx="2617113"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7799" y="5588000"/>
              <a:ext cx="2704806"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206" y="1942651"/>
            <a:ext cx="12213059" cy="260473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916605" y="2597599"/>
            <a:ext cx="8234693" cy="1197610"/>
          </a:xfrm>
          <a:prstGeom prst="rect">
            <a:avLst/>
          </a:prstGeom>
        </p:spPr>
        <p:txBody>
          <a:bodyPr wrap="square" lIns="91412" tIns="45705" rIns="91412" bIns="45705">
            <a:spAutoFit/>
          </a:bodyPr>
          <a:lstStyle/>
          <a:p>
            <a:pPr algn="ctr">
              <a:spcBef>
                <a:spcPct val="0"/>
              </a:spcBef>
            </a:pPr>
            <a:r>
              <a:rPr lang="zh-CN" altLang="en-US" sz="7200" b="1" dirty="0">
                <a:solidFill>
                  <a:schemeClr val="bg1"/>
                </a:solidFill>
                <a:latin typeface="微软雅黑" panose="020B0503020204020204" pitchFamily="34" charset="-122"/>
                <a:ea typeface="微软雅黑" panose="020B0503020204020204" pitchFamily="34" charset="-122"/>
              </a:rPr>
              <a:t>验收</a:t>
            </a:r>
            <a:r>
              <a:rPr lang="zh-CN" altLang="en-US" sz="7200" b="1" dirty="0">
                <a:solidFill>
                  <a:schemeClr val="bg1"/>
                </a:solidFill>
                <a:latin typeface="微软雅黑" panose="020B0503020204020204" pitchFamily="34" charset="-122"/>
                <a:ea typeface="微软雅黑" panose="020B0503020204020204" pitchFamily="34" charset="-122"/>
              </a:rPr>
              <a:t>流程</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9" name="椭圆 80"/>
          <p:cNvSpPr/>
          <p:nvPr/>
        </p:nvSpPr>
        <p:spPr bwMode="auto">
          <a:xfrm>
            <a:off x="1299414" y="2307682"/>
            <a:ext cx="1870881" cy="1874668"/>
          </a:xfrm>
          <a:prstGeom prst="ellipse">
            <a:avLst/>
          </a:prstGeom>
          <a:solidFill>
            <a:schemeClr val="bg1"/>
          </a:solidFill>
          <a:ln w="25400" cap="flat" cmpd="sng" algn="ctr">
            <a:noFill/>
            <a:prstDash val="solid"/>
          </a:ln>
          <a:effectLst/>
        </p:spPr>
        <p:txBody>
          <a:bodyPr lIns="68564" tIns="34282" rIns="68564" bIns="3428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7200" b="1" kern="0" dirty="0" smtClean="0">
                <a:latin typeface="微软雅黑" panose="020B0503020204020204" pitchFamily="34" charset="-122"/>
                <a:ea typeface="微软雅黑" panose="020B0503020204020204" pitchFamily="34" charset="-122"/>
              </a:rPr>
              <a:t>2</a:t>
            </a:r>
            <a:endParaRPr lang="zh-CN" altLang="en-US" sz="80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800"/>
                                        <p:tgtEl>
                                          <p:spTgt spid="2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8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par>
                                <p:cTn id="19" presetID="14" presetClass="entr" presetSubtype="5"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 name="组合 19"/>
          <p:cNvGrpSpPr/>
          <p:nvPr/>
        </p:nvGrpSpPr>
        <p:grpSpPr>
          <a:xfrm>
            <a:off x="39079" y="389228"/>
            <a:ext cx="12186920" cy="611505"/>
            <a:chOff x="724" y="493326"/>
            <a:chExt cx="12189741" cy="611647"/>
          </a:xfrm>
        </p:grpSpPr>
        <p:sp>
          <p:nvSpPr>
            <p:cNvPr id="21" name="矩形 20"/>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0"/>
            <p:cNvSpPr txBox="1"/>
            <p:nvPr/>
          </p:nvSpPr>
          <p:spPr>
            <a:xfrm>
              <a:off x="989012" y="521272"/>
              <a:ext cx="2785120" cy="583701"/>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项目</a:t>
              </a:r>
              <a:r>
                <a:rPr lang="zh-CN" altLang="en-US" sz="3200" b="1" dirty="0">
                  <a:latin typeface="微软雅黑" panose="020B0503020204020204" pitchFamily="34" charset="-122"/>
                  <a:ea typeface="微软雅黑" panose="020B0503020204020204" pitchFamily="34" charset="-122"/>
                </a:rPr>
                <a:t>验收流程</a:t>
              </a:r>
              <a:endParaRPr lang="zh-CN" altLang="en-US" sz="3200" b="1" dirty="0">
                <a:latin typeface="微软雅黑" panose="020B0503020204020204" pitchFamily="34" charset="-122"/>
                <a:ea typeface="微软雅黑" panose="020B0503020204020204" pitchFamily="34" charset="-122"/>
              </a:endParaRPr>
            </a:p>
          </p:txBody>
        </p:sp>
        <p:sp>
          <p:nvSpPr>
            <p:cNvPr id="23" name="矩形 22"/>
            <p:cNvSpPr/>
            <p:nvPr/>
          </p:nvSpPr>
          <p:spPr>
            <a:xfrm>
              <a:off x="3774132" y="493326"/>
              <a:ext cx="8416333" cy="611647"/>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4" name="Rectangle 8"/>
          <p:cNvSpPr>
            <a:spLocks noChangeArrowheads="1"/>
          </p:cNvSpPr>
          <p:nvPr/>
        </p:nvSpPr>
        <p:spPr bwMode="auto">
          <a:xfrm>
            <a:off x="467360" y="1335405"/>
            <a:ext cx="630555" cy="1014730"/>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项目</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承担</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单位</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467360" y="2627630"/>
            <a:ext cx="629920" cy="671195"/>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专业</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机构</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Rectangle 8"/>
          <p:cNvSpPr>
            <a:spLocks noChangeArrowheads="1"/>
          </p:cNvSpPr>
          <p:nvPr/>
        </p:nvSpPr>
        <p:spPr bwMode="auto">
          <a:xfrm>
            <a:off x="481965" y="3592830"/>
            <a:ext cx="629920" cy="1052830"/>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验收</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评审</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专家</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481965" y="5008245"/>
            <a:ext cx="629920" cy="1154430"/>
          </a:xfrm>
          <a:prstGeom prst="rect">
            <a:avLst/>
          </a:prstGeom>
          <a:solidFill>
            <a:srgbClr val="303030"/>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主要</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过程</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文档</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1384935" y="1264285"/>
            <a:ext cx="27940" cy="5077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67360" y="3493135"/>
            <a:ext cx="10850245" cy="52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87680" y="4645660"/>
            <a:ext cx="10850245" cy="52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14350" y="2435860"/>
            <a:ext cx="10850245" cy="52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文本1"/>
          <p:cNvSpPr>
            <a:spLocks noChangeArrowheads="1"/>
          </p:cNvSpPr>
          <p:nvPr/>
        </p:nvSpPr>
        <p:spPr bwMode="gray">
          <a:xfrm>
            <a:off x="1620520" y="142811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申请</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验收</a:t>
            </a:r>
            <a:endParaRPr lang="zh-CN" altLang="en-US" sz="1600" dirty="0">
              <a:latin typeface="微软雅黑" panose="020B0503020204020204" pitchFamily="34" charset="-122"/>
              <a:ea typeface="微软雅黑" panose="020B0503020204020204" pitchFamily="34" charset="-122"/>
            </a:endParaRPr>
          </a:p>
        </p:txBody>
      </p:sp>
      <p:cxnSp>
        <p:nvCxnSpPr>
          <p:cNvPr id="11" name="直接箭头连接符 10"/>
          <p:cNvCxnSpPr>
            <a:stCxn id="13" idx="0"/>
            <a:endCxn id="30" idx="2"/>
          </p:cNvCxnSpPr>
          <p:nvPr/>
        </p:nvCxnSpPr>
        <p:spPr>
          <a:xfrm flipV="1">
            <a:off x="1997075" y="2248535"/>
            <a:ext cx="0" cy="33274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本1"/>
          <p:cNvSpPr>
            <a:spLocks noChangeArrowheads="1"/>
          </p:cNvSpPr>
          <p:nvPr/>
        </p:nvSpPr>
        <p:spPr bwMode="gray">
          <a:xfrm>
            <a:off x="1620520" y="258127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提醒</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催办</a:t>
            </a:r>
            <a:endParaRPr lang="zh-CN" altLang="en-US" sz="1600" dirty="0">
              <a:latin typeface="微软雅黑" panose="020B0503020204020204" pitchFamily="34" charset="-122"/>
              <a:ea typeface="微软雅黑" panose="020B0503020204020204" pitchFamily="34" charset="-122"/>
            </a:endParaRPr>
          </a:p>
        </p:txBody>
      </p:sp>
      <p:sp>
        <p:nvSpPr>
          <p:cNvPr id="14" name="文本1"/>
          <p:cNvSpPr>
            <a:spLocks noChangeArrowheads="1"/>
          </p:cNvSpPr>
          <p:nvPr/>
        </p:nvSpPr>
        <p:spPr bwMode="gray">
          <a:xfrm>
            <a:off x="2851785" y="25660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材料</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审查</a:t>
            </a:r>
            <a:endParaRPr lang="zh-CN" altLang="en-US" sz="1600" dirty="0">
              <a:latin typeface="微软雅黑" panose="020B0503020204020204" pitchFamily="34" charset="-122"/>
              <a:ea typeface="微软雅黑" panose="020B0503020204020204" pitchFamily="34" charset="-122"/>
            </a:endParaRPr>
          </a:p>
        </p:txBody>
      </p:sp>
      <p:cxnSp>
        <p:nvCxnSpPr>
          <p:cNvPr id="15" name="直接箭头连接符 14"/>
          <p:cNvCxnSpPr>
            <a:stCxn id="30" idx="3"/>
            <a:endCxn id="14" idx="0"/>
          </p:cNvCxnSpPr>
          <p:nvPr/>
        </p:nvCxnSpPr>
        <p:spPr>
          <a:xfrm>
            <a:off x="2373630" y="1824990"/>
            <a:ext cx="854710" cy="72771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本1"/>
          <p:cNvSpPr>
            <a:spLocks noChangeArrowheads="1"/>
          </p:cNvSpPr>
          <p:nvPr/>
        </p:nvSpPr>
        <p:spPr bwMode="gray">
          <a:xfrm>
            <a:off x="4183380" y="25660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验收排班</a:t>
            </a:r>
            <a:endParaRPr lang="zh-CN" altLang="en-US" sz="1600" dirty="0">
              <a:latin typeface="微软雅黑" panose="020B0503020204020204" pitchFamily="34" charset="-122"/>
              <a:ea typeface="微软雅黑" panose="020B0503020204020204" pitchFamily="34" charset="-122"/>
            </a:endParaRPr>
          </a:p>
        </p:txBody>
      </p:sp>
      <p:sp>
        <p:nvSpPr>
          <p:cNvPr id="18" name="文本1"/>
          <p:cNvSpPr>
            <a:spLocks noChangeArrowheads="1"/>
          </p:cNvSpPr>
          <p:nvPr/>
        </p:nvSpPr>
        <p:spPr bwMode="gray">
          <a:xfrm>
            <a:off x="5438140" y="25660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专家抽取</a:t>
            </a:r>
            <a:endParaRPr lang="zh-CN" altLang="en-US" sz="1600" dirty="0">
              <a:latin typeface="微软雅黑" panose="020B0503020204020204" pitchFamily="34" charset="-122"/>
              <a:ea typeface="微软雅黑" panose="020B0503020204020204" pitchFamily="34" charset="-122"/>
            </a:endParaRPr>
          </a:p>
        </p:txBody>
      </p:sp>
      <p:sp>
        <p:nvSpPr>
          <p:cNvPr id="26" name="文本1"/>
          <p:cNvSpPr>
            <a:spLocks noChangeArrowheads="1"/>
          </p:cNvSpPr>
          <p:nvPr/>
        </p:nvSpPr>
        <p:spPr bwMode="gray">
          <a:xfrm>
            <a:off x="6692900" y="25660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会议组织</a:t>
            </a:r>
            <a:endParaRPr lang="zh-CN" altLang="en-US" sz="1600" dirty="0">
              <a:latin typeface="微软雅黑" panose="020B0503020204020204" pitchFamily="34" charset="-122"/>
              <a:ea typeface="微软雅黑" panose="020B0503020204020204" pitchFamily="34" charset="-122"/>
            </a:endParaRPr>
          </a:p>
        </p:txBody>
      </p:sp>
      <p:sp>
        <p:nvSpPr>
          <p:cNvPr id="27" name="文本1"/>
          <p:cNvSpPr>
            <a:spLocks noChangeArrowheads="1"/>
          </p:cNvSpPr>
          <p:nvPr/>
        </p:nvSpPr>
        <p:spPr bwMode="gray">
          <a:xfrm>
            <a:off x="6707505" y="37090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验收评审</a:t>
            </a:r>
            <a:endParaRPr lang="zh-CN" altLang="en-US" sz="1600" dirty="0">
              <a:latin typeface="微软雅黑" panose="020B0503020204020204" pitchFamily="34" charset="-122"/>
              <a:ea typeface="微软雅黑" panose="020B0503020204020204" pitchFamily="34" charset="-122"/>
            </a:endParaRPr>
          </a:p>
        </p:txBody>
      </p:sp>
      <p:sp>
        <p:nvSpPr>
          <p:cNvPr id="31" name="文本1"/>
          <p:cNvSpPr>
            <a:spLocks noChangeArrowheads="1"/>
          </p:cNvSpPr>
          <p:nvPr/>
        </p:nvSpPr>
        <p:spPr bwMode="gray">
          <a:xfrm>
            <a:off x="7918450" y="25660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结果公示</a:t>
            </a:r>
            <a:endParaRPr lang="zh-CN" altLang="en-US" sz="1600" dirty="0">
              <a:latin typeface="微软雅黑" panose="020B0503020204020204" pitchFamily="34" charset="-122"/>
              <a:ea typeface="微软雅黑" panose="020B0503020204020204" pitchFamily="34" charset="-122"/>
            </a:endParaRPr>
          </a:p>
        </p:txBody>
      </p:sp>
      <p:sp>
        <p:nvSpPr>
          <p:cNvPr id="33" name="文本1"/>
          <p:cNvSpPr>
            <a:spLocks noChangeArrowheads="1"/>
          </p:cNvSpPr>
          <p:nvPr/>
        </p:nvSpPr>
        <p:spPr bwMode="gray">
          <a:xfrm>
            <a:off x="7918450" y="142811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上传验收意见</a:t>
            </a:r>
            <a:endParaRPr lang="zh-CN" altLang="en-US" sz="1600" dirty="0">
              <a:latin typeface="微软雅黑" panose="020B0503020204020204" pitchFamily="34" charset="-122"/>
              <a:ea typeface="微软雅黑" panose="020B0503020204020204" pitchFamily="34" charset="-122"/>
            </a:endParaRPr>
          </a:p>
        </p:txBody>
      </p:sp>
      <p:sp>
        <p:nvSpPr>
          <p:cNvPr id="34" name="文本1"/>
          <p:cNvSpPr>
            <a:spLocks noChangeArrowheads="1"/>
          </p:cNvSpPr>
          <p:nvPr/>
        </p:nvSpPr>
        <p:spPr bwMode="gray">
          <a:xfrm>
            <a:off x="9239250" y="142811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提交</a:t>
            </a:r>
            <a:r>
              <a:rPr lang="zh-CN" altLang="en-US" sz="1600" dirty="0">
                <a:latin typeface="微软雅黑" panose="020B0503020204020204" pitchFamily="34" charset="-122"/>
                <a:ea typeface="微软雅黑" panose="020B0503020204020204" pitchFamily="34" charset="-122"/>
                <a:sym typeface="+mn-ea"/>
              </a:rPr>
              <a:t>归档</a:t>
            </a:r>
            <a:r>
              <a:rPr lang="zh-CN" altLang="en-US" sz="1600" dirty="0">
                <a:latin typeface="微软雅黑" panose="020B0503020204020204" pitchFamily="34" charset="-122"/>
                <a:ea typeface="微软雅黑" panose="020B0503020204020204" pitchFamily="34" charset="-122"/>
              </a:rPr>
              <a:t>材料</a:t>
            </a:r>
            <a:endParaRPr lang="zh-CN" altLang="en-US" sz="1600" dirty="0">
              <a:latin typeface="微软雅黑" panose="020B0503020204020204" pitchFamily="34" charset="-122"/>
              <a:ea typeface="微软雅黑" panose="020B0503020204020204" pitchFamily="34" charset="-122"/>
            </a:endParaRPr>
          </a:p>
        </p:txBody>
      </p:sp>
      <p:sp>
        <p:nvSpPr>
          <p:cNvPr id="35" name="文本1"/>
          <p:cNvSpPr>
            <a:spLocks noChangeArrowheads="1"/>
          </p:cNvSpPr>
          <p:nvPr/>
        </p:nvSpPr>
        <p:spPr bwMode="gray">
          <a:xfrm>
            <a:off x="10466705" y="2553335"/>
            <a:ext cx="753110" cy="820420"/>
          </a:xfrm>
          <a:prstGeom prst="roundRect">
            <a:avLst>
              <a:gd name="adj" fmla="val 11505"/>
            </a:avLst>
          </a:prstGeom>
          <a:solidFill>
            <a:srgbClr val="FFFF00"/>
          </a:solid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完成验收</a:t>
            </a:r>
            <a:endParaRPr lang="zh-CN" altLang="en-US" sz="1600" dirty="0">
              <a:latin typeface="微软雅黑" panose="020B0503020204020204" pitchFamily="34" charset="-122"/>
              <a:ea typeface="微软雅黑" panose="020B0503020204020204" pitchFamily="34" charset="-122"/>
            </a:endParaRPr>
          </a:p>
        </p:txBody>
      </p:sp>
      <p:cxnSp>
        <p:nvCxnSpPr>
          <p:cNvPr id="36" name="直接箭头连接符 35"/>
          <p:cNvCxnSpPr>
            <a:stCxn id="14" idx="3"/>
          </p:cNvCxnSpPr>
          <p:nvPr/>
        </p:nvCxnSpPr>
        <p:spPr>
          <a:xfrm flipV="1">
            <a:off x="3604895" y="2961005"/>
            <a:ext cx="578485" cy="190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endCxn id="18" idx="1"/>
          </p:cNvCxnSpPr>
          <p:nvPr/>
        </p:nvCxnSpPr>
        <p:spPr>
          <a:xfrm>
            <a:off x="4937760" y="2952115"/>
            <a:ext cx="500380" cy="1079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8" idx="3"/>
          </p:cNvCxnSpPr>
          <p:nvPr/>
        </p:nvCxnSpPr>
        <p:spPr>
          <a:xfrm flipV="1">
            <a:off x="6191250" y="2952115"/>
            <a:ext cx="501650" cy="1079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9992360" y="2941320"/>
            <a:ext cx="501650" cy="1079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6" idx="2"/>
            <a:endCxn id="27" idx="0"/>
          </p:cNvCxnSpPr>
          <p:nvPr/>
        </p:nvCxnSpPr>
        <p:spPr>
          <a:xfrm>
            <a:off x="7069455" y="3373120"/>
            <a:ext cx="14605" cy="32258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27" idx="3"/>
            <a:endCxn id="31" idx="1"/>
          </p:cNvCxnSpPr>
          <p:nvPr/>
        </p:nvCxnSpPr>
        <p:spPr>
          <a:xfrm flipV="1">
            <a:off x="7460615" y="2962910"/>
            <a:ext cx="457835" cy="114300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3" idx="3"/>
            <a:endCxn id="34" idx="1"/>
          </p:cNvCxnSpPr>
          <p:nvPr/>
        </p:nvCxnSpPr>
        <p:spPr>
          <a:xfrm>
            <a:off x="8671560" y="1824990"/>
            <a:ext cx="567690" cy="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8262620" y="2255520"/>
            <a:ext cx="14605" cy="29527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AutoShape 6"/>
          <p:cNvSpPr>
            <a:spLocks noChangeArrowheads="1"/>
          </p:cNvSpPr>
          <p:nvPr/>
        </p:nvSpPr>
        <p:spPr bwMode="auto">
          <a:xfrm>
            <a:off x="1620520" y="4872355"/>
            <a:ext cx="2736850" cy="1784985"/>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申请验收材料</a:t>
            </a:r>
            <a:r>
              <a:rPr lang="zh-CN" altLang="en-US" sz="1400" b="1" dirty="0" smtClean="0">
                <a:solidFill>
                  <a:srgbClr val="FF0000"/>
                </a:solidFill>
                <a:latin typeface="微软雅黑" panose="020B0503020204020204" pitchFamily="34" charset="-122"/>
                <a:ea typeface="微软雅黑" panose="020B0503020204020204" pitchFamily="34" charset="-122"/>
              </a:rPr>
              <a:t>（责任人：项目承担单位）</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）验收申请</a:t>
            </a:r>
            <a:r>
              <a:rPr lang="zh-CN" altLang="en-US" sz="1400" dirty="0" smtClean="0">
                <a:latin typeface="微软雅黑" panose="020B0503020204020204" pitchFamily="34" charset="-122"/>
                <a:ea typeface="微软雅黑" panose="020B0503020204020204" pitchFamily="34" charset="-122"/>
              </a:rPr>
              <a:t>书；（</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）项目实施总结报告；（</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）审计报告或经费决算表；（</a:t>
            </a:r>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）相关成果及证明材料；（</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）恪守诚信承诺书；（</a:t>
            </a:r>
            <a:r>
              <a:rPr lang="en-US" altLang="zh-CN" sz="1400" dirty="0" smtClean="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）其他材料</a:t>
            </a:r>
            <a:endParaRPr lang="zh-CN" altLang="en-US" sz="1400" dirty="0">
              <a:latin typeface="微软雅黑" panose="020B0503020204020204" pitchFamily="34" charset="-122"/>
              <a:ea typeface="微软雅黑" panose="020B0503020204020204" pitchFamily="34" charset="-122"/>
            </a:endParaRPr>
          </a:p>
          <a:p>
            <a:pPr>
              <a:lnSpc>
                <a:spcPct val="120000"/>
              </a:lnSpc>
            </a:pPr>
            <a:endParaRPr lang="zh-CN" altLang="en-US" sz="1400" dirty="0">
              <a:latin typeface="微软雅黑" panose="020B0503020204020204" pitchFamily="34" charset="-122"/>
              <a:ea typeface="微软雅黑" panose="020B0503020204020204" pitchFamily="34" charset="-122"/>
            </a:endParaRPr>
          </a:p>
        </p:txBody>
      </p:sp>
      <p:sp>
        <p:nvSpPr>
          <p:cNvPr id="50" name="AutoShape 6"/>
          <p:cNvSpPr>
            <a:spLocks noChangeArrowheads="1"/>
          </p:cNvSpPr>
          <p:nvPr/>
        </p:nvSpPr>
        <p:spPr bwMode="auto">
          <a:xfrm>
            <a:off x="4491990" y="4871720"/>
            <a:ext cx="755650" cy="1784985"/>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材料审查意见表</a:t>
            </a:r>
            <a:r>
              <a:rPr lang="zh-CN" altLang="en-US" sz="1400" b="1" dirty="0" smtClean="0">
                <a:solidFill>
                  <a:srgbClr val="FF0000"/>
                </a:solidFill>
                <a:latin typeface="微软雅黑" panose="020B0503020204020204" pitchFamily="34" charset="-122"/>
                <a:ea typeface="微软雅黑" panose="020B0503020204020204" pitchFamily="34" charset="-122"/>
              </a:rPr>
              <a:t>（责任人：专业机构</a:t>
            </a:r>
            <a:r>
              <a:rPr lang="zh-CN" altLang="en-US" sz="1400" b="1" dirty="0" smtClean="0">
                <a:solidFill>
                  <a:srgbClr val="FF0000"/>
                </a:solidFill>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51" name="AutoShape 6"/>
          <p:cNvSpPr>
            <a:spLocks noChangeArrowheads="1"/>
          </p:cNvSpPr>
          <p:nvPr/>
        </p:nvSpPr>
        <p:spPr bwMode="auto">
          <a:xfrm>
            <a:off x="5382260" y="4871085"/>
            <a:ext cx="755650" cy="1786255"/>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验收专家承诺书</a:t>
            </a:r>
            <a:r>
              <a:rPr lang="zh-CN" altLang="en-US" sz="1400" b="1" dirty="0" smtClean="0">
                <a:solidFill>
                  <a:srgbClr val="FF0000"/>
                </a:solidFill>
                <a:latin typeface="微软雅黑" panose="020B0503020204020204" pitchFamily="34" charset="-122"/>
                <a:ea typeface="微软雅黑" panose="020B0503020204020204" pitchFamily="34" charset="-122"/>
              </a:rPr>
              <a:t>（责任人：评审专家</a:t>
            </a:r>
            <a:r>
              <a:rPr lang="zh-CN" altLang="en-US" sz="1400" b="1" dirty="0" smtClean="0">
                <a:solidFill>
                  <a:srgbClr val="FF0000"/>
                </a:solidFill>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52" name="AutoShape 6"/>
          <p:cNvSpPr>
            <a:spLocks noChangeArrowheads="1"/>
          </p:cNvSpPr>
          <p:nvPr/>
        </p:nvSpPr>
        <p:spPr bwMode="auto">
          <a:xfrm>
            <a:off x="6261100" y="4872355"/>
            <a:ext cx="1562735" cy="1784350"/>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验收专家意见</a:t>
            </a:r>
            <a:r>
              <a:rPr lang="zh-CN" altLang="en-US" sz="1400" b="1" dirty="0" smtClean="0">
                <a:solidFill>
                  <a:srgbClr val="FF0000"/>
                </a:solidFill>
                <a:latin typeface="微软雅黑" panose="020B0503020204020204" pitchFamily="34" charset="-122"/>
                <a:ea typeface="微软雅黑" panose="020B0503020204020204" pitchFamily="34" charset="-122"/>
              </a:rPr>
              <a:t>（责任人：评审专家）：</a:t>
            </a:r>
            <a:r>
              <a:rPr lang="zh-CN" altLang="en-US" sz="1400" dirty="0" smtClean="0">
                <a:latin typeface="微软雅黑" panose="020B0503020204020204" pitchFamily="34" charset="-122"/>
                <a:ea typeface="微软雅黑" panose="020B0503020204020204" pitchFamily="34" charset="-122"/>
              </a:rPr>
              <a:t>（1）项目目标完成情况表；（</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）验收评审</a:t>
            </a:r>
            <a:r>
              <a:rPr lang="zh-CN" altLang="en-US" sz="1400" dirty="0" smtClean="0">
                <a:latin typeface="微软雅黑" panose="020B0503020204020204" pitchFamily="34" charset="-122"/>
                <a:ea typeface="微软雅黑" panose="020B0503020204020204" pitchFamily="34" charset="-122"/>
              </a:rPr>
              <a:t>意见表</a:t>
            </a:r>
            <a:endParaRPr lang="zh-CN" altLang="en-US" sz="1400" dirty="0" smtClean="0">
              <a:latin typeface="微软雅黑" panose="020B0503020204020204" pitchFamily="34" charset="-122"/>
              <a:ea typeface="微软雅黑" panose="020B0503020204020204" pitchFamily="34" charset="-122"/>
            </a:endParaRPr>
          </a:p>
        </p:txBody>
      </p:sp>
      <p:sp>
        <p:nvSpPr>
          <p:cNvPr id="53" name="AutoShape 6"/>
          <p:cNvSpPr>
            <a:spLocks noChangeArrowheads="1"/>
          </p:cNvSpPr>
          <p:nvPr/>
        </p:nvSpPr>
        <p:spPr bwMode="auto">
          <a:xfrm>
            <a:off x="7941310" y="4872355"/>
            <a:ext cx="1444625" cy="1784350"/>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会议其他材料</a:t>
            </a:r>
            <a:r>
              <a:rPr lang="zh-CN" altLang="en-US" sz="1400" b="1" dirty="0" smtClean="0">
                <a:solidFill>
                  <a:srgbClr val="FF0000"/>
                </a:solidFill>
                <a:latin typeface="微软雅黑" panose="020B0503020204020204" pitchFamily="34" charset="-122"/>
                <a:ea typeface="微软雅黑" panose="020B0503020204020204" pitchFamily="34" charset="-122"/>
              </a:rPr>
              <a:t>（责任人：专业机构）：</a:t>
            </a:r>
            <a:r>
              <a:rPr lang="zh-CN" altLang="en-US" sz="1400" dirty="0" smtClean="0">
                <a:latin typeface="微软雅黑" panose="020B0503020204020204" pitchFamily="34" charset="-122"/>
                <a:ea typeface="微软雅黑" panose="020B0503020204020204" pitchFamily="34" charset="-122"/>
              </a:rPr>
              <a:t>（1）会议签到表</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）照片、视频、录音等</a:t>
            </a:r>
            <a:endParaRPr lang="zh-CN" altLang="en-US" sz="1400" dirty="0" smtClean="0">
              <a:latin typeface="微软雅黑" panose="020B0503020204020204" pitchFamily="34" charset="-122"/>
              <a:ea typeface="微软雅黑" panose="020B0503020204020204" pitchFamily="34" charset="-122"/>
            </a:endParaRPr>
          </a:p>
        </p:txBody>
      </p:sp>
      <p:sp>
        <p:nvSpPr>
          <p:cNvPr id="54" name="AutoShape 6"/>
          <p:cNvSpPr>
            <a:spLocks noChangeArrowheads="1"/>
          </p:cNvSpPr>
          <p:nvPr/>
        </p:nvSpPr>
        <p:spPr bwMode="auto">
          <a:xfrm>
            <a:off x="9504680" y="4873625"/>
            <a:ext cx="2677795" cy="1784350"/>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验收归档材料</a:t>
            </a:r>
            <a:r>
              <a:rPr lang="zh-CN" altLang="en-US" sz="1400" b="1" dirty="0" smtClean="0">
                <a:solidFill>
                  <a:srgbClr val="FF0000"/>
                </a:solidFill>
                <a:latin typeface="微软雅黑" panose="020B0503020204020204" pitchFamily="34" charset="-122"/>
                <a:ea typeface="微软雅黑" panose="020B0503020204020204" pitchFamily="34" charset="-122"/>
              </a:rPr>
              <a:t>（责任人：项目承担单位）</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）验收书；（</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）项目实施总结报告；（</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）审计报告或经费决算表；（</a:t>
            </a:r>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）相关成果及证明材料；（</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）恪守诚信承诺书；（</a:t>
            </a:r>
            <a:r>
              <a:rPr lang="en-US" altLang="zh-CN" sz="1400" dirty="0" smtClean="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mn-ea"/>
              </a:rPr>
              <a:t>验收评审</a:t>
            </a:r>
            <a:r>
              <a:rPr lang="zh-CN" altLang="en-US" sz="1400" dirty="0" smtClean="0">
                <a:latin typeface="微软雅黑" panose="020B0503020204020204" pitchFamily="34" charset="-122"/>
                <a:ea typeface="微软雅黑" panose="020B0503020204020204" pitchFamily="34" charset="-122"/>
                <a:sym typeface="+mn-ea"/>
              </a:rPr>
              <a:t>意见表</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7</a:t>
            </a:r>
            <a:r>
              <a:rPr lang="zh-CN" altLang="en-US"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mn-ea"/>
              </a:rPr>
              <a:t>其他材料</a:t>
            </a:r>
            <a:endParaRPr lang="zh-CN" altLang="en-US" sz="1400" dirty="0">
              <a:latin typeface="微软雅黑" panose="020B0503020204020204" pitchFamily="34" charset="-122"/>
              <a:ea typeface="微软雅黑" panose="020B0503020204020204" pitchFamily="34" charset="-122"/>
            </a:endParaRPr>
          </a:p>
          <a:p>
            <a:pPr>
              <a:lnSpc>
                <a:spcPct val="120000"/>
              </a:lnSpc>
            </a:pPr>
            <a:endParaRPr lang="zh-CN" altLang="en-US" sz="1400" dirty="0">
              <a:latin typeface="微软雅黑" panose="020B0503020204020204" pitchFamily="34" charset="-122"/>
              <a:ea typeface="微软雅黑" panose="020B0503020204020204" pitchFamily="34" charset="-122"/>
            </a:endParaRPr>
          </a:p>
        </p:txBody>
      </p:sp>
      <p:sp>
        <p:nvSpPr>
          <p:cNvPr id="2" name="文本1"/>
          <p:cNvSpPr>
            <a:spLocks noChangeArrowheads="1"/>
          </p:cNvSpPr>
          <p:nvPr/>
        </p:nvSpPr>
        <p:spPr bwMode="gray">
          <a:xfrm>
            <a:off x="9239250" y="2553335"/>
            <a:ext cx="753110" cy="82042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验收材料归档</a:t>
            </a:r>
            <a:endParaRPr lang="zh-CN" altLang="en-US" sz="1600" dirty="0">
              <a:latin typeface="微软雅黑" panose="020B0503020204020204" pitchFamily="34" charset="-122"/>
              <a:ea typeface="微软雅黑" panose="020B0503020204020204" pitchFamily="34" charset="-122"/>
            </a:endParaRPr>
          </a:p>
        </p:txBody>
      </p:sp>
      <p:cxnSp>
        <p:nvCxnSpPr>
          <p:cNvPr id="3" name="直接箭头连接符 2"/>
          <p:cNvCxnSpPr>
            <a:stCxn id="34" idx="2"/>
            <a:endCxn id="2" idx="0"/>
          </p:cNvCxnSpPr>
          <p:nvPr/>
        </p:nvCxnSpPr>
        <p:spPr>
          <a:xfrm>
            <a:off x="9615805" y="2248535"/>
            <a:ext cx="0" cy="304800"/>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4" grpId="0" bldLvl="0" animBg="1"/>
      <p:bldP spid="5" grpId="0" bldLvl="0" animBg="1"/>
      <p:bldP spid="6" grpId="0" bldLvl="0" animBg="1"/>
      <p:bldP spid="7" grpId="0" bldLvl="0" animBg="1"/>
      <p:bldP spid="30" grpId="0" bldLvl="0" animBg="1"/>
      <p:bldP spid="13" grpId="0" bldLvl="0" animBg="1"/>
      <p:bldP spid="14" grpId="0" bldLvl="0" animBg="1"/>
      <p:bldP spid="17" grpId="0" bldLvl="0" animBg="1"/>
      <p:bldP spid="18" grpId="0" bldLvl="0" animBg="1"/>
      <p:bldP spid="26" grpId="0" bldLvl="0" animBg="1"/>
      <p:bldP spid="27" grpId="0" bldLvl="0" animBg="1"/>
      <p:bldP spid="31" grpId="0" bldLvl="0" animBg="1"/>
      <p:bldP spid="33" grpId="0" bldLvl="0" animBg="1"/>
      <p:bldP spid="34" grpId="0" bldLvl="0" animBg="1"/>
      <p:bldP spid="35" grpId="0" bldLvl="0" animBg="1"/>
      <p:bldP spid="49" grpId="0" bldLvl="0" animBg="1"/>
      <p:bldP spid="50" grpId="0" bldLvl="0" animBg="1"/>
      <p:bldP spid="51" grpId="0" bldLvl="0" animBg="1"/>
      <p:bldP spid="52" grpId="0" bldLvl="0" animBg="1"/>
      <p:bldP spid="53" grpId="0" bldLvl="0" animBg="1"/>
      <p:bldP spid="5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 name="组合 19"/>
          <p:cNvGrpSpPr/>
          <p:nvPr/>
        </p:nvGrpSpPr>
        <p:grpSpPr>
          <a:xfrm>
            <a:off x="39079" y="389228"/>
            <a:ext cx="12186920" cy="611505"/>
            <a:chOff x="724" y="493326"/>
            <a:chExt cx="12189741" cy="611647"/>
          </a:xfrm>
        </p:grpSpPr>
        <p:sp>
          <p:nvSpPr>
            <p:cNvPr id="21" name="矩形 20"/>
            <p:cNvSpPr/>
            <p:nvPr/>
          </p:nvSpPr>
          <p:spPr>
            <a:xfrm>
              <a:off x="724" y="493326"/>
              <a:ext cx="989876" cy="611560"/>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0"/>
            <p:cNvSpPr txBox="1"/>
            <p:nvPr/>
          </p:nvSpPr>
          <p:spPr>
            <a:xfrm>
              <a:off x="989012" y="493326"/>
              <a:ext cx="2785120" cy="583701"/>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验收监管</a:t>
              </a:r>
              <a:r>
                <a:rPr lang="zh-CN" altLang="en-US" sz="3200" b="1" dirty="0">
                  <a:latin typeface="微软雅黑" panose="020B0503020204020204" pitchFamily="34" charset="-122"/>
                  <a:ea typeface="微软雅黑" panose="020B0503020204020204" pitchFamily="34" charset="-122"/>
                </a:rPr>
                <a:t>流程</a:t>
              </a:r>
              <a:endParaRPr lang="zh-CN" altLang="en-US" sz="3200" b="1" dirty="0">
                <a:latin typeface="微软雅黑" panose="020B0503020204020204" pitchFamily="34" charset="-122"/>
                <a:ea typeface="微软雅黑" panose="020B0503020204020204" pitchFamily="34" charset="-122"/>
              </a:endParaRPr>
            </a:p>
          </p:txBody>
        </p:sp>
        <p:sp>
          <p:nvSpPr>
            <p:cNvPr id="23" name="矩形 22"/>
            <p:cNvSpPr/>
            <p:nvPr/>
          </p:nvSpPr>
          <p:spPr>
            <a:xfrm>
              <a:off x="3774132" y="493326"/>
              <a:ext cx="8416333" cy="611647"/>
            </a:xfrm>
            <a:prstGeom prst="rect">
              <a:avLst/>
            </a:prstGeom>
            <a:solidFill>
              <a:srgbClr val="F02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4" name="Rectangle 8"/>
          <p:cNvSpPr>
            <a:spLocks noChangeArrowheads="1"/>
          </p:cNvSpPr>
          <p:nvPr/>
        </p:nvSpPr>
        <p:spPr bwMode="auto">
          <a:xfrm>
            <a:off x="467360" y="1451610"/>
            <a:ext cx="630555" cy="1014730"/>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项目</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承担</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单位</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467360" y="2831465"/>
            <a:ext cx="629920" cy="671195"/>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专业</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机构</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Rectangle 8"/>
          <p:cNvSpPr>
            <a:spLocks noChangeArrowheads="1"/>
          </p:cNvSpPr>
          <p:nvPr/>
        </p:nvSpPr>
        <p:spPr bwMode="auto">
          <a:xfrm>
            <a:off x="481965" y="3855085"/>
            <a:ext cx="629920" cy="1052830"/>
          </a:xfrm>
          <a:prstGeom prst="rect">
            <a:avLst/>
          </a:prstGeom>
          <a:solidFill>
            <a:srgbClr val="F02D01"/>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对口</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处室</a:t>
            </a:r>
            <a:r>
              <a:rPr lang="en-US" altLang="zh-CN" sz="1600">
                <a:solidFill>
                  <a:schemeClr val="bg1"/>
                </a:solidFill>
                <a:latin typeface="微软雅黑" panose="020B0503020204020204" pitchFamily="34" charset="-122"/>
                <a:ea typeface="微软雅黑" panose="020B0503020204020204" pitchFamily="34" charset="-122"/>
              </a:rPr>
              <a:t>/</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监督处</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481965" y="5168265"/>
            <a:ext cx="629920" cy="1154430"/>
          </a:xfrm>
          <a:prstGeom prst="rect">
            <a:avLst/>
          </a:prstGeom>
          <a:solidFill>
            <a:srgbClr val="303030"/>
          </a:solidFill>
          <a:ln w="9525">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主要</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过程</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文档</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1399540" y="1451610"/>
            <a:ext cx="27940" cy="5077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67360" y="3711575"/>
            <a:ext cx="10850245" cy="52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87680" y="4995545"/>
            <a:ext cx="10850245" cy="52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14350" y="2552065"/>
            <a:ext cx="10850245" cy="52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文本1"/>
          <p:cNvSpPr>
            <a:spLocks noChangeArrowheads="1"/>
          </p:cNvSpPr>
          <p:nvPr/>
        </p:nvSpPr>
        <p:spPr bwMode="gray">
          <a:xfrm>
            <a:off x="2306955" y="1381125"/>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定期报告项目进展</a:t>
            </a:r>
            <a:endParaRPr lang="zh-CN" altLang="en-US" sz="1600" dirty="0">
              <a:latin typeface="微软雅黑" panose="020B0503020204020204" pitchFamily="34" charset="-122"/>
              <a:ea typeface="微软雅黑" panose="020B0503020204020204" pitchFamily="34" charset="-122"/>
            </a:endParaRPr>
          </a:p>
        </p:txBody>
      </p:sp>
      <p:cxnSp>
        <p:nvCxnSpPr>
          <p:cNvPr id="44" name="直接箭头连接符 43"/>
          <p:cNvCxnSpPr>
            <a:stCxn id="25" idx="0"/>
          </p:cNvCxnSpPr>
          <p:nvPr/>
        </p:nvCxnSpPr>
        <p:spPr>
          <a:xfrm flipH="1" flipV="1">
            <a:off x="7386955" y="3101975"/>
            <a:ext cx="15875" cy="82232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AutoShape 6"/>
          <p:cNvSpPr>
            <a:spLocks noChangeArrowheads="1"/>
          </p:cNvSpPr>
          <p:nvPr/>
        </p:nvSpPr>
        <p:spPr bwMode="auto">
          <a:xfrm>
            <a:off x="1854200" y="5278120"/>
            <a:ext cx="2159635" cy="1183640"/>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定期报告材料</a:t>
            </a:r>
            <a:r>
              <a:rPr lang="zh-CN" altLang="en-US" sz="1400" b="1" dirty="0" smtClean="0">
                <a:solidFill>
                  <a:srgbClr val="FF0000"/>
                </a:solidFill>
                <a:latin typeface="微软雅黑" panose="020B0503020204020204" pitchFamily="34" charset="-122"/>
                <a:ea typeface="微软雅黑" panose="020B0503020204020204" pitchFamily="34" charset="-122"/>
              </a:rPr>
              <a:t>（责任人：专业机构）</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）验收情况季度统计表；（</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）验收情况总结分析</a:t>
            </a:r>
            <a:r>
              <a:rPr lang="zh-CN" altLang="en-US" sz="1400" dirty="0" smtClean="0">
                <a:latin typeface="微软雅黑" panose="020B0503020204020204" pitchFamily="34" charset="-122"/>
                <a:ea typeface="微软雅黑" panose="020B0503020204020204" pitchFamily="34" charset="-122"/>
              </a:rPr>
              <a:t>报告</a:t>
            </a:r>
            <a:endParaRPr lang="zh-CN" altLang="en-US" sz="1400" dirty="0">
              <a:latin typeface="微软雅黑" panose="020B0503020204020204" pitchFamily="34" charset="-122"/>
              <a:ea typeface="微软雅黑" panose="020B0503020204020204" pitchFamily="34" charset="-122"/>
            </a:endParaRPr>
          </a:p>
        </p:txBody>
      </p:sp>
      <p:sp>
        <p:nvSpPr>
          <p:cNvPr id="53" name="AutoShape 6"/>
          <p:cNvSpPr>
            <a:spLocks noChangeArrowheads="1"/>
          </p:cNvSpPr>
          <p:nvPr/>
        </p:nvSpPr>
        <p:spPr bwMode="auto">
          <a:xfrm>
            <a:off x="8942070" y="5265420"/>
            <a:ext cx="1444625" cy="1195705"/>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验收工作人员作风纪律情况反馈表</a:t>
            </a:r>
            <a:r>
              <a:rPr lang="zh-CN" altLang="en-US" sz="1400" b="1" dirty="0" smtClean="0">
                <a:solidFill>
                  <a:srgbClr val="FF0000"/>
                </a:solidFill>
                <a:latin typeface="微软雅黑" panose="020B0503020204020204" pitchFamily="34" charset="-122"/>
                <a:ea typeface="微软雅黑" panose="020B0503020204020204" pitchFamily="34" charset="-122"/>
              </a:rPr>
              <a:t>（责任人：项目承担单位</a:t>
            </a:r>
            <a:r>
              <a:rPr lang="zh-CN" altLang="en-US" sz="1400" b="1" dirty="0" smtClean="0">
                <a:solidFill>
                  <a:srgbClr val="FF0000"/>
                </a:solidFill>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p:txBody>
      </p:sp>
      <p:sp>
        <p:nvSpPr>
          <p:cNvPr id="2" name="文本1"/>
          <p:cNvSpPr>
            <a:spLocks noChangeArrowheads="1"/>
          </p:cNvSpPr>
          <p:nvPr/>
        </p:nvSpPr>
        <p:spPr bwMode="gray">
          <a:xfrm>
            <a:off x="4551680" y="1380490"/>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重大事项及时报告</a:t>
            </a:r>
            <a:endParaRPr lang="zh-CN" altLang="en-US" sz="1600" dirty="0">
              <a:latin typeface="微软雅黑" panose="020B0503020204020204" pitchFamily="34" charset="-122"/>
              <a:ea typeface="微软雅黑" panose="020B0503020204020204" pitchFamily="34" charset="-122"/>
            </a:endParaRPr>
          </a:p>
        </p:txBody>
      </p:sp>
      <p:sp>
        <p:nvSpPr>
          <p:cNvPr id="3" name="文本1"/>
          <p:cNvSpPr>
            <a:spLocks noChangeArrowheads="1"/>
          </p:cNvSpPr>
          <p:nvPr/>
        </p:nvSpPr>
        <p:spPr bwMode="gray">
          <a:xfrm>
            <a:off x="2306955" y="2681605"/>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季度统计、</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半年</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年度分析</a:t>
            </a:r>
            <a:endParaRPr lang="zh-CN" altLang="en-US" sz="1600" dirty="0">
              <a:latin typeface="微软雅黑" panose="020B0503020204020204" pitchFamily="34" charset="-122"/>
              <a:ea typeface="微软雅黑" panose="020B0503020204020204" pitchFamily="34" charset="-122"/>
            </a:endParaRPr>
          </a:p>
        </p:txBody>
      </p:sp>
      <p:sp>
        <p:nvSpPr>
          <p:cNvPr id="12" name="文本1"/>
          <p:cNvSpPr>
            <a:spLocks noChangeArrowheads="1"/>
          </p:cNvSpPr>
          <p:nvPr/>
        </p:nvSpPr>
        <p:spPr bwMode="gray">
          <a:xfrm>
            <a:off x="4551680" y="2681605"/>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调查取证</a:t>
            </a:r>
            <a:r>
              <a:rPr lang="zh-CN" altLang="en-US" sz="1600" dirty="0">
                <a:latin typeface="微软雅黑" panose="020B0503020204020204" pitchFamily="34" charset="-122"/>
                <a:ea typeface="微软雅黑" panose="020B0503020204020204" pitchFamily="34" charset="-122"/>
              </a:rPr>
              <a:t>及时报告</a:t>
            </a:r>
            <a:endParaRPr lang="zh-CN" altLang="en-US" sz="1600" dirty="0">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gray">
          <a:xfrm>
            <a:off x="2306955" y="3932555"/>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日常</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监管</a:t>
            </a:r>
            <a:endParaRPr lang="zh-CN" altLang="en-US" sz="1600" dirty="0">
              <a:latin typeface="微软雅黑" panose="020B0503020204020204" pitchFamily="34" charset="-122"/>
              <a:ea typeface="微软雅黑" panose="020B0503020204020204" pitchFamily="34" charset="-122"/>
            </a:endParaRPr>
          </a:p>
        </p:txBody>
      </p:sp>
      <p:sp>
        <p:nvSpPr>
          <p:cNvPr id="22" name="文本1"/>
          <p:cNvSpPr>
            <a:spLocks noChangeArrowheads="1"/>
          </p:cNvSpPr>
          <p:nvPr/>
        </p:nvSpPr>
        <p:spPr bwMode="gray">
          <a:xfrm>
            <a:off x="4551680" y="3932555"/>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报厅党组</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审议</a:t>
            </a:r>
            <a:endParaRPr lang="zh-CN" altLang="en-US" sz="1600" dirty="0">
              <a:latin typeface="微软雅黑" panose="020B0503020204020204" pitchFamily="34" charset="-122"/>
              <a:ea typeface="微软雅黑" panose="020B0503020204020204" pitchFamily="34" charset="-122"/>
            </a:endParaRPr>
          </a:p>
        </p:txBody>
      </p:sp>
      <p:sp>
        <p:nvSpPr>
          <p:cNvPr id="25" name="文本1"/>
          <p:cNvSpPr>
            <a:spLocks noChangeArrowheads="1"/>
          </p:cNvSpPr>
          <p:nvPr/>
        </p:nvSpPr>
        <p:spPr bwMode="gray">
          <a:xfrm>
            <a:off x="6786880" y="3924300"/>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抽查</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检查</a:t>
            </a:r>
            <a:endParaRPr lang="zh-CN" altLang="en-US" sz="1600" dirty="0">
              <a:latin typeface="微软雅黑" panose="020B0503020204020204" pitchFamily="34" charset="-122"/>
              <a:ea typeface="微软雅黑" panose="020B0503020204020204" pitchFamily="34" charset="-122"/>
            </a:endParaRPr>
          </a:p>
        </p:txBody>
      </p:sp>
      <p:sp>
        <p:nvSpPr>
          <p:cNvPr id="28" name="文本1"/>
          <p:cNvSpPr>
            <a:spLocks noChangeArrowheads="1"/>
          </p:cNvSpPr>
          <p:nvPr/>
        </p:nvSpPr>
        <p:spPr bwMode="gray">
          <a:xfrm>
            <a:off x="6786880" y="2102485"/>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配合做好</a:t>
            </a:r>
            <a:r>
              <a:rPr lang="zh-CN" altLang="en-US" sz="1600" dirty="0">
                <a:latin typeface="微软雅黑" panose="020B0503020204020204" pitchFamily="34" charset="-122"/>
                <a:ea typeface="微软雅黑" panose="020B0503020204020204" pitchFamily="34" charset="-122"/>
              </a:rPr>
              <a:t>抽查</a:t>
            </a:r>
            <a:r>
              <a:rPr lang="zh-CN" altLang="en-US" sz="1600" dirty="0">
                <a:latin typeface="微软雅黑" panose="020B0503020204020204" pitchFamily="34" charset="-122"/>
                <a:ea typeface="微软雅黑" panose="020B0503020204020204" pitchFamily="34" charset="-122"/>
              </a:rPr>
              <a:t>检查</a:t>
            </a:r>
            <a:endParaRPr lang="zh-CN" altLang="en-US" sz="1600" dirty="0">
              <a:latin typeface="微软雅黑" panose="020B0503020204020204" pitchFamily="34" charset="-122"/>
              <a:ea typeface="微软雅黑" panose="020B0503020204020204" pitchFamily="34" charset="-122"/>
            </a:endParaRPr>
          </a:p>
        </p:txBody>
      </p:sp>
      <p:sp>
        <p:nvSpPr>
          <p:cNvPr id="29" name="文本1"/>
          <p:cNvSpPr>
            <a:spLocks noChangeArrowheads="1"/>
          </p:cNvSpPr>
          <p:nvPr/>
        </p:nvSpPr>
        <p:spPr bwMode="gray">
          <a:xfrm>
            <a:off x="9048115" y="1380490"/>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评价验收工作人员作风纪律</a:t>
            </a:r>
            <a:endParaRPr lang="zh-CN" altLang="en-US" sz="1600" dirty="0">
              <a:latin typeface="微软雅黑" panose="020B0503020204020204" pitchFamily="34" charset="-122"/>
              <a:ea typeface="微软雅黑" panose="020B0503020204020204" pitchFamily="34" charset="-122"/>
            </a:endParaRPr>
          </a:p>
        </p:txBody>
      </p:sp>
      <p:sp>
        <p:nvSpPr>
          <p:cNvPr id="32" name="文本1"/>
          <p:cNvSpPr>
            <a:spLocks noChangeArrowheads="1"/>
          </p:cNvSpPr>
          <p:nvPr/>
        </p:nvSpPr>
        <p:spPr bwMode="gray">
          <a:xfrm>
            <a:off x="9048115" y="3924300"/>
            <a:ext cx="1231900" cy="9836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反向</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监督</a:t>
            </a:r>
            <a:endParaRPr lang="zh-CN" altLang="en-US" sz="1600" dirty="0">
              <a:latin typeface="微软雅黑" panose="020B0503020204020204" pitchFamily="34" charset="-122"/>
              <a:ea typeface="微软雅黑" panose="020B0503020204020204" pitchFamily="34" charset="-122"/>
            </a:endParaRPr>
          </a:p>
        </p:txBody>
      </p:sp>
      <p:sp>
        <p:nvSpPr>
          <p:cNvPr id="41" name="AutoShape 6"/>
          <p:cNvSpPr>
            <a:spLocks noChangeArrowheads="1"/>
          </p:cNvSpPr>
          <p:nvPr/>
        </p:nvSpPr>
        <p:spPr bwMode="auto">
          <a:xfrm>
            <a:off x="4415790" y="5265420"/>
            <a:ext cx="1577340" cy="1196340"/>
          </a:xfrm>
          <a:prstGeom prst="roundRect">
            <a:avLst>
              <a:gd name="adj" fmla="val 0"/>
            </a:avLst>
          </a:prstGeom>
          <a:noFill/>
          <a:ln w="3175" cmpd="sng">
            <a:solidFill>
              <a:srgbClr val="303030"/>
            </a:solidFill>
            <a:miter lim="800000"/>
          </a:ln>
          <a:extLst>
            <a:ext uri="{909E8E84-426E-40DD-AFC4-6F175D3DCCD1}">
              <a14:hiddenFill xmlns:a14="http://schemas.microsoft.com/office/drawing/2010/main">
                <a:solidFill>
                  <a:srgbClr val="FFFFFF"/>
                </a:solidFill>
              </a14:hiddenFill>
            </a:ext>
          </a:extLst>
        </p:spPr>
        <p:txBody>
          <a:bodyPr/>
          <a:p>
            <a:pP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重大事项情况报告</a:t>
            </a:r>
            <a:r>
              <a:rPr lang="zh-CN" altLang="en-US" sz="1400" b="1" dirty="0" smtClean="0">
                <a:solidFill>
                  <a:srgbClr val="FF0000"/>
                </a:solidFill>
                <a:latin typeface="微软雅黑" panose="020B0503020204020204" pitchFamily="34" charset="-122"/>
                <a:ea typeface="微软雅黑" panose="020B0503020204020204" pitchFamily="34" charset="-122"/>
              </a:rPr>
              <a:t>（责任人：专业机构、项目承担单位</a:t>
            </a:r>
            <a:r>
              <a:rPr lang="zh-CN" altLang="en-US" sz="1400" b="1" dirty="0" smtClean="0">
                <a:solidFill>
                  <a:srgbClr val="FF0000"/>
                </a:solidFill>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p:txBody>
      </p:sp>
      <p:cxnSp>
        <p:nvCxnSpPr>
          <p:cNvPr id="42" name="直接箭头连接符 41"/>
          <p:cNvCxnSpPr>
            <a:stCxn id="30" idx="2"/>
            <a:endCxn id="3" idx="0"/>
          </p:cNvCxnSpPr>
          <p:nvPr/>
        </p:nvCxnSpPr>
        <p:spPr>
          <a:xfrm>
            <a:off x="2922905" y="2364740"/>
            <a:ext cx="0" cy="31686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2922905" y="3665220"/>
            <a:ext cx="0" cy="31686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204460" y="2364740"/>
            <a:ext cx="0" cy="31686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5204460" y="3665220"/>
            <a:ext cx="0" cy="31686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9" idx="2"/>
            <a:endCxn id="32" idx="0"/>
          </p:cNvCxnSpPr>
          <p:nvPr/>
        </p:nvCxnSpPr>
        <p:spPr>
          <a:xfrm>
            <a:off x="9664065" y="2364105"/>
            <a:ext cx="0" cy="1560195"/>
          </a:xfrm>
          <a:prstGeom prst="straightConnector1">
            <a:avLst/>
          </a:prstGeom>
          <a:ln>
            <a:solidFill>
              <a:srgbClr val="30303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par>
    </p:tnLst>
    <p:bldLst>
      <p:bldP spid="4" grpId="0" bldLvl="0" animBg="1"/>
      <p:bldP spid="5" grpId="0" bldLvl="0" animBg="1"/>
      <p:bldP spid="6" grpId="0" bldLvl="0" animBg="1"/>
      <p:bldP spid="7" grpId="0" bldLvl="0" animBg="1"/>
      <p:bldP spid="30" grpId="0" bldLvl="0" animBg="1"/>
      <p:bldP spid="49" grpId="0" bldLvl="0" animBg="1"/>
      <p:bldP spid="53" grpId="0" bldLvl="0" animBg="1"/>
      <p:bldP spid="2" grpId="0" bldLvl="0" animBg="1"/>
      <p:bldP spid="3" grpId="0" bldLvl="0" animBg="1"/>
      <p:bldP spid="12" grpId="0" bldLvl="0" animBg="1"/>
      <p:bldP spid="16" grpId="0" bldLvl="0" animBg="1"/>
      <p:bldP spid="22" grpId="0" bldLvl="0" animBg="1"/>
      <p:bldP spid="25" grpId="0" bldLvl="0" animBg="1"/>
      <p:bldP spid="28" grpId="0" bldLvl="0" animBg="1"/>
      <p:bldP spid="29" grpId="0" bldLvl="0" animBg="1"/>
      <p:bldP spid="32" grpId="0" bldLvl="0" animBg="1"/>
      <p:bldP spid="41"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4037</Words>
  <Application>WPS 演示</Application>
  <PresentationFormat>宽屏</PresentationFormat>
  <Paragraphs>454</Paragraphs>
  <Slides>22</Slides>
  <Notes>35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微软雅黑</vt:lpstr>
      <vt:lpstr>Impact</vt:lpstr>
      <vt:lpstr>华文细黑</vt:lpstr>
      <vt:lpstr>黑体</vt:lpstr>
      <vt:lpstr>Arial Unicode MS</vt:lpstr>
      <vt:lpstr>Calibri Light</vt:lpstr>
      <vt:lpstr>Calibri</vt:lpstr>
      <vt:lpstr>幼圆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wenyinghui</dc:creator>
  <cp:lastModifiedBy>朋仔</cp:lastModifiedBy>
  <cp:revision>393</cp:revision>
  <dcterms:created xsi:type="dcterms:W3CDTF">2018-09-01T02:49:00Z</dcterms:created>
  <dcterms:modified xsi:type="dcterms:W3CDTF">2020-04-22T07:49:18Z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