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5" r:id="rId3"/>
  </p:sldMasterIdLst>
  <p:notesMasterIdLst>
    <p:notesMasterId r:id="rId5"/>
  </p:notesMasterIdLst>
  <p:handoutMasterIdLst>
    <p:handoutMasterId r:id="rId41"/>
  </p:handoutMasterIdLst>
  <p:sldIdLst>
    <p:sldId id="370" r:id="rId4"/>
    <p:sldId id="371" r:id="rId6"/>
    <p:sldId id="403" r:id="rId7"/>
    <p:sldId id="410" r:id="rId8"/>
    <p:sldId id="409" r:id="rId9"/>
    <p:sldId id="721" r:id="rId10"/>
    <p:sldId id="527" r:id="rId11"/>
    <p:sldId id="404" r:id="rId12"/>
    <p:sldId id="573" r:id="rId13"/>
    <p:sldId id="526" r:id="rId14"/>
    <p:sldId id="529" r:id="rId15"/>
    <p:sldId id="448" r:id="rId16"/>
    <p:sldId id="407" r:id="rId17"/>
    <p:sldId id="491" r:id="rId18"/>
    <p:sldId id="406" r:id="rId19"/>
    <p:sldId id="828" r:id="rId20"/>
    <p:sldId id="621" r:id="rId21"/>
    <p:sldId id="622" r:id="rId22"/>
    <p:sldId id="723" r:id="rId23"/>
    <p:sldId id="724" r:id="rId24"/>
    <p:sldId id="778" r:id="rId25"/>
    <p:sldId id="665" r:id="rId26"/>
    <p:sldId id="578" r:id="rId27"/>
    <p:sldId id="667" r:id="rId28"/>
    <p:sldId id="626" r:id="rId29"/>
    <p:sldId id="625" r:id="rId30"/>
    <p:sldId id="628" r:id="rId31"/>
    <p:sldId id="829" r:id="rId32"/>
    <p:sldId id="830" r:id="rId33"/>
    <p:sldId id="832" r:id="rId34"/>
    <p:sldId id="780" r:id="rId35"/>
    <p:sldId id="782" r:id="rId36"/>
    <p:sldId id="783" r:id="rId37"/>
    <p:sldId id="786" r:id="rId38"/>
    <p:sldId id="787" r:id="rId39"/>
    <p:sldId id="788" r:id="rId40"/>
  </p:sldIdLst>
  <p:sldSz cx="12190095" cy="6859270"/>
  <p:notesSz cx="6858000" cy="9144000"/>
  <p:defaultText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D4C7"/>
    <a:srgbClr val="EF7768"/>
    <a:srgbClr val="FF9933"/>
    <a:srgbClr val="38B1BF"/>
    <a:srgbClr val="C7C7C7"/>
    <a:srgbClr val="F5F5F5"/>
    <a:srgbClr val="00458E"/>
    <a:srgbClr val="8B8B8B"/>
    <a:srgbClr val="B11212"/>
    <a:srgbClr val="022A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74" autoAdjust="0"/>
    <p:restoredTop sz="94660"/>
  </p:normalViewPr>
  <p:slideViewPr>
    <p:cSldViewPr>
      <p:cViewPr varScale="1">
        <p:scale>
          <a:sx n="71" d="100"/>
          <a:sy n="71" d="100"/>
        </p:scale>
        <p:origin x="-798" y="-96"/>
      </p:cViewPr>
      <p:guideLst>
        <p:guide orient="horz" pos="2349"/>
        <p:guide orient="horz" pos="3627"/>
        <p:guide pos="3843"/>
        <p:guide pos="7215"/>
        <p:guide pos="579"/>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3" d="100"/>
          <a:sy n="83" d="100"/>
        </p:scale>
        <p:origin x="-3840" y="-96"/>
      </p:cViewPr>
      <p:guideLst>
        <p:guide orient="horz" pos="3131"/>
        <p:guide pos="2162"/>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handoutMaster" Target="handoutMasters/handoutMaster1.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D1C15E6-6BD2-4E4B-B1D4-218C26E1B22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55EDCA-2189-4435-B38B-6F3C2C044356}"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17430C-5A66-4BD0-A971-34190B6C601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AC173A-3DA8-4893-B28A-1E15F55C330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fld id="{74AC173A-3DA8-4893-B28A-1E15F55C330A}" type="slidenum">
              <a:rPr kumimoji="0" lang="zh-CN" altLang="en-US" sz="1800" b="0" i="0" u="none" strike="noStrike" kern="0" cap="none" spc="0" normalizeH="0" baseline="0" noProof="0" smtClean="0">
                <a:ln>
                  <a:noFill/>
                </a:ln>
                <a:solidFill>
                  <a:sysClr val="windowText" lastClr="000000"/>
                </a:solidFill>
                <a:effectLst/>
                <a:uLnTx/>
                <a:uFillTx/>
              </a:rPr>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spd="slow" advTm="0"/>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521" y="1600572"/>
            <a:ext cx="5384099" cy="452701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6793" y="1600572"/>
            <a:ext cx="5384099" cy="452701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8B8CD9F9-72C8-4589-8A77-E0EAAC1A9441}"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C53447A-3CB4-4631-B405-5E14F97A7A6E}"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Tm="0"/>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521"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100" b="1"/>
            </a:lvl4pPr>
            <a:lvl5pPr marL="2438400" indent="0">
              <a:buNone/>
              <a:defRPr sz="2100" b="1"/>
            </a:lvl5pPr>
            <a:lvl6pPr marL="3048000" indent="0">
              <a:buNone/>
              <a:defRPr sz="2100" b="1"/>
            </a:lvl6pPr>
            <a:lvl7pPr marL="3657600" indent="0">
              <a:buNone/>
              <a:defRPr sz="2100" b="1"/>
            </a:lvl7pPr>
            <a:lvl8pPr marL="4267200" indent="0">
              <a:buNone/>
              <a:defRPr sz="2100" b="1"/>
            </a:lvl8pPr>
            <a:lvl9pPr marL="4876800" indent="0">
              <a:buNone/>
              <a:defRPr sz="21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521" y="2175378"/>
            <a:ext cx="5386216" cy="395220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2566"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100" b="1"/>
            </a:lvl4pPr>
            <a:lvl5pPr marL="2438400" indent="0">
              <a:buNone/>
              <a:defRPr sz="2100" b="1"/>
            </a:lvl5pPr>
            <a:lvl6pPr marL="3048000" indent="0">
              <a:buNone/>
              <a:defRPr sz="2100" b="1"/>
            </a:lvl6pPr>
            <a:lvl7pPr marL="3657600" indent="0">
              <a:buNone/>
              <a:defRPr sz="2100" b="1"/>
            </a:lvl7pPr>
            <a:lvl8pPr marL="4267200" indent="0">
              <a:buNone/>
              <a:defRPr sz="2100" b="1"/>
            </a:lvl8pPr>
            <a:lvl9pPr marL="4876800" indent="0">
              <a:buNone/>
              <a:defRPr sz="21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2566" y="2175378"/>
            <a:ext cx="5388332" cy="395220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B8CD9F9-72C8-4589-8A77-E0EAAC1A9441}"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8C53447A-3CB4-4631-B405-5E14F97A7A6E}"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Tm="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2" name="Picture 2" descr="C:\Users\Administrator\Desktop\矢量httpwww.3lian.comvector（三联www.3lian.com） (2) [转换]-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83110" y="189338"/>
            <a:ext cx="734684" cy="4563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advTm="0"/>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4" y="273114"/>
            <a:ext cx="4010562" cy="1162320"/>
          </a:xfrm>
        </p:spPr>
        <p:txBody>
          <a:bodyPr anchor="b"/>
          <a:lstStyle>
            <a:lvl1pPr algn="l">
              <a:defRPr sz="2700" b="1"/>
            </a:lvl1pPr>
          </a:lstStyle>
          <a:p>
            <a:r>
              <a:rPr lang="zh-CN" altLang="en-US"/>
              <a:t>单击此处编辑母版标题样式</a:t>
            </a:r>
            <a:endParaRPr lang="zh-CN" altLang="en-US"/>
          </a:p>
        </p:txBody>
      </p:sp>
      <p:sp>
        <p:nvSpPr>
          <p:cNvPr id="3" name="内容占位符 2"/>
          <p:cNvSpPr>
            <a:spLocks noGrp="1"/>
          </p:cNvSpPr>
          <p:nvPr>
            <p:ph idx="1"/>
          </p:nvPr>
        </p:nvSpPr>
        <p:spPr>
          <a:xfrm>
            <a:off x="4766113" y="273116"/>
            <a:ext cx="6814779" cy="5854469"/>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524" y="1435436"/>
            <a:ext cx="4010562" cy="4692149"/>
          </a:xfrm>
        </p:spPr>
        <p:txBody>
          <a:bodyPr/>
          <a:lstStyle>
            <a:lvl1pPr marL="0" indent="0">
              <a:buNone/>
              <a:defRPr sz="1900"/>
            </a:lvl1pPr>
            <a:lvl2pPr marL="609600" indent="0">
              <a:buNone/>
              <a:defRPr sz="1600"/>
            </a:lvl2pPr>
            <a:lvl3pPr marL="1219200" indent="0">
              <a:buNone/>
              <a:defRPr sz="13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B8CD9F9-72C8-4589-8A77-E0EAAC1A9441}"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C53447A-3CB4-4631-B405-5E14F97A7A6E}"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Tm="0"/>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1713"/>
            <a:ext cx="7314248" cy="566870"/>
          </a:xfrm>
        </p:spPr>
        <p:txBody>
          <a:bodyPr anchor="b"/>
          <a:lstStyle>
            <a:lvl1pPr algn="l">
              <a:defRPr sz="27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406" y="612916"/>
            <a:ext cx="7314248" cy="4115753"/>
          </a:xfrm>
        </p:spPr>
        <p:txBody>
          <a:bodyPr/>
          <a:lstStyle>
            <a:lvl1pPr marL="0" indent="0">
              <a:buNone/>
              <a:defRPr sz="4300"/>
            </a:lvl1pPr>
            <a:lvl2pPr marL="609600" indent="0">
              <a:buNone/>
              <a:defRPr sz="37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zh-CN" altLang="en-US"/>
          </a:p>
        </p:txBody>
      </p:sp>
      <p:sp>
        <p:nvSpPr>
          <p:cNvPr id="4" name="文本占位符 3"/>
          <p:cNvSpPr>
            <a:spLocks noGrp="1"/>
          </p:cNvSpPr>
          <p:nvPr>
            <p:ph type="body" sz="half" idx="2"/>
          </p:nvPr>
        </p:nvSpPr>
        <p:spPr>
          <a:xfrm>
            <a:off x="2389406" y="5368583"/>
            <a:ext cx="7314248" cy="805048"/>
          </a:xfrm>
        </p:spPr>
        <p:txBody>
          <a:bodyPr/>
          <a:lstStyle>
            <a:lvl1pPr marL="0" indent="0">
              <a:buNone/>
              <a:defRPr sz="1900"/>
            </a:lvl1pPr>
            <a:lvl2pPr marL="609600" indent="0">
              <a:buNone/>
              <a:defRPr sz="1600"/>
            </a:lvl2pPr>
            <a:lvl3pPr marL="1219200" indent="0">
              <a:buNone/>
              <a:defRPr sz="13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B8CD9F9-72C8-4589-8A77-E0EAAC1A9441}"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C53447A-3CB4-4631-B405-5E14F97A7A6E}" type="slidenum">
              <a:rPr lang="zh-CN" altLang="en-US" smtClean="0">
                <a:solidFill>
                  <a:prstClr val="black">
                    <a:tint val="75000"/>
                  </a:prstClr>
                </a:solidFill>
              </a:rPr>
            </a:fld>
            <a:endParaRPr lang="zh-CN" altLang="en-US">
              <a:solidFill>
                <a:prstClr val="black">
                  <a:tint val="75000"/>
                </a:prstClr>
              </a:solidFill>
            </a:endParaRPr>
          </a:p>
        </p:txBody>
      </p:sp>
      <p:pic>
        <p:nvPicPr>
          <p:cNvPr id="8" name="Picture 2" descr="C:\Users\Administrator\Desktop\矢量httpwww.3lian.comvector（三联www.3lian.com） (2) [转换]-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83110" y="189338"/>
            <a:ext cx="734684" cy="4563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B8CD9F9-72C8-4589-8A77-E0EAAC1A9441}"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C53447A-3CB4-4631-B405-5E14F97A7A6E}"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Tm="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702"/>
            <a:ext cx="2742843" cy="5852880"/>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521" y="274702"/>
            <a:ext cx="8025355" cy="5852880"/>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B8CD9F9-72C8-4589-8A77-E0EAAC1A9441}"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C53447A-3CB4-4631-B405-5E14F97A7A6E}" type="slidenum">
              <a:rPr lang="zh-CN" altLang="en-US" smtClean="0">
                <a:solidFill>
                  <a:prstClr val="black">
                    <a:tint val="75000"/>
                  </a:prstClr>
                </a:solidFill>
              </a:rPr>
            </a:fld>
            <a:endParaRPr lang="zh-CN" altLang="en-US">
              <a:solidFill>
                <a:prstClr val="black">
                  <a:tint val="75000"/>
                </a:prstClr>
              </a:solidFill>
            </a:endParaRPr>
          </a:p>
        </p:txBody>
      </p:sp>
      <p:pic>
        <p:nvPicPr>
          <p:cNvPr id="7" name="Picture 2" descr="C:\Users\Administrator\Desktop\矢量httpwww.3lian.comvector（三联www.3lian.com） (2) [转换]-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83110" y="189338"/>
            <a:ext cx="734684" cy="4563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3_两栏内容">
    <p:bg>
      <p:bgPr>
        <a:solidFill>
          <a:srgbClr val="F5F5F5"/>
        </a:solidFill>
        <a:effectLst/>
      </p:bgPr>
    </p:bg>
    <p:spTree>
      <p:nvGrpSpPr>
        <p:cNvPr id="1" name=""/>
        <p:cNvGrpSpPr/>
        <p:nvPr/>
      </p:nvGrpSpPr>
      <p:grpSpPr>
        <a:xfrm>
          <a:off x="0" y="0"/>
          <a:ext cx="0" cy="0"/>
          <a:chOff x="0" y="0"/>
          <a:chExt cx="0" cy="0"/>
        </a:xfrm>
      </p:grpSpPr>
      <p:sp>
        <p:nvSpPr>
          <p:cNvPr id="11" name="TextBox 15"/>
          <p:cNvSpPr txBox="1"/>
          <p:nvPr userDrawn="1"/>
        </p:nvSpPr>
        <p:spPr>
          <a:xfrm>
            <a:off x="10801374" y="405458"/>
            <a:ext cx="1072730" cy="400110"/>
          </a:xfrm>
          <a:prstGeom prst="rect">
            <a:avLst/>
          </a:prstGeom>
          <a:noFill/>
        </p:spPr>
        <p:txBody>
          <a:bodyPr wrap="none" rtlCol="0">
            <a:spAutoFit/>
          </a:bodyPr>
          <a:lstStyle/>
          <a:p>
            <a:pPr algn="ct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第</a:t>
            </a: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rPr>
              <a:t> </a:t>
            </a:r>
            <a:fld id="{2EEF1883-7A0E-4F66-9932-E581691AD397}" type="slidenum">
              <a:rPr lang="zh-CN" altLang="en-US" sz="2000" dirty="0" smtClean="0">
                <a:solidFill>
                  <a:schemeClr val="tx1">
                    <a:lumMod val="50000"/>
                    <a:lumOff val="50000"/>
                  </a:schemeClr>
                </a:solidFill>
                <a:latin typeface="微软雅黑" panose="020B0503020204020204" pitchFamily="34" charset="-122"/>
                <a:ea typeface="微软雅黑" panose="020B0503020204020204" pitchFamily="34" charset="-122"/>
              </a:rPr>
            </a:fld>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页</a:t>
            </a:r>
            <a:endParaRPr lang="zh-CN" altLang="en-US" sz="1600" b="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1_标题幻灯片">
    <p:spTree>
      <p:nvGrpSpPr>
        <p:cNvPr id="1" name=""/>
        <p:cNvGrpSpPr/>
        <p:nvPr/>
      </p:nvGrpSpPr>
      <p:grpSpPr>
        <a:xfrm>
          <a:off x="0" y="0"/>
          <a:ext cx="0" cy="0"/>
          <a:chOff x="0" y="0"/>
          <a:chExt cx="0" cy="0"/>
        </a:xfrm>
      </p:grpSpPr>
    </p:spTree>
  </p:cSld>
  <p:clrMapOvr>
    <a:masterClrMapping/>
  </p:clrMapOvr>
  <p:transition spd="slow" advTm="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2_两栏内容">
    <p:bg>
      <p:bgPr>
        <a:solidFill>
          <a:srgbClr val="F5F5F5"/>
        </a:solidFill>
        <a:effectLst/>
      </p:bgPr>
    </p:bg>
    <p:spTree>
      <p:nvGrpSpPr>
        <p:cNvPr id="1" name=""/>
        <p:cNvGrpSpPr/>
        <p:nvPr/>
      </p:nvGrpSpPr>
      <p:grpSpPr>
        <a:xfrm>
          <a:off x="0" y="0"/>
          <a:ext cx="0" cy="0"/>
          <a:chOff x="0" y="0"/>
          <a:chExt cx="0" cy="0"/>
        </a:xfrm>
      </p:grpSpPr>
    </p:spTree>
  </p:cSld>
  <p:clrMapOvr>
    <a:masterClrMapping/>
  </p:clrMapOvr>
  <p:transition spd="slow" advTm="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3_两栏内容">
    <p:bg>
      <p:bgPr>
        <a:solidFill>
          <a:srgbClr val="F5F5F5"/>
        </a:solidFill>
        <a:effectLst/>
      </p:bgPr>
    </p:bg>
    <p:spTree>
      <p:nvGrpSpPr>
        <p:cNvPr id="1" name=""/>
        <p:cNvGrpSpPr/>
        <p:nvPr/>
      </p:nvGrpSpPr>
      <p:grpSpPr>
        <a:xfrm>
          <a:off x="0" y="0"/>
          <a:ext cx="0" cy="0"/>
          <a:chOff x="0" y="0"/>
          <a:chExt cx="0" cy="0"/>
        </a:xfrm>
      </p:grpSpPr>
      <p:sp>
        <p:nvSpPr>
          <p:cNvPr id="11" name="TextBox 15"/>
          <p:cNvSpPr txBox="1"/>
          <p:nvPr userDrawn="1"/>
        </p:nvSpPr>
        <p:spPr>
          <a:xfrm>
            <a:off x="10801374" y="405458"/>
            <a:ext cx="1072730" cy="400110"/>
          </a:xfrm>
          <a:prstGeom prst="rect">
            <a:avLst/>
          </a:prstGeom>
          <a:noFill/>
        </p:spPr>
        <p:txBody>
          <a:bodyPr wrap="none" rtlCol="0">
            <a:spAutoFit/>
          </a:bodyPr>
          <a:lstStyle/>
          <a:p>
            <a:pPr algn="ct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第</a:t>
            </a: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rPr>
              <a:t> </a:t>
            </a:r>
            <a:fld id="{2EEF1883-7A0E-4F66-9932-E581691AD397}" type="slidenum">
              <a:rPr lang="zh-CN" altLang="en-US" sz="2000" dirty="0" smtClean="0">
                <a:solidFill>
                  <a:schemeClr val="tx1">
                    <a:lumMod val="50000"/>
                    <a:lumOff val="50000"/>
                  </a:schemeClr>
                </a:solidFill>
                <a:latin typeface="微软雅黑" panose="020B0503020204020204" pitchFamily="34" charset="-122"/>
                <a:ea typeface="微软雅黑" panose="020B0503020204020204" pitchFamily="34" charset="-122"/>
              </a:rPr>
            </a:fld>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页</a:t>
            </a:r>
            <a:endParaRPr lang="zh-CN" altLang="en-US" sz="1600" b="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1_两栏内容">
    <p:bg>
      <p:bgPr>
        <a:solidFill>
          <a:srgbClr val="F5F5F5"/>
        </a:solidFill>
        <a:effectLst/>
      </p:bgPr>
    </p:bg>
    <p:spTree>
      <p:nvGrpSpPr>
        <p:cNvPr id="1" name=""/>
        <p:cNvGrpSpPr/>
        <p:nvPr/>
      </p:nvGrpSpPr>
      <p:grpSpPr>
        <a:xfrm>
          <a:off x="0" y="0"/>
          <a:ext cx="0" cy="0"/>
          <a:chOff x="0" y="0"/>
          <a:chExt cx="0" cy="0"/>
        </a:xfrm>
      </p:grpSpPr>
    </p:spTree>
  </p:cSld>
  <p:clrMapOvr>
    <a:masterClrMapping/>
  </p:clrMapOvr>
  <p:transition spd="slow" advTm="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p:transition spd="slow" advTm="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8" name="그림 6" descr="0006.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39" y="2"/>
            <a:ext cx="12190413" cy="6694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B8CD9F9-72C8-4589-8A77-E0EAAC1A9441}"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C53447A-3CB4-4631-B405-5E14F97A7A6E}" type="slidenum">
              <a:rPr lang="zh-CN" altLang="en-US" smtClean="0">
                <a:solidFill>
                  <a:prstClr val="black">
                    <a:tint val="75000"/>
                  </a:prstClr>
                </a:solidFill>
              </a:rPr>
            </a:fld>
            <a:endParaRPr lang="zh-CN" altLang="en-US">
              <a:solidFill>
                <a:prstClr val="black">
                  <a:tint val="75000"/>
                </a:prstClr>
              </a:solidFill>
            </a:endParaRPr>
          </a:p>
        </p:txBody>
      </p:sp>
      <p:pic>
        <p:nvPicPr>
          <p:cNvPr id="7" name="Picture 2" descr="C:\Users\Administrator\Desktop\矢量httpwww.3lian.comvector（三联www.3lian.com） (2) [转换]-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83110" y="189338"/>
            <a:ext cx="734684" cy="4563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7924"/>
            <a:ext cx="10361851" cy="1362391"/>
          </a:xfrm>
        </p:spPr>
        <p:txBody>
          <a:bodyPr anchor="t"/>
          <a:lstStyle>
            <a:lvl1pPr algn="l">
              <a:defRPr sz="53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2959" y="2907386"/>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1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8B8CD9F9-72C8-4589-8A77-E0EAAC1A9441}"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C53447A-3CB4-4631-B405-5E14F97A7A6E}"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Tm="0"/>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5.xml"/><Relationship Id="rId8" Type="http://schemas.openxmlformats.org/officeDocument/2006/relationships/slideLayout" Target="../slideLayouts/slideLayout14.xml"/><Relationship Id="rId7" Type="http://schemas.openxmlformats.org/officeDocument/2006/relationships/slideLayout" Target="../slideLayouts/slideLayout13.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3" Type="http://schemas.openxmlformats.org/officeDocument/2006/relationships/slideLayout" Target="../slideLayouts/slideLayout9.xml"/><Relationship Id="rId2" Type="http://schemas.openxmlformats.org/officeDocument/2006/relationships/slideLayout" Target="../slideLayouts/slideLayout8.xml"/><Relationship Id="rId13" Type="http://schemas.openxmlformats.org/officeDocument/2006/relationships/theme" Target="../theme/theme2.xml"/><Relationship Id="rId12" Type="http://schemas.openxmlformats.org/officeDocument/2006/relationships/slideLayout" Target="../slideLayouts/slideLayout18.xml"/><Relationship Id="rId11" Type="http://schemas.openxmlformats.org/officeDocument/2006/relationships/slideLayout" Target="../slideLayouts/slideLayout17.xml"/><Relationship Id="rId10" Type="http://schemas.openxmlformats.org/officeDocument/2006/relationships/slideLayout" Target="../slideLayouts/slideLayout16.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spd="slow" advTm="0"/>
  <p:txStyles>
    <p:titleStyle>
      <a:lvl1pPr algn="ctr" defTabSz="1088390" rtl="0" eaLnBrk="1" latinLnBrk="0" hangingPunct="1">
        <a:spcBef>
          <a:spcPct val="0"/>
        </a:spcBef>
        <a:buNone/>
        <a:defRPr sz="5200" kern="1200">
          <a:solidFill>
            <a:schemeClr val="tx1"/>
          </a:solidFill>
          <a:latin typeface="+mj-lt"/>
          <a:ea typeface="+mj-ea"/>
          <a:cs typeface="+mj-cs"/>
        </a:defRPr>
      </a:lvl1pPr>
    </p:titleStyle>
    <p:bodyStyle>
      <a:lvl1pPr marL="408305" indent="-408305" algn="l" defTabSz="108839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701"/>
            <a:ext cx="10971372" cy="1143265"/>
          </a:xfrm>
          <a:prstGeom prst="rect">
            <a:avLst/>
          </a:prstGeom>
        </p:spPr>
        <p:txBody>
          <a:bodyPr vert="horz" lIns="121917" tIns="60958" rIns="121917" bIns="60958"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521" y="1600572"/>
            <a:ext cx="10971372" cy="4527011"/>
          </a:xfrm>
          <a:prstGeom prst="rect">
            <a:avLst/>
          </a:prstGeom>
        </p:spPr>
        <p:txBody>
          <a:bodyPr vert="horz" lIns="121917" tIns="60958" rIns="121917" bIns="60958"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521" y="6357824"/>
            <a:ext cx="2844430" cy="365210"/>
          </a:xfrm>
          <a:prstGeom prst="rect">
            <a:avLst/>
          </a:prstGeom>
        </p:spPr>
        <p:txBody>
          <a:bodyPr vert="horz" lIns="121917" tIns="60958" rIns="121917" bIns="60958" rtlCol="0" anchor="ctr"/>
          <a:lstStyle>
            <a:lvl1pPr algn="l">
              <a:defRPr sz="1600">
                <a:solidFill>
                  <a:schemeClr val="tx1">
                    <a:tint val="75000"/>
                  </a:schemeClr>
                </a:solidFill>
              </a:defRPr>
            </a:lvl1pPr>
          </a:lstStyle>
          <a:p>
            <a:pPr defTabSz="1218565"/>
            <a:fld id="{8B8CD9F9-72C8-4589-8A77-E0EAAC1A9441}"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165058" y="6357824"/>
            <a:ext cx="3860297" cy="365210"/>
          </a:xfrm>
          <a:prstGeom prst="rect">
            <a:avLst/>
          </a:prstGeom>
        </p:spPr>
        <p:txBody>
          <a:bodyPr vert="horz" lIns="121917" tIns="60958" rIns="121917" bIns="60958" rtlCol="0" anchor="ctr"/>
          <a:lstStyle>
            <a:lvl1pPr algn="ctr">
              <a:defRPr sz="1600">
                <a:solidFill>
                  <a:schemeClr val="tx1">
                    <a:tint val="75000"/>
                  </a:schemeClr>
                </a:solidFill>
              </a:defRPr>
            </a:lvl1pPr>
          </a:lstStyle>
          <a:p>
            <a:pPr defTabSz="1218565"/>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6463" y="6357824"/>
            <a:ext cx="2844430" cy="365210"/>
          </a:xfrm>
          <a:prstGeom prst="rect">
            <a:avLst/>
          </a:prstGeom>
        </p:spPr>
        <p:txBody>
          <a:bodyPr vert="horz" lIns="121917" tIns="60958" rIns="121917" bIns="60958" rtlCol="0" anchor="ctr"/>
          <a:lstStyle>
            <a:lvl1pPr algn="r">
              <a:defRPr sz="1600">
                <a:solidFill>
                  <a:schemeClr val="tx1">
                    <a:tint val="75000"/>
                  </a:schemeClr>
                </a:solidFill>
              </a:defRPr>
            </a:lvl1pPr>
          </a:lstStyle>
          <a:p>
            <a:pPr defTabSz="1218565"/>
            <a:fld id="{8C53447A-3CB4-4631-B405-5E14F97A7A6E}"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Lst>
  <p:transition spd="slow" advTm="0"/>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4.xml"/><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image" Target="../media/image14.pn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4.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8.xml"/><Relationship Id="rId1"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8.xml"/><Relationship Id="rId1"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8.xml"/><Relationship Id="rId1" Type="http://schemas.openxmlformats.org/officeDocument/2006/relationships/image" Target="../media/image2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8.xml"/><Relationship Id="rId1" Type="http://schemas.openxmlformats.org/officeDocument/2006/relationships/image" Target="../media/image2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8.xml"/><Relationship Id="rId1" Type="http://schemas.openxmlformats.org/officeDocument/2006/relationships/image" Target="../media/image22.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4.xml"/><Relationship Id="rId2" Type="http://schemas.openxmlformats.org/officeDocument/2006/relationships/image" Target="../media/image6.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4.xml"/><Relationship Id="rId2" Type="http://schemas.openxmlformats.org/officeDocument/2006/relationships/image" Target="../media/image9.png"/><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a:off x="4655046" y="1127493"/>
            <a:ext cx="2880320" cy="2483034"/>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0" y="6406814"/>
            <a:ext cx="12190412" cy="452774"/>
            <a:chOff x="1" y="6406814"/>
            <a:chExt cx="12190412" cy="452774"/>
          </a:xfrm>
        </p:grpSpPr>
        <p:sp>
          <p:nvSpPr>
            <p:cNvPr id="32" name="六边形 31"/>
            <p:cNvSpPr/>
            <p:nvPr/>
          </p:nvSpPr>
          <p:spPr>
            <a:xfrm>
              <a:off x="1" y="6406814"/>
              <a:ext cx="3041773" cy="452774"/>
            </a:xfrm>
            <a:prstGeom prst="hexagon">
              <a:avLst/>
            </a:prstGeom>
            <a:solidFill>
              <a:srgbClr val="5FCACB"/>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33" name="六边形 32"/>
            <p:cNvSpPr/>
            <p:nvPr/>
          </p:nvSpPr>
          <p:spPr>
            <a:xfrm>
              <a:off x="3041775" y="6406814"/>
              <a:ext cx="3063750" cy="452774"/>
            </a:xfrm>
            <a:prstGeom prst="hexagon">
              <a:avLst/>
            </a:prstGeom>
            <a:solidFill>
              <a:srgbClr val="A0BF0D"/>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34" name="六边形 33"/>
            <p:cNvSpPr/>
            <p:nvPr/>
          </p:nvSpPr>
          <p:spPr>
            <a:xfrm>
              <a:off x="6095207" y="6406814"/>
              <a:ext cx="3047603" cy="452774"/>
            </a:xfrm>
            <a:prstGeom prst="hexag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35" name="六边形 34"/>
            <p:cNvSpPr/>
            <p:nvPr/>
          </p:nvSpPr>
          <p:spPr>
            <a:xfrm>
              <a:off x="9142810" y="6406814"/>
              <a:ext cx="3047603" cy="452774"/>
            </a:xfrm>
            <a:prstGeom prst="hexagon">
              <a:avLst/>
            </a:prstGeom>
            <a:solidFill>
              <a:srgbClr val="F5841C"/>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grpSp>
      <p:sp>
        <p:nvSpPr>
          <p:cNvPr id="36" name="六边形 35"/>
          <p:cNvSpPr/>
          <p:nvPr/>
        </p:nvSpPr>
        <p:spPr>
          <a:xfrm flipV="1">
            <a:off x="0" y="0"/>
            <a:ext cx="3047603" cy="93401"/>
          </a:xfrm>
          <a:prstGeom prst="hexagon">
            <a:avLst/>
          </a:prstGeom>
          <a:solidFill>
            <a:srgbClr val="5FCACB"/>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40" name="TextBox 39"/>
          <p:cNvSpPr txBox="1"/>
          <p:nvPr/>
        </p:nvSpPr>
        <p:spPr>
          <a:xfrm>
            <a:off x="4367240" y="1559294"/>
            <a:ext cx="3392241" cy="2062087"/>
          </a:xfrm>
          <a:prstGeom prst="rect">
            <a:avLst/>
          </a:prstGeom>
          <a:noFill/>
        </p:spPr>
        <p:txBody>
          <a:bodyPr wrap="none" lIns="91423" tIns="45712" rIns="91423" bIns="45712" rtlCol="0">
            <a:spAutoFit/>
          </a:bodyPr>
          <a:lstStyle/>
          <a:p>
            <a:r>
              <a:rPr lang="en-US" altLang="zh-CN" sz="12800" dirty="0">
                <a:solidFill>
                  <a:srgbClr val="319095"/>
                </a:solidFill>
                <a:latin typeface="Impact" panose="020B0806030902050204" pitchFamily="34" charset="0"/>
              </a:rPr>
              <a:t>2018</a:t>
            </a:r>
            <a:endParaRPr lang="zh-CN" altLang="en-US" sz="12800" dirty="0">
              <a:solidFill>
                <a:srgbClr val="319095"/>
              </a:solidFill>
              <a:latin typeface="Impact" panose="020B0806030902050204" pitchFamily="34" charset="0"/>
            </a:endParaRPr>
          </a:p>
        </p:txBody>
      </p:sp>
      <p:sp>
        <p:nvSpPr>
          <p:cNvPr id="41" name="文本框 5"/>
          <p:cNvSpPr txBox="1"/>
          <p:nvPr/>
        </p:nvSpPr>
        <p:spPr>
          <a:xfrm>
            <a:off x="3683834" y="4778722"/>
            <a:ext cx="1870710" cy="382270"/>
          </a:xfrm>
          <a:prstGeom prst="rect">
            <a:avLst/>
          </a:prstGeom>
          <a:noFill/>
        </p:spPr>
        <p:txBody>
          <a:bodyPr wrap="none" lIns="91423" tIns="45712" rIns="91423" bIns="45712" rtlCol="0">
            <a:spAutoFit/>
          </a:bodyPr>
          <a:lstStyle/>
          <a:p>
            <a:pPr algn="ctr"/>
            <a:r>
              <a:rPr lang="zh-CN" altLang="en-US" sz="1900" dirty="0">
                <a:solidFill>
                  <a:schemeClr val="tx1">
                    <a:lumMod val="85000"/>
                    <a:lumOff val="15000"/>
                  </a:schemeClr>
                </a:solidFill>
                <a:latin typeface="微软雅黑" panose="020B0503020204020204" pitchFamily="34" charset="-122"/>
                <a:ea typeface="微软雅黑" panose="020B0503020204020204" pitchFamily="34" charset="-122"/>
              </a:rPr>
              <a:t>汇报人</a:t>
            </a:r>
            <a:r>
              <a:rPr lang="zh-CN" altLang="en-US" sz="1900" dirty="0" smtClean="0">
                <a:solidFill>
                  <a:schemeClr val="tx1">
                    <a:lumMod val="85000"/>
                    <a:lumOff val="15000"/>
                  </a:schemeClr>
                </a:solidFill>
                <a:latin typeface="微软雅黑" panose="020B0503020204020204" pitchFamily="34" charset="-122"/>
                <a:ea typeface="微软雅黑" panose="020B0503020204020204" pitchFamily="34" charset="-122"/>
              </a:rPr>
              <a:t>：曾亮珍</a:t>
            </a:r>
            <a:endParaRPr lang="en-US" altLang="zh-CN" sz="19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2" name="矩形 41"/>
          <p:cNvSpPr/>
          <p:nvPr/>
        </p:nvSpPr>
        <p:spPr>
          <a:xfrm>
            <a:off x="2955207" y="3552761"/>
            <a:ext cx="6277610" cy="1013460"/>
          </a:xfrm>
          <a:prstGeom prst="rect">
            <a:avLst/>
          </a:prstGeom>
          <a:noFill/>
          <a:ln>
            <a:noFill/>
          </a:ln>
          <a:effectLst>
            <a:glow rad="1905000">
              <a:srgbClr val="F14124">
                <a:alpha val="40000"/>
              </a:srgbClr>
            </a:glow>
            <a:softEdge rad="1270000"/>
          </a:effectLst>
        </p:spPr>
        <p:txBody>
          <a:bodyPr wrap="none" lIns="91423" tIns="45712" rIns="91423" bIns="45712">
            <a:spAutoFit/>
          </a:bodyPr>
          <a:lstStyle/>
          <a:p>
            <a:pPr algn="ctr"/>
            <a:r>
              <a:rPr lang="zh-CN" altLang="en-US" sz="6000" b="1" dirty="0">
                <a:solidFill>
                  <a:schemeClr val="tx1">
                    <a:lumMod val="75000"/>
                    <a:lumOff val="25000"/>
                  </a:schemeClr>
                </a:solidFill>
                <a:latin typeface="微软雅黑" panose="020B0503020204020204" pitchFamily="34" charset="-122"/>
                <a:ea typeface="微软雅黑" panose="020B0503020204020204" pitchFamily="34" charset="-122"/>
              </a:rPr>
              <a:t>科研经费专题培训</a:t>
            </a:r>
            <a:endParaRPr lang="zh-CN" altLang="en-US" sz="6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文本框 5"/>
          <p:cNvSpPr txBox="1"/>
          <p:nvPr/>
        </p:nvSpPr>
        <p:spPr>
          <a:xfrm>
            <a:off x="5749486" y="4778722"/>
            <a:ext cx="2762250" cy="382270"/>
          </a:xfrm>
          <a:prstGeom prst="rect">
            <a:avLst/>
          </a:prstGeom>
          <a:noFill/>
        </p:spPr>
        <p:txBody>
          <a:bodyPr wrap="none" lIns="91423" tIns="45712" rIns="91423" bIns="45712" rtlCol="0">
            <a:spAutoFit/>
          </a:bodyPr>
          <a:lstStyle/>
          <a:p>
            <a:pPr algn="ctr"/>
            <a:r>
              <a:rPr lang="zh-CN" altLang="en-US" sz="1900" dirty="0">
                <a:solidFill>
                  <a:schemeClr val="tx1">
                    <a:lumMod val="85000"/>
                    <a:lumOff val="15000"/>
                  </a:schemeClr>
                </a:solidFill>
                <a:latin typeface="微软雅黑" panose="020B0503020204020204" pitchFamily="34" charset="-122"/>
                <a:ea typeface="微软雅黑" panose="020B0503020204020204" pitchFamily="34" charset="-122"/>
              </a:rPr>
              <a:t>日期：</a:t>
            </a:r>
            <a:r>
              <a:rPr lang="en-US" altLang="zh-CN" sz="1900" dirty="0">
                <a:solidFill>
                  <a:schemeClr val="tx1">
                    <a:lumMod val="85000"/>
                    <a:lumOff val="15000"/>
                  </a:schemeClr>
                </a:solidFill>
                <a:latin typeface="微软雅黑" panose="020B0503020204020204" pitchFamily="34" charset="-122"/>
                <a:ea typeface="微软雅黑" panose="020B0503020204020204" pitchFamily="34" charset="-122"/>
              </a:rPr>
              <a:t>2018</a:t>
            </a:r>
            <a:r>
              <a:rPr lang="zh-CN" altLang="en-US" sz="1900" dirty="0">
                <a:solidFill>
                  <a:schemeClr val="tx1">
                    <a:lumMod val="85000"/>
                    <a:lumOff val="15000"/>
                  </a:schemeClr>
                </a:solidFill>
                <a:latin typeface="微软雅黑" panose="020B0503020204020204" pitchFamily="34" charset="-122"/>
                <a:ea typeface="微软雅黑" panose="020B0503020204020204" pitchFamily="34" charset="-122"/>
              </a:rPr>
              <a:t>年</a:t>
            </a:r>
            <a:r>
              <a:rPr lang="en-US" altLang="zh-CN" sz="1900" dirty="0">
                <a:solidFill>
                  <a:schemeClr val="tx1">
                    <a:lumMod val="85000"/>
                    <a:lumOff val="15000"/>
                  </a:schemeClr>
                </a:solidFill>
                <a:latin typeface="微软雅黑" panose="020B0503020204020204" pitchFamily="34" charset="-122"/>
                <a:ea typeface="微软雅黑" panose="020B0503020204020204" pitchFamily="34" charset="-122"/>
              </a:rPr>
              <a:t>11</a:t>
            </a:r>
            <a:r>
              <a:rPr lang="zh-CN" altLang="en-US" sz="1900" dirty="0">
                <a:solidFill>
                  <a:schemeClr val="tx1">
                    <a:lumMod val="85000"/>
                    <a:lumOff val="15000"/>
                  </a:schemeClr>
                </a:solidFill>
                <a:latin typeface="微软雅黑" panose="020B0503020204020204" pitchFamily="34" charset="-122"/>
                <a:ea typeface="微软雅黑" panose="020B0503020204020204" pitchFamily="34" charset="-122"/>
              </a:rPr>
              <a:t>月</a:t>
            </a:r>
            <a:r>
              <a:rPr lang="en-US" altLang="zh-CN" sz="1900" dirty="0">
                <a:solidFill>
                  <a:schemeClr val="tx1">
                    <a:lumMod val="85000"/>
                    <a:lumOff val="15000"/>
                  </a:schemeClr>
                </a:solidFill>
                <a:latin typeface="微软雅黑" panose="020B0503020204020204" pitchFamily="34" charset="-122"/>
                <a:ea typeface="微软雅黑" panose="020B0503020204020204" pitchFamily="34" charset="-122"/>
              </a:rPr>
              <a:t>20</a:t>
            </a:r>
            <a:r>
              <a:rPr lang="zh-CN" altLang="en-US" sz="1900" dirty="0">
                <a:solidFill>
                  <a:schemeClr val="tx1">
                    <a:lumMod val="85000"/>
                    <a:lumOff val="15000"/>
                  </a:schemeClr>
                </a:solidFill>
                <a:latin typeface="微软雅黑" panose="020B0503020204020204" pitchFamily="34" charset="-122"/>
                <a:ea typeface="微软雅黑" panose="020B0503020204020204" pitchFamily="34" charset="-122"/>
              </a:rPr>
              <a:t>日</a:t>
            </a:r>
            <a:endParaRPr lang="en-US" altLang="zh-CN" sz="19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 name="六边形 18"/>
          <p:cNvSpPr/>
          <p:nvPr/>
        </p:nvSpPr>
        <p:spPr>
          <a:xfrm flipV="1">
            <a:off x="3041774" y="2632"/>
            <a:ext cx="3047603" cy="93401"/>
          </a:xfrm>
          <a:prstGeom prst="hexagon">
            <a:avLst/>
          </a:prstGeom>
          <a:solidFill>
            <a:srgbClr val="A0BF0D"/>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0" name="六边形 19"/>
          <p:cNvSpPr/>
          <p:nvPr/>
        </p:nvSpPr>
        <p:spPr>
          <a:xfrm flipV="1">
            <a:off x="6083548" y="2632"/>
            <a:ext cx="3047603" cy="93401"/>
          </a:xfrm>
          <a:prstGeom prst="hexag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1" name="六边形 20"/>
          <p:cNvSpPr/>
          <p:nvPr/>
        </p:nvSpPr>
        <p:spPr>
          <a:xfrm flipV="1">
            <a:off x="9142810" y="2632"/>
            <a:ext cx="3047603" cy="93401"/>
          </a:xfrm>
          <a:prstGeom prst="hexagon">
            <a:avLst/>
          </a:prstGeom>
          <a:solidFill>
            <a:srgbClr val="F5841C"/>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200"/>
                                        <p:tgtEl>
                                          <p:spTgt spid="36"/>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700"/>
                                        <p:tgtEl>
                                          <p:spTgt spid="40"/>
                                        </p:tgtEl>
                                      </p:cBhvr>
                                    </p:animEffect>
                                    <p:anim calcmode="lin" valueType="num">
                                      <p:cBhvr>
                                        <p:cTn id="12" dur="700" fill="hold"/>
                                        <p:tgtEl>
                                          <p:spTgt spid="40"/>
                                        </p:tgtEl>
                                        <p:attrNameLst>
                                          <p:attrName>ppt_x</p:attrName>
                                        </p:attrNameLst>
                                      </p:cBhvr>
                                      <p:tavLst>
                                        <p:tav tm="0">
                                          <p:val>
                                            <p:strVal val="#ppt_x"/>
                                          </p:val>
                                        </p:tav>
                                        <p:tav tm="100000">
                                          <p:val>
                                            <p:strVal val="#ppt_x"/>
                                          </p:val>
                                        </p:tav>
                                      </p:tavLst>
                                    </p:anim>
                                    <p:anim calcmode="lin" valueType="num">
                                      <p:cBhvr>
                                        <p:cTn id="13" dur="630" decel="100000" fill="hold"/>
                                        <p:tgtEl>
                                          <p:spTgt spid="40"/>
                                        </p:tgtEl>
                                        <p:attrNameLst>
                                          <p:attrName>ppt_y</p:attrName>
                                        </p:attrNameLst>
                                      </p:cBhvr>
                                      <p:tavLst>
                                        <p:tav tm="0">
                                          <p:val>
                                            <p:strVal val="#ppt_y+1"/>
                                          </p:val>
                                        </p:tav>
                                        <p:tav tm="100000">
                                          <p:val>
                                            <p:strVal val="#ppt_y-.03"/>
                                          </p:val>
                                        </p:tav>
                                      </p:tavLst>
                                    </p:anim>
                                    <p:anim calcmode="lin" valueType="num">
                                      <p:cBhvr>
                                        <p:cTn id="14" dur="70" accel="100000" fill="hold">
                                          <p:stCondLst>
                                            <p:cond delay="630"/>
                                          </p:stCondLst>
                                        </p:cTn>
                                        <p:tgtEl>
                                          <p:spTgt spid="4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barn(outVertical)">
                                      <p:cBhvr>
                                        <p:cTn id="18" dur="1000"/>
                                        <p:tgtEl>
                                          <p:spTgt spid="42"/>
                                        </p:tgtEl>
                                      </p:cBhvr>
                                    </p:animEffect>
                                  </p:childTnLst>
                                </p:cTn>
                              </p:par>
                            </p:childTnLst>
                          </p:cTn>
                        </p:par>
                        <p:par>
                          <p:cTn id="19" fill="hold">
                            <p:stCondLst>
                              <p:cond delay="2500"/>
                            </p:stCondLst>
                            <p:childTnLst>
                              <p:par>
                                <p:cTn id="20" presetID="12" presetClass="entr" presetSubtype="4" fill="hold" grpId="0" nodeType="after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additive="base">
                                        <p:cTn id="22" dur="500"/>
                                        <p:tgtEl>
                                          <p:spTgt spid="41"/>
                                        </p:tgtEl>
                                        <p:attrNameLst>
                                          <p:attrName>ppt_y</p:attrName>
                                        </p:attrNameLst>
                                      </p:cBhvr>
                                      <p:tavLst>
                                        <p:tav tm="0">
                                          <p:val>
                                            <p:strVal val="#ppt_y+#ppt_h*1.125000"/>
                                          </p:val>
                                        </p:tav>
                                        <p:tav tm="100000">
                                          <p:val>
                                            <p:strVal val="#ppt_y"/>
                                          </p:val>
                                        </p:tav>
                                      </p:tavLst>
                                    </p:anim>
                                    <p:animEffect transition="in" filter="wipe(up)">
                                      <p:cBhvr>
                                        <p:cTn id="23" dur="500"/>
                                        <p:tgtEl>
                                          <p:spTgt spid="41"/>
                                        </p:tgtEl>
                                      </p:cBhvr>
                                    </p:animEffect>
                                  </p:childTnLst>
                                </p:cTn>
                              </p:par>
                            </p:childTnLst>
                          </p:cTn>
                        </p:par>
                        <p:par>
                          <p:cTn id="24" fill="hold">
                            <p:stCondLst>
                              <p:cond delay="3000"/>
                            </p:stCondLst>
                            <p:childTnLst>
                              <p:par>
                                <p:cTn id="25" presetID="12" presetClass="entr" presetSubtype="4" fill="hold" grpId="0" nodeType="after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500"/>
                                        <p:tgtEl>
                                          <p:spTgt spid="43"/>
                                        </p:tgtEl>
                                        <p:attrNameLst>
                                          <p:attrName>ppt_y</p:attrName>
                                        </p:attrNameLst>
                                      </p:cBhvr>
                                      <p:tavLst>
                                        <p:tav tm="0">
                                          <p:val>
                                            <p:strVal val="#ppt_y+#ppt_h*1.125000"/>
                                          </p:val>
                                        </p:tav>
                                        <p:tav tm="100000">
                                          <p:val>
                                            <p:strVal val="#ppt_y"/>
                                          </p:val>
                                        </p:tav>
                                      </p:tavLst>
                                    </p:anim>
                                    <p:animEffect transition="in" filter="wipe(up)">
                                      <p:cBhvr>
                                        <p:cTn id="28" dur="500"/>
                                        <p:tgtEl>
                                          <p:spTgt spid="4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2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200"/>
                                        <p:tgtEl>
                                          <p:spTgt spid="2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2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0" grpId="0"/>
      <p:bldP spid="41" grpId="0"/>
      <p:bldP spid="42" grpId="0" bldLvl="0" animBg="1"/>
      <p:bldP spid="43" grpId="0"/>
      <p:bldP spid="19" grpId="0" animBg="1"/>
      <p:bldP spid="20" grpId="0" animBg="1"/>
      <p:bldP spid="2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2"/>
          <p:cNvSpPr>
            <a:spLocks noChangeArrowheads="1"/>
          </p:cNvSpPr>
          <p:nvPr/>
        </p:nvSpPr>
        <p:spPr bwMode="auto">
          <a:xfrm>
            <a:off x="4451350" y="2180557"/>
            <a:ext cx="3294063" cy="3313113"/>
          </a:xfrm>
          <a:prstGeom prst="ellipse">
            <a:avLst/>
          </a:prstGeom>
          <a:noFill/>
          <a:ln w="53975" cmpd="sng">
            <a:solidFill>
              <a:schemeClr val="bg1">
                <a:lumMod val="75000"/>
              </a:schemeClr>
            </a:solidFill>
            <a:bevel/>
          </a:ln>
        </p:spPr>
        <p:txBody>
          <a:bodyPr anchor="ctr"/>
          <a:lstStyle/>
          <a:p>
            <a:pPr algn="ctr"/>
            <a:endParaRPr lang="zh-CN" altLang="zh-CN" sz="8800" dirty="0">
              <a:solidFill>
                <a:schemeClr val="bg1"/>
              </a:solidFill>
              <a:latin typeface="Calibri" panose="020F0502020204030204" pitchFamily="34" charset="0"/>
              <a:sym typeface="Calibri" panose="020F0502020204030204" pitchFamily="34" charset="0"/>
            </a:endParaRPr>
          </a:p>
        </p:txBody>
      </p:sp>
      <p:grpSp>
        <p:nvGrpSpPr>
          <p:cNvPr id="3" name="组合 2"/>
          <p:cNvGrpSpPr/>
          <p:nvPr/>
        </p:nvGrpSpPr>
        <p:grpSpPr>
          <a:xfrm>
            <a:off x="4348163" y="2224752"/>
            <a:ext cx="1033462" cy="859349"/>
            <a:chOff x="4348163" y="2132888"/>
            <a:chExt cx="1033462" cy="859349"/>
          </a:xfrm>
        </p:grpSpPr>
        <p:sp>
          <p:nvSpPr>
            <p:cNvPr id="4" name="Oval 3"/>
            <p:cNvSpPr>
              <a:spLocks noChangeArrowheads="1"/>
            </p:cNvSpPr>
            <p:nvPr/>
          </p:nvSpPr>
          <p:spPr bwMode="auto">
            <a:xfrm>
              <a:off x="4348163" y="2132888"/>
              <a:ext cx="1033462" cy="859349"/>
            </a:xfrm>
            <a:prstGeom prst="hexagon">
              <a:avLst/>
            </a:prstGeom>
            <a:solidFill>
              <a:srgbClr val="5FCACB"/>
            </a:solidFill>
            <a:ln w="28575">
              <a:noFill/>
              <a:bevel/>
            </a:ln>
          </p:spPr>
          <p:txBody>
            <a:bodyPr anchor="ctr"/>
            <a:lstStyle/>
            <a:p>
              <a:pPr algn="ctr"/>
              <a:endParaRPr lang="zh-CN" altLang="zh-CN" sz="8800">
                <a:solidFill>
                  <a:schemeClr val="accent6"/>
                </a:solidFill>
                <a:latin typeface="Calibri" panose="020F0502020204030204" pitchFamily="34" charset="0"/>
                <a:sym typeface="Calibri" panose="020F0502020204030204" pitchFamily="34" charset="0"/>
              </a:endParaRPr>
            </a:p>
          </p:txBody>
        </p:sp>
        <p:grpSp>
          <p:nvGrpSpPr>
            <p:cNvPr id="5" name="Group 29"/>
            <p:cNvGrpSpPr/>
            <p:nvPr/>
          </p:nvGrpSpPr>
          <p:grpSpPr bwMode="auto">
            <a:xfrm>
              <a:off x="4616450" y="2301418"/>
              <a:ext cx="569913" cy="484188"/>
              <a:chOff x="0" y="0"/>
              <a:chExt cx="496661" cy="421788"/>
            </a:xfrm>
          </p:grpSpPr>
          <p:sp>
            <p:nvSpPr>
              <p:cNvPr id="6" name="Freeform 12"/>
              <p:cNvSpPr>
                <a:spLocks noChangeArrowheads="1"/>
              </p:cNvSpPr>
              <p:nvPr/>
            </p:nvSpPr>
            <p:spPr bwMode="auto">
              <a:xfrm>
                <a:off x="157235" y="244586"/>
                <a:ext cx="89848" cy="89848"/>
              </a:xfrm>
              <a:custGeom>
                <a:avLst/>
                <a:gdLst>
                  <a:gd name="T0" fmla="*/ 89848 w 36"/>
                  <a:gd name="T1" fmla="*/ 49916 h 36"/>
                  <a:gd name="T2" fmla="*/ 39932 w 36"/>
                  <a:gd name="T3" fmla="*/ 0 h 36"/>
                  <a:gd name="T4" fmla="*/ 39932 w 36"/>
                  <a:gd name="T5" fmla="*/ 0 h 36"/>
                  <a:gd name="T6" fmla="*/ 0 w 36"/>
                  <a:gd name="T7" fmla="*/ 89848 h 36"/>
                  <a:gd name="T8" fmla="*/ 89848 w 36"/>
                  <a:gd name="T9" fmla="*/ 49916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36" y="20"/>
                    </a:moveTo>
                    <a:lnTo>
                      <a:pt x="16" y="0"/>
                    </a:lnTo>
                    <a:lnTo>
                      <a:pt x="0" y="36"/>
                    </a:lnTo>
                    <a:lnTo>
                      <a:pt x="36" y="20"/>
                    </a:lnTo>
                    <a:close/>
                  </a:path>
                </a:pathLst>
              </a:custGeom>
              <a:solidFill>
                <a:schemeClr val="bg1"/>
              </a:solidFill>
              <a:ln w="9525" cmpd="sng">
                <a:noFill/>
                <a:bevel/>
              </a:ln>
            </p:spPr>
            <p:txBody>
              <a:bodyPr/>
              <a:lstStyle/>
              <a:p>
                <a:endParaRPr lang="zh-CN" altLang="en-US"/>
              </a:p>
            </p:txBody>
          </p:sp>
          <p:sp>
            <p:nvSpPr>
              <p:cNvPr id="7" name="Rectangle 13"/>
              <p:cNvSpPr>
                <a:spLocks noChangeArrowheads="1"/>
              </p:cNvSpPr>
              <p:nvPr/>
            </p:nvSpPr>
            <p:spPr bwMode="auto">
              <a:xfrm>
                <a:off x="247083" y="294502"/>
                <a:ext cx="2497" cy="2497"/>
              </a:xfrm>
              <a:prstGeom prst="rect">
                <a:avLst/>
              </a:prstGeom>
              <a:solidFill>
                <a:schemeClr val="bg1"/>
              </a:solidFill>
              <a:ln w="9525">
                <a:noFill/>
                <a:bevel/>
              </a:ln>
            </p:spPr>
            <p:txBody>
              <a:bodyPr/>
              <a:lstStyle/>
              <a:p>
                <a:endParaRPr lang="zh-CN" altLang="zh-CN">
                  <a:latin typeface="Calibri" panose="020F0502020204030204" pitchFamily="34" charset="0"/>
                  <a:sym typeface="Calibri" panose="020F0502020204030204" pitchFamily="34" charset="0"/>
                </a:endParaRPr>
              </a:p>
            </p:txBody>
          </p:sp>
          <p:sp>
            <p:nvSpPr>
              <p:cNvPr id="8" name="Freeform 14"/>
              <p:cNvSpPr>
                <a:spLocks noChangeArrowheads="1"/>
              </p:cNvSpPr>
              <p:nvPr/>
            </p:nvSpPr>
            <p:spPr bwMode="auto">
              <a:xfrm>
                <a:off x="209645" y="29949"/>
                <a:ext cx="227117" cy="222125"/>
              </a:xfrm>
              <a:custGeom>
                <a:avLst/>
                <a:gdLst>
                  <a:gd name="T0" fmla="*/ 202159 w 91"/>
                  <a:gd name="T1" fmla="*/ 0 h 89"/>
                  <a:gd name="T2" fmla="*/ 0 w 91"/>
                  <a:gd name="T3" fmla="*/ 202159 h 89"/>
                  <a:gd name="T4" fmla="*/ 19966 w 91"/>
                  <a:gd name="T5" fmla="*/ 222125 h 89"/>
                  <a:gd name="T6" fmla="*/ 227117 w 91"/>
                  <a:gd name="T7" fmla="*/ 19966 h 89"/>
                  <a:gd name="T8" fmla="*/ 202159 w 91"/>
                  <a:gd name="T9" fmla="*/ 0 h 89"/>
                  <a:gd name="T10" fmla="*/ 0 60000 65536"/>
                  <a:gd name="T11" fmla="*/ 0 60000 65536"/>
                  <a:gd name="T12" fmla="*/ 0 60000 65536"/>
                  <a:gd name="T13" fmla="*/ 0 60000 65536"/>
                  <a:gd name="T14" fmla="*/ 0 60000 65536"/>
                  <a:gd name="T15" fmla="*/ 0 w 91"/>
                  <a:gd name="T16" fmla="*/ 0 h 89"/>
                  <a:gd name="T17" fmla="*/ 91 w 91"/>
                  <a:gd name="T18" fmla="*/ 89 h 89"/>
                </a:gdLst>
                <a:ahLst/>
                <a:cxnLst>
                  <a:cxn ang="T10">
                    <a:pos x="T0" y="T1"/>
                  </a:cxn>
                  <a:cxn ang="T11">
                    <a:pos x="T2" y="T3"/>
                  </a:cxn>
                  <a:cxn ang="T12">
                    <a:pos x="T4" y="T5"/>
                  </a:cxn>
                  <a:cxn ang="T13">
                    <a:pos x="T6" y="T7"/>
                  </a:cxn>
                  <a:cxn ang="T14">
                    <a:pos x="T8" y="T9"/>
                  </a:cxn>
                </a:cxnLst>
                <a:rect l="T15" t="T16" r="T17" b="T18"/>
                <a:pathLst>
                  <a:path w="91" h="89">
                    <a:moveTo>
                      <a:pt x="81" y="0"/>
                    </a:moveTo>
                    <a:lnTo>
                      <a:pt x="0" y="81"/>
                    </a:lnTo>
                    <a:lnTo>
                      <a:pt x="8" y="89"/>
                    </a:lnTo>
                    <a:lnTo>
                      <a:pt x="91" y="8"/>
                    </a:lnTo>
                    <a:lnTo>
                      <a:pt x="81" y="0"/>
                    </a:lnTo>
                    <a:close/>
                  </a:path>
                </a:pathLst>
              </a:custGeom>
              <a:solidFill>
                <a:schemeClr val="bg1"/>
              </a:solidFill>
              <a:ln w="9525" cmpd="sng">
                <a:noFill/>
                <a:bevel/>
              </a:ln>
            </p:spPr>
            <p:txBody>
              <a:bodyPr/>
              <a:lstStyle/>
              <a:p>
                <a:endParaRPr lang="zh-CN" altLang="en-US"/>
              </a:p>
            </p:txBody>
          </p:sp>
          <p:sp>
            <p:nvSpPr>
              <p:cNvPr id="9" name="Freeform 15"/>
              <p:cNvSpPr>
                <a:spLocks noChangeArrowheads="1"/>
              </p:cNvSpPr>
              <p:nvPr/>
            </p:nvSpPr>
            <p:spPr bwMode="auto">
              <a:xfrm>
                <a:off x="239595" y="59899"/>
                <a:ext cx="227117" cy="224620"/>
              </a:xfrm>
              <a:custGeom>
                <a:avLst/>
                <a:gdLst>
                  <a:gd name="T0" fmla="*/ 0 w 91"/>
                  <a:gd name="T1" fmla="*/ 204654 h 90"/>
                  <a:gd name="T2" fmla="*/ 19966 w 91"/>
                  <a:gd name="T3" fmla="*/ 224620 h 90"/>
                  <a:gd name="T4" fmla="*/ 227117 w 91"/>
                  <a:gd name="T5" fmla="*/ 19966 h 90"/>
                  <a:gd name="T6" fmla="*/ 207151 w 91"/>
                  <a:gd name="T7" fmla="*/ 0 h 90"/>
                  <a:gd name="T8" fmla="*/ 0 w 91"/>
                  <a:gd name="T9" fmla="*/ 204654 h 90"/>
                  <a:gd name="T10" fmla="*/ 0 60000 65536"/>
                  <a:gd name="T11" fmla="*/ 0 60000 65536"/>
                  <a:gd name="T12" fmla="*/ 0 60000 65536"/>
                  <a:gd name="T13" fmla="*/ 0 60000 65536"/>
                  <a:gd name="T14" fmla="*/ 0 60000 65536"/>
                  <a:gd name="T15" fmla="*/ 0 w 91"/>
                  <a:gd name="T16" fmla="*/ 0 h 90"/>
                  <a:gd name="T17" fmla="*/ 91 w 91"/>
                  <a:gd name="T18" fmla="*/ 90 h 90"/>
                </a:gdLst>
                <a:ahLst/>
                <a:cxnLst>
                  <a:cxn ang="T10">
                    <a:pos x="T0" y="T1"/>
                  </a:cxn>
                  <a:cxn ang="T11">
                    <a:pos x="T2" y="T3"/>
                  </a:cxn>
                  <a:cxn ang="T12">
                    <a:pos x="T4" y="T5"/>
                  </a:cxn>
                  <a:cxn ang="T13">
                    <a:pos x="T6" y="T7"/>
                  </a:cxn>
                  <a:cxn ang="T14">
                    <a:pos x="T8" y="T9"/>
                  </a:cxn>
                </a:cxnLst>
                <a:rect l="T15" t="T16" r="T17" b="T18"/>
                <a:pathLst>
                  <a:path w="91" h="90">
                    <a:moveTo>
                      <a:pt x="0" y="82"/>
                    </a:moveTo>
                    <a:lnTo>
                      <a:pt x="8" y="90"/>
                    </a:lnTo>
                    <a:lnTo>
                      <a:pt x="91" y="8"/>
                    </a:lnTo>
                    <a:lnTo>
                      <a:pt x="83" y="0"/>
                    </a:lnTo>
                    <a:lnTo>
                      <a:pt x="0" y="82"/>
                    </a:lnTo>
                    <a:close/>
                  </a:path>
                </a:pathLst>
              </a:custGeom>
              <a:solidFill>
                <a:schemeClr val="bg1"/>
              </a:solidFill>
              <a:ln w="9525" cmpd="sng">
                <a:noFill/>
                <a:bevel/>
              </a:ln>
            </p:spPr>
            <p:txBody>
              <a:bodyPr/>
              <a:lstStyle/>
              <a:p>
                <a:endParaRPr lang="zh-CN" altLang="en-US"/>
              </a:p>
            </p:txBody>
          </p:sp>
          <p:sp>
            <p:nvSpPr>
              <p:cNvPr id="10" name="Freeform 16"/>
              <p:cNvSpPr>
                <a:spLocks noChangeArrowheads="1"/>
              </p:cNvSpPr>
              <p:nvPr/>
            </p:nvSpPr>
            <p:spPr bwMode="auto">
              <a:xfrm>
                <a:off x="426779" y="0"/>
                <a:ext cx="69882" cy="64890"/>
              </a:xfrm>
              <a:custGeom>
                <a:avLst/>
                <a:gdLst>
                  <a:gd name="T0" fmla="*/ 46588 w 21"/>
                  <a:gd name="T1" fmla="*/ 19467 h 20"/>
                  <a:gd name="T2" fmla="*/ 0 w 21"/>
                  <a:gd name="T3" fmla="*/ 19467 h 20"/>
                  <a:gd name="T4" fmla="*/ 49916 w 21"/>
                  <a:gd name="T5" fmla="*/ 64890 h 20"/>
                  <a:gd name="T6" fmla="*/ 46588 w 21"/>
                  <a:gd name="T7" fmla="*/ 19467 h 20"/>
                  <a:gd name="T8" fmla="*/ 0 60000 65536"/>
                  <a:gd name="T9" fmla="*/ 0 60000 65536"/>
                  <a:gd name="T10" fmla="*/ 0 60000 65536"/>
                  <a:gd name="T11" fmla="*/ 0 60000 65536"/>
                  <a:gd name="T12" fmla="*/ 0 w 21"/>
                  <a:gd name="T13" fmla="*/ 0 h 20"/>
                  <a:gd name="T14" fmla="*/ 21 w 21"/>
                  <a:gd name="T15" fmla="*/ 20 h 20"/>
                </a:gdLst>
                <a:ahLst/>
                <a:cxnLst>
                  <a:cxn ang="T8">
                    <a:pos x="T0" y="T1"/>
                  </a:cxn>
                  <a:cxn ang="T9">
                    <a:pos x="T2" y="T3"/>
                  </a:cxn>
                  <a:cxn ang="T10">
                    <a:pos x="T4" y="T5"/>
                  </a:cxn>
                  <a:cxn ang="T11">
                    <a:pos x="T6" y="T7"/>
                  </a:cxn>
                </a:cxnLst>
                <a:rect l="T12" t="T13" r="T14" b="T15"/>
                <a:pathLst>
                  <a:path w="21" h="20">
                    <a:moveTo>
                      <a:pt x="14" y="6"/>
                    </a:moveTo>
                    <a:cubicBezTo>
                      <a:pt x="8" y="0"/>
                      <a:pt x="0" y="6"/>
                      <a:pt x="0" y="6"/>
                    </a:cubicBezTo>
                    <a:cubicBezTo>
                      <a:pt x="15" y="20"/>
                      <a:pt x="15" y="20"/>
                      <a:pt x="15" y="20"/>
                    </a:cubicBezTo>
                    <a:cubicBezTo>
                      <a:pt x="15" y="20"/>
                      <a:pt x="21" y="13"/>
                      <a:pt x="14" y="6"/>
                    </a:cubicBezTo>
                    <a:close/>
                  </a:path>
                </a:pathLst>
              </a:custGeom>
              <a:solidFill>
                <a:schemeClr val="bg1"/>
              </a:solidFill>
              <a:ln w="9525" cmpd="sng">
                <a:noFill/>
                <a:bevel/>
              </a:ln>
            </p:spPr>
            <p:txBody>
              <a:bodyPr/>
              <a:lstStyle/>
              <a:p>
                <a:endParaRPr lang="zh-CN" altLang="en-US"/>
              </a:p>
            </p:txBody>
          </p:sp>
          <p:sp>
            <p:nvSpPr>
              <p:cNvPr id="11" name="Freeform 17"/>
              <p:cNvSpPr>
                <a:spLocks noChangeArrowheads="1"/>
              </p:cNvSpPr>
              <p:nvPr/>
            </p:nvSpPr>
            <p:spPr bwMode="auto">
              <a:xfrm>
                <a:off x="0" y="9983"/>
                <a:ext cx="416796" cy="411805"/>
              </a:xfrm>
              <a:custGeom>
                <a:avLst/>
                <a:gdLst>
                  <a:gd name="T0" fmla="*/ 366880 w 167"/>
                  <a:gd name="T1" fmla="*/ 361889 h 165"/>
                  <a:gd name="T2" fmla="*/ 49916 w 167"/>
                  <a:gd name="T3" fmla="*/ 361889 h 165"/>
                  <a:gd name="T4" fmla="*/ 49916 w 167"/>
                  <a:gd name="T5" fmla="*/ 49916 h 165"/>
                  <a:gd name="T6" fmla="*/ 346914 w 167"/>
                  <a:gd name="T7" fmla="*/ 49916 h 165"/>
                  <a:gd name="T8" fmla="*/ 399326 w 167"/>
                  <a:gd name="T9" fmla="*/ 0 h 165"/>
                  <a:gd name="T10" fmla="*/ 0 w 167"/>
                  <a:gd name="T11" fmla="*/ 0 h 165"/>
                  <a:gd name="T12" fmla="*/ 0 w 167"/>
                  <a:gd name="T13" fmla="*/ 411805 h 165"/>
                  <a:gd name="T14" fmla="*/ 416796 w 167"/>
                  <a:gd name="T15" fmla="*/ 411805 h 165"/>
                  <a:gd name="T16" fmla="*/ 416796 w 167"/>
                  <a:gd name="T17" fmla="*/ 152243 h 165"/>
                  <a:gd name="T18" fmla="*/ 366880 w 167"/>
                  <a:gd name="T19" fmla="*/ 202159 h 165"/>
                  <a:gd name="T20" fmla="*/ 366880 w 167"/>
                  <a:gd name="T21" fmla="*/ 361889 h 1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7"/>
                  <a:gd name="T34" fmla="*/ 0 h 165"/>
                  <a:gd name="T35" fmla="*/ 167 w 167"/>
                  <a:gd name="T36" fmla="*/ 165 h 1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7" h="165">
                    <a:moveTo>
                      <a:pt x="147" y="145"/>
                    </a:moveTo>
                    <a:lnTo>
                      <a:pt x="20" y="145"/>
                    </a:lnTo>
                    <a:lnTo>
                      <a:pt x="20" y="20"/>
                    </a:lnTo>
                    <a:lnTo>
                      <a:pt x="139" y="20"/>
                    </a:lnTo>
                    <a:lnTo>
                      <a:pt x="160" y="0"/>
                    </a:lnTo>
                    <a:lnTo>
                      <a:pt x="0" y="0"/>
                    </a:lnTo>
                    <a:lnTo>
                      <a:pt x="0" y="165"/>
                    </a:lnTo>
                    <a:lnTo>
                      <a:pt x="167" y="165"/>
                    </a:lnTo>
                    <a:lnTo>
                      <a:pt x="167" y="61"/>
                    </a:lnTo>
                    <a:lnTo>
                      <a:pt x="147" y="81"/>
                    </a:lnTo>
                    <a:lnTo>
                      <a:pt x="147" y="145"/>
                    </a:lnTo>
                    <a:close/>
                  </a:path>
                </a:pathLst>
              </a:custGeom>
              <a:solidFill>
                <a:schemeClr val="bg1"/>
              </a:solidFill>
              <a:ln w="9525" cmpd="sng">
                <a:noFill/>
                <a:bevel/>
              </a:ln>
            </p:spPr>
            <p:txBody>
              <a:bodyPr/>
              <a:lstStyle/>
              <a:p>
                <a:endParaRPr lang="zh-CN" altLang="en-US"/>
              </a:p>
            </p:txBody>
          </p:sp>
        </p:grpSp>
      </p:grpSp>
      <p:grpSp>
        <p:nvGrpSpPr>
          <p:cNvPr id="12" name="组合 11"/>
          <p:cNvGrpSpPr/>
          <p:nvPr/>
        </p:nvGrpSpPr>
        <p:grpSpPr>
          <a:xfrm>
            <a:off x="3871913" y="3407438"/>
            <a:ext cx="1035050" cy="859350"/>
            <a:chOff x="3871913" y="3315574"/>
            <a:chExt cx="1035050" cy="859350"/>
          </a:xfrm>
        </p:grpSpPr>
        <p:sp>
          <p:nvSpPr>
            <p:cNvPr id="13" name="Oval 4"/>
            <p:cNvSpPr>
              <a:spLocks noChangeArrowheads="1"/>
            </p:cNvSpPr>
            <p:nvPr/>
          </p:nvSpPr>
          <p:spPr bwMode="auto">
            <a:xfrm>
              <a:off x="3871913" y="3315574"/>
              <a:ext cx="1035050" cy="859350"/>
            </a:xfrm>
            <a:prstGeom prst="hexagon">
              <a:avLst/>
            </a:prstGeom>
            <a:solidFill>
              <a:srgbClr val="A0BF0D"/>
            </a:solidFill>
            <a:ln w="28575">
              <a:noFill/>
              <a:bevel/>
            </a:ln>
          </p:spPr>
          <p:txBody>
            <a:bodyPr anchor="ctr"/>
            <a:lstStyle/>
            <a:p>
              <a:pPr algn="ctr"/>
              <a:endParaRPr lang="zh-CN" altLang="zh-CN" sz="8800">
                <a:solidFill>
                  <a:schemeClr val="accent5"/>
                </a:solidFill>
                <a:latin typeface="Calibri" panose="020F0502020204030204" pitchFamily="34" charset="0"/>
                <a:sym typeface="Calibri" panose="020F0502020204030204" pitchFamily="34" charset="0"/>
              </a:endParaRPr>
            </a:p>
          </p:txBody>
        </p:sp>
        <p:grpSp>
          <p:nvGrpSpPr>
            <p:cNvPr id="14" name="Group 36"/>
            <p:cNvGrpSpPr/>
            <p:nvPr/>
          </p:nvGrpSpPr>
          <p:grpSpPr bwMode="auto">
            <a:xfrm>
              <a:off x="4108450" y="3492043"/>
              <a:ext cx="536575" cy="528638"/>
              <a:chOff x="0" y="0"/>
              <a:chExt cx="314468" cy="309477"/>
            </a:xfrm>
          </p:grpSpPr>
          <p:sp>
            <p:nvSpPr>
              <p:cNvPr id="15" name="Freeform 59"/>
              <p:cNvSpPr>
                <a:spLocks noEditPoints="1" noChangeArrowheads="1"/>
              </p:cNvSpPr>
              <p:nvPr/>
            </p:nvSpPr>
            <p:spPr bwMode="auto">
              <a:xfrm>
                <a:off x="0" y="0"/>
                <a:ext cx="314468" cy="309477"/>
              </a:xfrm>
              <a:custGeom>
                <a:avLst/>
                <a:gdLst>
                  <a:gd name="T0" fmla="*/ 271436 w 95"/>
                  <a:gd name="T1" fmla="*/ 189679 h 93"/>
                  <a:gd name="T2" fmla="*/ 314468 w 95"/>
                  <a:gd name="T3" fmla="*/ 169713 h 93"/>
                  <a:gd name="T4" fmla="*/ 314468 w 95"/>
                  <a:gd name="T5" fmla="*/ 136436 h 93"/>
                  <a:gd name="T6" fmla="*/ 271436 w 95"/>
                  <a:gd name="T7" fmla="*/ 119798 h 93"/>
                  <a:gd name="T8" fmla="*/ 264815 w 95"/>
                  <a:gd name="T9" fmla="*/ 99831 h 93"/>
                  <a:gd name="T10" fmla="*/ 281366 w 95"/>
                  <a:gd name="T11" fmla="*/ 56571 h 93"/>
                  <a:gd name="T12" fmla="*/ 254885 w 95"/>
                  <a:gd name="T13" fmla="*/ 33277 h 93"/>
                  <a:gd name="T14" fmla="*/ 211852 w 95"/>
                  <a:gd name="T15" fmla="*/ 49916 h 93"/>
                  <a:gd name="T16" fmla="*/ 195301 w 95"/>
                  <a:gd name="T17" fmla="*/ 43260 h 93"/>
                  <a:gd name="T18" fmla="*/ 175440 w 95"/>
                  <a:gd name="T19" fmla="*/ 0 h 93"/>
                  <a:gd name="T20" fmla="*/ 139028 w 95"/>
                  <a:gd name="T21" fmla="*/ 0 h 93"/>
                  <a:gd name="T22" fmla="*/ 122477 w 95"/>
                  <a:gd name="T23" fmla="*/ 43260 h 93"/>
                  <a:gd name="T24" fmla="*/ 102616 w 95"/>
                  <a:gd name="T25" fmla="*/ 49916 h 93"/>
                  <a:gd name="T26" fmla="*/ 59583 w 95"/>
                  <a:gd name="T27" fmla="*/ 33277 h 93"/>
                  <a:gd name="T28" fmla="*/ 33102 w 95"/>
                  <a:gd name="T29" fmla="*/ 56571 h 93"/>
                  <a:gd name="T30" fmla="*/ 52963 w 95"/>
                  <a:gd name="T31" fmla="*/ 99831 h 93"/>
                  <a:gd name="T32" fmla="*/ 43032 w 95"/>
                  <a:gd name="T33" fmla="*/ 119798 h 93"/>
                  <a:gd name="T34" fmla="*/ 0 w 95"/>
                  <a:gd name="T35" fmla="*/ 136436 h 93"/>
                  <a:gd name="T36" fmla="*/ 0 w 95"/>
                  <a:gd name="T37" fmla="*/ 173041 h 93"/>
                  <a:gd name="T38" fmla="*/ 43032 w 95"/>
                  <a:gd name="T39" fmla="*/ 189679 h 93"/>
                  <a:gd name="T40" fmla="*/ 52963 w 95"/>
                  <a:gd name="T41" fmla="*/ 209646 h 93"/>
                  <a:gd name="T42" fmla="*/ 36412 w 95"/>
                  <a:gd name="T43" fmla="*/ 252906 h 93"/>
                  <a:gd name="T44" fmla="*/ 59583 w 95"/>
                  <a:gd name="T45" fmla="*/ 276200 h 93"/>
                  <a:gd name="T46" fmla="*/ 102616 w 95"/>
                  <a:gd name="T47" fmla="*/ 259561 h 93"/>
                  <a:gd name="T48" fmla="*/ 122477 w 95"/>
                  <a:gd name="T49" fmla="*/ 266217 h 93"/>
                  <a:gd name="T50" fmla="*/ 142338 w 95"/>
                  <a:gd name="T51" fmla="*/ 309477 h 93"/>
                  <a:gd name="T52" fmla="*/ 175440 w 95"/>
                  <a:gd name="T53" fmla="*/ 309477 h 93"/>
                  <a:gd name="T54" fmla="*/ 195301 w 95"/>
                  <a:gd name="T55" fmla="*/ 266217 h 93"/>
                  <a:gd name="T56" fmla="*/ 211852 w 95"/>
                  <a:gd name="T57" fmla="*/ 259561 h 93"/>
                  <a:gd name="T58" fmla="*/ 258195 w 95"/>
                  <a:gd name="T59" fmla="*/ 276200 h 93"/>
                  <a:gd name="T60" fmla="*/ 281366 w 95"/>
                  <a:gd name="T61" fmla="*/ 249578 h 93"/>
                  <a:gd name="T62" fmla="*/ 264815 w 95"/>
                  <a:gd name="T63" fmla="*/ 209646 h 93"/>
                  <a:gd name="T64" fmla="*/ 271436 w 95"/>
                  <a:gd name="T65" fmla="*/ 189679 h 93"/>
                  <a:gd name="T66" fmla="*/ 158889 w 95"/>
                  <a:gd name="T67" fmla="*/ 202990 h 93"/>
                  <a:gd name="T68" fmla="*/ 109236 w 95"/>
                  <a:gd name="T69" fmla="*/ 153075 h 93"/>
                  <a:gd name="T70" fmla="*/ 158889 w 95"/>
                  <a:gd name="T71" fmla="*/ 106487 h 93"/>
                  <a:gd name="T72" fmla="*/ 208542 w 95"/>
                  <a:gd name="T73" fmla="*/ 153075 h 93"/>
                  <a:gd name="T74" fmla="*/ 158889 w 95"/>
                  <a:gd name="T75" fmla="*/ 202990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5"/>
                  <a:gd name="T115" fmla="*/ 0 h 93"/>
                  <a:gd name="T116" fmla="*/ 95 w 95"/>
                  <a:gd name="T117" fmla="*/ 93 h 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solidFill>
                <a:schemeClr val="bg1"/>
              </a:solidFill>
              <a:ln w="9525" cmpd="sng">
                <a:noFill/>
                <a:bevel/>
              </a:ln>
            </p:spPr>
            <p:txBody>
              <a:bodyPr/>
              <a:lstStyle/>
              <a:p>
                <a:endParaRPr lang="zh-CN" altLang="en-US"/>
              </a:p>
            </p:txBody>
          </p:sp>
          <p:sp>
            <p:nvSpPr>
              <p:cNvPr id="16" name="Oval 60"/>
              <p:cNvSpPr>
                <a:spLocks noChangeArrowheads="1"/>
              </p:cNvSpPr>
              <p:nvPr/>
            </p:nvSpPr>
            <p:spPr bwMode="auto">
              <a:xfrm>
                <a:off x="124789" y="122294"/>
                <a:ext cx="64890" cy="62395"/>
              </a:xfrm>
              <a:prstGeom prst="ellipse">
                <a:avLst/>
              </a:prstGeom>
              <a:solidFill>
                <a:schemeClr val="bg1"/>
              </a:solidFill>
              <a:ln w="9525">
                <a:noFill/>
                <a:bevel/>
              </a:ln>
            </p:spPr>
            <p:txBody>
              <a:bodyPr/>
              <a:lstStyle/>
              <a:p>
                <a:endParaRPr lang="zh-CN" altLang="zh-CN">
                  <a:latin typeface="Calibri" panose="020F0502020204030204" pitchFamily="34" charset="0"/>
                  <a:sym typeface="Calibri" panose="020F0502020204030204" pitchFamily="34" charset="0"/>
                </a:endParaRPr>
              </a:p>
            </p:txBody>
          </p:sp>
        </p:grpSp>
      </p:grpSp>
      <p:grpSp>
        <p:nvGrpSpPr>
          <p:cNvPr id="17" name="组合 16"/>
          <p:cNvGrpSpPr/>
          <p:nvPr/>
        </p:nvGrpSpPr>
        <p:grpSpPr>
          <a:xfrm>
            <a:off x="7243763" y="3407438"/>
            <a:ext cx="1035050" cy="859350"/>
            <a:chOff x="7243763" y="3315574"/>
            <a:chExt cx="1035050" cy="859350"/>
          </a:xfrm>
        </p:grpSpPr>
        <p:sp>
          <p:nvSpPr>
            <p:cNvPr id="18" name="Oval 7"/>
            <p:cNvSpPr>
              <a:spLocks noChangeArrowheads="1"/>
            </p:cNvSpPr>
            <p:nvPr/>
          </p:nvSpPr>
          <p:spPr bwMode="auto">
            <a:xfrm>
              <a:off x="7243763" y="3315574"/>
              <a:ext cx="1035050" cy="859350"/>
            </a:xfrm>
            <a:prstGeom prst="hexagon">
              <a:avLst/>
            </a:prstGeom>
            <a:solidFill>
              <a:srgbClr val="A0BF0D"/>
            </a:solidFill>
            <a:ln w="28575">
              <a:noFill/>
              <a:bevel/>
            </a:ln>
          </p:spPr>
          <p:txBody>
            <a:bodyPr anchor="ctr"/>
            <a:lstStyle/>
            <a:p>
              <a:pPr algn="ctr"/>
              <a:endParaRPr lang="zh-CN" altLang="zh-CN" sz="8800">
                <a:solidFill>
                  <a:schemeClr val="bg1"/>
                </a:solidFill>
                <a:latin typeface="Calibri" panose="020F0502020204030204" pitchFamily="34" charset="0"/>
                <a:sym typeface="Calibri" panose="020F0502020204030204" pitchFamily="34" charset="0"/>
              </a:endParaRPr>
            </a:p>
          </p:txBody>
        </p:sp>
        <p:grpSp>
          <p:nvGrpSpPr>
            <p:cNvPr id="19" name="Group 39"/>
            <p:cNvGrpSpPr/>
            <p:nvPr/>
          </p:nvGrpSpPr>
          <p:grpSpPr bwMode="auto">
            <a:xfrm>
              <a:off x="7540625" y="3441243"/>
              <a:ext cx="439738" cy="552450"/>
              <a:chOff x="0" y="0"/>
              <a:chExt cx="324452" cy="406813"/>
            </a:xfrm>
          </p:grpSpPr>
          <p:sp>
            <p:nvSpPr>
              <p:cNvPr id="20" name="Freeform 80"/>
              <p:cNvSpPr>
                <a:spLocks noChangeArrowheads="1"/>
              </p:cNvSpPr>
              <p:nvPr/>
            </p:nvSpPr>
            <p:spPr bwMode="auto">
              <a:xfrm>
                <a:off x="0" y="169713"/>
                <a:ext cx="324452" cy="134772"/>
              </a:xfrm>
              <a:custGeom>
                <a:avLst/>
                <a:gdLst>
                  <a:gd name="T0" fmla="*/ 162226 w 98"/>
                  <a:gd name="T1" fmla="*/ 53909 h 40"/>
                  <a:gd name="T2" fmla="*/ 6621 w 98"/>
                  <a:gd name="T3" fmla="*/ 0 h 40"/>
                  <a:gd name="T4" fmla="*/ 0 w 98"/>
                  <a:gd name="T5" fmla="*/ 16847 h 40"/>
                  <a:gd name="T6" fmla="*/ 0 w 98"/>
                  <a:gd name="T7" fmla="*/ 67386 h 40"/>
                  <a:gd name="T8" fmla="*/ 162226 w 98"/>
                  <a:gd name="T9" fmla="*/ 134772 h 40"/>
                  <a:gd name="T10" fmla="*/ 324452 w 98"/>
                  <a:gd name="T11" fmla="*/ 67386 h 40"/>
                  <a:gd name="T12" fmla="*/ 324452 w 98"/>
                  <a:gd name="T13" fmla="*/ 16847 h 40"/>
                  <a:gd name="T14" fmla="*/ 317831 w 98"/>
                  <a:gd name="T15" fmla="*/ 0 h 40"/>
                  <a:gd name="T16" fmla="*/ 162226 w 98"/>
                  <a:gd name="T17" fmla="*/ 53909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0"/>
                  <a:gd name="T29" fmla="*/ 98 w 98"/>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solidFill>
                <a:schemeClr val="bg1"/>
              </a:solidFill>
              <a:ln w="9525" cmpd="sng">
                <a:noFill/>
                <a:bevel/>
              </a:ln>
            </p:spPr>
            <p:txBody>
              <a:bodyPr/>
              <a:lstStyle/>
              <a:p>
                <a:endParaRPr lang="zh-CN" altLang="en-US"/>
              </a:p>
            </p:txBody>
          </p:sp>
          <p:sp>
            <p:nvSpPr>
              <p:cNvPr id="21" name="Freeform 81"/>
              <p:cNvSpPr>
                <a:spLocks noChangeArrowheads="1"/>
              </p:cNvSpPr>
              <p:nvPr/>
            </p:nvSpPr>
            <p:spPr bwMode="auto">
              <a:xfrm>
                <a:off x="0" y="274536"/>
                <a:ext cx="324452" cy="132277"/>
              </a:xfrm>
              <a:custGeom>
                <a:avLst/>
                <a:gdLst>
                  <a:gd name="T0" fmla="*/ 162226 w 98"/>
                  <a:gd name="T1" fmla="*/ 49604 h 40"/>
                  <a:gd name="T2" fmla="*/ 6621 w 98"/>
                  <a:gd name="T3" fmla="*/ 0 h 40"/>
                  <a:gd name="T4" fmla="*/ 0 w 98"/>
                  <a:gd name="T5" fmla="*/ 13228 h 40"/>
                  <a:gd name="T6" fmla="*/ 0 w 98"/>
                  <a:gd name="T7" fmla="*/ 62832 h 40"/>
                  <a:gd name="T8" fmla="*/ 162226 w 98"/>
                  <a:gd name="T9" fmla="*/ 132277 h 40"/>
                  <a:gd name="T10" fmla="*/ 324452 w 98"/>
                  <a:gd name="T11" fmla="*/ 62832 h 40"/>
                  <a:gd name="T12" fmla="*/ 324452 w 98"/>
                  <a:gd name="T13" fmla="*/ 13228 h 40"/>
                  <a:gd name="T14" fmla="*/ 317831 w 98"/>
                  <a:gd name="T15" fmla="*/ 0 h 40"/>
                  <a:gd name="T16" fmla="*/ 162226 w 98"/>
                  <a:gd name="T17" fmla="*/ 49604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0"/>
                  <a:gd name="T29" fmla="*/ 98 w 98"/>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solidFill>
                <a:schemeClr val="bg1"/>
              </a:solidFill>
              <a:ln w="9525" cmpd="sng">
                <a:noFill/>
                <a:bevel/>
              </a:ln>
            </p:spPr>
            <p:txBody>
              <a:bodyPr/>
              <a:lstStyle/>
              <a:p>
                <a:endParaRPr lang="zh-CN" altLang="en-US"/>
              </a:p>
            </p:txBody>
          </p:sp>
          <p:sp>
            <p:nvSpPr>
              <p:cNvPr id="22" name="Freeform 82"/>
              <p:cNvSpPr>
                <a:spLocks noChangeArrowheads="1"/>
              </p:cNvSpPr>
              <p:nvPr/>
            </p:nvSpPr>
            <p:spPr bwMode="auto">
              <a:xfrm>
                <a:off x="0" y="69882"/>
                <a:ext cx="324452" cy="137269"/>
              </a:xfrm>
              <a:custGeom>
                <a:avLst/>
                <a:gdLst>
                  <a:gd name="T0" fmla="*/ 317831 w 98"/>
                  <a:gd name="T1" fmla="*/ 0 h 41"/>
                  <a:gd name="T2" fmla="*/ 162226 w 98"/>
                  <a:gd name="T3" fmla="*/ 50220 h 41"/>
                  <a:gd name="T4" fmla="*/ 6621 w 98"/>
                  <a:gd name="T5" fmla="*/ 0 h 41"/>
                  <a:gd name="T6" fmla="*/ 0 w 98"/>
                  <a:gd name="T7" fmla="*/ 16740 h 41"/>
                  <a:gd name="T8" fmla="*/ 0 w 98"/>
                  <a:gd name="T9" fmla="*/ 66960 h 41"/>
                  <a:gd name="T10" fmla="*/ 162226 w 98"/>
                  <a:gd name="T11" fmla="*/ 137269 h 41"/>
                  <a:gd name="T12" fmla="*/ 324452 w 98"/>
                  <a:gd name="T13" fmla="*/ 66960 h 41"/>
                  <a:gd name="T14" fmla="*/ 324452 w 98"/>
                  <a:gd name="T15" fmla="*/ 16740 h 41"/>
                  <a:gd name="T16" fmla="*/ 317831 w 98"/>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1"/>
                  <a:gd name="T29" fmla="*/ 98 w 98"/>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solidFill>
                <a:schemeClr val="bg1"/>
              </a:solidFill>
              <a:ln w="9525" cmpd="sng">
                <a:noFill/>
                <a:bevel/>
              </a:ln>
            </p:spPr>
            <p:txBody>
              <a:bodyPr/>
              <a:lstStyle/>
              <a:p>
                <a:endParaRPr lang="zh-CN" altLang="en-US"/>
              </a:p>
            </p:txBody>
          </p:sp>
          <p:sp>
            <p:nvSpPr>
              <p:cNvPr id="23" name="Oval 83"/>
              <p:cNvSpPr>
                <a:spLocks noChangeArrowheads="1"/>
              </p:cNvSpPr>
              <p:nvPr/>
            </p:nvSpPr>
            <p:spPr bwMode="auto">
              <a:xfrm>
                <a:off x="4991" y="0"/>
                <a:ext cx="316965" cy="107319"/>
              </a:xfrm>
              <a:prstGeom prst="ellipse">
                <a:avLst/>
              </a:prstGeom>
              <a:solidFill>
                <a:schemeClr val="bg1"/>
              </a:solidFill>
              <a:ln w="9525">
                <a:noFill/>
                <a:bevel/>
              </a:ln>
            </p:spPr>
            <p:txBody>
              <a:bodyPr/>
              <a:lstStyle/>
              <a:p>
                <a:endParaRPr lang="zh-CN" altLang="zh-CN">
                  <a:latin typeface="Calibri" panose="020F0502020204030204" pitchFamily="34" charset="0"/>
                  <a:sym typeface="Calibri" panose="020F0502020204030204" pitchFamily="34" charset="0"/>
                </a:endParaRPr>
              </a:p>
            </p:txBody>
          </p:sp>
        </p:grpSp>
      </p:grpSp>
      <p:grpSp>
        <p:nvGrpSpPr>
          <p:cNvPr id="24" name="组合 23"/>
          <p:cNvGrpSpPr/>
          <p:nvPr/>
        </p:nvGrpSpPr>
        <p:grpSpPr>
          <a:xfrm>
            <a:off x="4348163" y="4649002"/>
            <a:ext cx="1033462" cy="860661"/>
            <a:chOff x="4348163" y="4557138"/>
            <a:chExt cx="1033462" cy="860661"/>
          </a:xfrm>
        </p:grpSpPr>
        <p:sp>
          <p:nvSpPr>
            <p:cNvPr id="25" name="Oval 5"/>
            <p:cNvSpPr>
              <a:spLocks noChangeArrowheads="1"/>
            </p:cNvSpPr>
            <p:nvPr/>
          </p:nvSpPr>
          <p:spPr bwMode="auto">
            <a:xfrm>
              <a:off x="4348163" y="4557138"/>
              <a:ext cx="1033462" cy="860661"/>
            </a:xfrm>
            <a:prstGeom prst="hexagon">
              <a:avLst/>
            </a:prstGeom>
            <a:solidFill>
              <a:srgbClr val="319095"/>
            </a:solidFill>
            <a:ln w="28575">
              <a:noFill/>
              <a:bevel/>
            </a:ln>
          </p:spPr>
          <p:txBody>
            <a:bodyPr anchor="ctr"/>
            <a:lstStyle/>
            <a:p>
              <a:pPr algn="ctr"/>
              <a:endParaRPr lang="zh-CN" altLang="zh-CN" sz="8800" dirty="0">
                <a:solidFill>
                  <a:schemeClr val="accent4"/>
                </a:solidFill>
                <a:latin typeface="Calibri" panose="020F0502020204030204" pitchFamily="34" charset="0"/>
                <a:sym typeface="Calibri" panose="020F0502020204030204" pitchFamily="34" charset="0"/>
              </a:endParaRPr>
            </a:p>
          </p:txBody>
        </p:sp>
        <p:sp>
          <p:nvSpPr>
            <p:cNvPr id="26" name="Freeform 103"/>
            <p:cNvSpPr>
              <a:spLocks noEditPoints="1" noChangeArrowheads="1"/>
            </p:cNvSpPr>
            <p:nvPr/>
          </p:nvSpPr>
          <p:spPr bwMode="auto">
            <a:xfrm>
              <a:off x="4568825" y="4735056"/>
              <a:ext cx="512763" cy="504825"/>
            </a:xfrm>
            <a:custGeom>
              <a:avLst/>
              <a:gdLst>
                <a:gd name="T0" fmla="*/ 63528 w 113"/>
                <a:gd name="T1" fmla="*/ 58596 h 112"/>
                <a:gd name="T2" fmla="*/ 63528 w 113"/>
                <a:gd name="T3" fmla="*/ 283964 h 112"/>
                <a:gd name="T4" fmla="*/ 222349 w 113"/>
                <a:gd name="T5" fmla="*/ 320023 h 112"/>
                <a:gd name="T6" fmla="*/ 272264 w 113"/>
                <a:gd name="T7" fmla="*/ 369604 h 112"/>
                <a:gd name="T8" fmla="*/ 340329 w 113"/>
                <a:gd name="T9" fmla="*/ 356082 h 112"/>
                <a:gd name="T10" fmla="*/ 340329 w 113"/>
                <a:gd name="T11" fmla="*/ 419185 h 112"/>
                <a:gd name="T12" fmla="*/ 353943 w 113"/>
                <a:gd name="T13" fmla="*/ 437215 h 112"/>
                <a:gd name="T14" fmla="*/ 417471 w 113"/>
                <a:gd name="T15" fmla="*/ 437215 h 112"/>
                <a:gd name="T16" fmla="*/ 412933 w 113"/>
                <a:gd name="T17" fmla="*/ 504825 h 112"/>
                <a:gd name="T18" fmla="*/ 512763 w 113"/>
                <a:gd name="T19" fmla="*/ 504825 h 112"/>
                <a:gd name="T20" fmla="*/ 512763 w 113"/>
                <a:gd name="T21" fmla="*/ 410170 h 112"/>
                <a:gd name="T22" fmla="*/ 322179 w 113"/>
                <a:gd name="T23" fmla="*/ 220861 h 112"/>
                <a:gd name="T24" fmla="*/ 285877 w 113"/>
                <a:gd name="T25" fmla="*/ 58596 h 112"/>
                <a:gd name="T26" fmla="*/ 63528 w 113"/>
                <a:gd name="T27" fmla="*/ 58596 h 112"/>
                <a:gd name="T28" fmla="*/ 77141 w 113"/>
                <a:gd name="T29" fmla="*/ 238890 h 112"/>
                <a:gd name="T30" fmla="*/ 90755 w 113"/>
                <a:gd name="T31" fmla="*/ 90147 h 112"/>
                <a:gd name="T32" fmla="*/ 240499 w 113"/>
                <a:gd name="T33" fmla="*/ 76625 h 112"/>
                <a:gd name="T34" fmla="*/ 77141 w 113"/>
                <a:gd name="T35" fmla="*/ 238890 h 1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12"/>
                <a:gd name="T56" fmla="*/ 113 w 113"/>
                <a:gd name="T57" fmla="*/ 112 h 1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12">
                  <a:moveTo>
                    <a:pt x="14" y="13"/>
                  </a:moveTo>
                  <a:cubicBezTo>
                    <a:pt x="0" y="27"/>
                    <a:pt x="0" y="49"/>
                    <a:pt x="14" y="63"/>
                  </a:cubicBezTo>
                  <a:cubicBezTo>
                    <a:pt x="23" y="72"/>
                    <a:pt x="37" y="75"/>
                    <a:pt x="49" y="71"/>
                  </a:cubicBezTo>
                  <a:cubicBezTo>
                    <a:pt x="60" y="82"/>
                    <a:pt x="60" y="82"/>
                    <a:pt x="60" y="82"/>
                  </a:cubicBezTo>
                  <a:cubicBezTo>
                    <a:pt x="60" y="82"/>
                    <a:pt x="70" y="74"/>
                    <a:pt x="75" y="79"/>
                  </a:cubicBezTo>
                  <a:cubicBezTo>
                    <a:pt x="79" y="83"/>
                    <a:pt x="76" y="89"/>
                    <a:pt x="75" y="93"/>
                  </a:cubicBezTo>
                  <a:cubicBezTo>
                    <a:pt x="74" y="95"/>
                    <a:pt x="73" y="99"/>
                    <a:pt x="78" y="97"/>
                  </a:cubicBezTo>
                  <a:cubicBezTo>
                    <a:pt x="81" y="96"/>
                    <a:pt x="88" y="92"/>
                    <a:pt x="92" y="97"/>
                  </a:cubicBezTo>
                  <a:cubicBezTo>
                    <a:pt x="97" y="102"/>
                    <a:pt x="91" y="112"/>
                    <a:pt x="91" y="112"/>
                  </a:cubicBezTo>
                  <a:cubicBezTo>
                    <a:pt x="113" y="112"/>
                    <a:pt x="113" y="112"/>
                    <a:pt x="113" y="112"/>
                  </a:cubicBezTo>
                  <a:cubicBezTo>
                    <a:pt x="113" y="91"/>
                    <a:pt x="113" y="91"/>
                    <a:pt x="113" y="91"/>
                  </a:cubicBezTo>
                  <a:cubicBezTo>
                    <a:pt x="71" y="49"/>
                    <a:pt x="71" y="49"/>
                    <a:pt x="71" y="49"/>
                  </a:cubicBezTo>
                  <a:cubicBezTo>
                    <a:pt x="75" y="37"/>
                    <a:pt x="72" y="23"/>
                    <a:pt x="63" y="13"/>
                  </a:cubicBezTo>
                  <a:cubicBezTo>
                    <a:pt x="49" y="0"/>
                    <a:pt x="27" y="0"/>
                    <a:pt x="14" y="13"/>
                  </a:cubicBezTo>
                  <a:close/>
                  <a:moveTo>
                    <a:pt x="17" y="53"/>
                  </a:moveTo>
                  <a:cubicBezTo>
                    <a:pt x="11" y="43"/>
                    <a:pt x="12" y="29"/>
                    <a:pt x="20" y="20"/>
                  </a:cubicBezTo>
                  <a:cubicBezTo>
                    <a:pt x="29" y="12"/>
                    <a:pt x="43" y="11"/>
                    <a:pt x="53" y="17"/>
                  </a:cubicBezTo>
                  <a:lnTo>
                    <a:pt x="17" y="53"/>
                  </a:lnTo>
                  <a:close/>
                </a:path>
              </a:pathLst>
            </a:custGeom>
            <a:solidFill>
              <a:schemeClr val="bg1"/>
            </a:solidFill>
            <a:ln w="9525" cmpd="sng">
              <a:noFill/>
              <a:bevel/>
            </a:ln>
          </p:spPr>
          <p:txBody>
            <a:bodyPr/>
            <a:lstStyle/>
            <a:p>
              <a:endParaRPr lang="zh-CN" altLang="en-US"/>
            </a:p>
          </p:txBody>
        </p:sp>
      </p:grpSp>
      <p:grpSp>
        <p:nvGrpSpPr>
          <p:cNvPr id="27" name="组合 26"/>
          <p:cNvGrpSpPr/>
          <p:nvPr/>
        </p:nvGrpSpPr>
        <p:grpSpPr>
          <a:xfrm>
            <a:off x="6743278" y="4618790"/>
            <a:ext cx="1035050" cy="860661"/>
            <a:chOff x="6829425" y="4557138"/>
            <a:chExt cx="1035050" cy="860661"/>
          </a:xfrm>
        </p:grpSpPr>
        <p:sp>
          <p:nvSpPr>
            <p:cNvPr id="28" name="Oval 8"/>
            <p:cNvSpPr>
              <a:spLocks noChangeArrowheads="1"/>
            </p:cNvSpPr>
            <p:nvPr/>
          </p:nvSpPr>
          <p:spPr bwMode="auto">
            <a:xfrm>
              <a:off x="6829425" y="4557138"/>
              <a:ext cx="1035050" cy="860661"/>
            </a:xfrm>
            <a:prstGeom prst="hexagon">
              <a:avLst/>
            </a:prstGeom>
            <a:solidFill>
              <a:srgbClr val="319095"/>
            </a:solidFill>
            <a:ln w="28575">
              <a:noFill/>
              <a:bevel/>
            </a:ln>
          </p:spPr>
          <p:txBody>
            <a:bodyPr anchor="ctr"/>
            <a:lstStyle/>
            <a:p>
              <a:pPr algn="ctr"/>
              <a:endParaRPr lang="zh-CN" altLang="zh-CN" sz="8800">
                <a:solidFill>
                  <a:schemeClr val="bg1"/>
                </a:solidFill>
                <a:latin typeface="Calibri" panose="020F0502020204030204" pitchFamily="34" charset="0"/>
                <a:sym typeface="Calibri" panose="020F0502020204030204" pitchFamily="34" charset="0"/>
              </a:endParaRPr>
            </a:p>
          </p:txBody>
        </p:sp>
        <p:sp>
          <p:nvSpPr>
            <p:cNvPr id="29" name="Freeform 104"/>
            <p:cNvSpPr>
              <a:spLocks noEditPoints="1" noChangeArrowheads="1"/>
            </p:cNvSpPr>
            <p:nvPr/>
          </p:nvSpPr>
          <p:spPr bwMode="auto">
            <a:xfrm>
              <a:off x="7077075" y="4704893"/>
              <a:ext cx="541338" cy="534988"/>
            </a:xfrm>
            <a:custGeom>
              <a:avLst/>
              <a:gdLst>
                <a:gd name="T0" fmla="*/ 239091 w 120"/>
                <a:gd name="T1" fmla="*/ 158683 h 118"/>
                <a:gd name="T2" fmla="*/ 212024 w 120"/>
                <a:gd name="T3" fmla="*/ 40804 h 118"/>
                <a:gd name="T4" fmla="*/ 94734 w 120"/>
                <a:gd name="T5" fmla="*/ 9068 h 118"/>
                <a:gd name="T6" fmla="*/ 162401 w 120"/>
                <a:gd name="T7" fmla="*/ 77075 h 118"/>
                <a:gd name="T8" fmla="*/ 144357 w 120"/>
                <a:gd name="T9" fmla="*/ 145082 h 118"/>
                <a:gd name="T10" fmla="*/ 76690 w 120"/>
                <a:gd name="T11" fmla="*/ 163217 h 118"/>
                <a:gd name="T12" fmla="*/ 9022 w 120"/>
                <a:gd name="T13" fmla="*/ 95210 h 118"/>
                <a:gd name="T14" fmla="*/ 40600 w 120"/>
                <a:gd name="T15" fmla="*/ 213088 h 118"/>
                <a:gd name="T16" fmla="*/ 162401 w 120"/>
                <a:gd name="T17" fmla="*/ 240291 h 118"/>
                <a:gd name="T18" fmla="*/ 162401 w 120"/>
                <a:gd name="T19" fmla="*/ 240291 h 118"/>
                <a:gd name="T20" fmla="*/ 442093 w 120"/>
                <a:gd name="T21" fmla="*/ 521387 h 118"/>
                <a:gd name="T22" fmla="*/ 482693 w 120"/>
                <a:gd name="T23" fmla="*/ 534988 h 118"/>
                <a:gd name="T24" fmla="*/ 518782 w 120"/>
                <a:gd name="T25" fmla="*/ 521387 h 118"/>
                <a:gd name="T26" fmla="*/ 518782 w 120"/>
                <a:gd name="T27" fmla="*/ 439778 h 118"/>
                <a:gd name="T28" fmla="*/ 239091 w 120"/>
                <a:gd name="T29" fmla="*/ 158683 h 118"/>
                <a:gd name="T30" fmla="*/ 487204 w 120"/>
                <a:gd name="T31" fmla="*/ 512319 h 118"/>
                <a:gd name="T32" fmla="*/ 464648 w 120"/>
                <a:gd name="T33" fmla="*/ 489650 h 118"/>
                <a:gd name="T34" fmla="*/ 487204 w 120"/>
                <a:gd name="T35" fmla="*/ 466981 h 118"/>
                <a:gd name="T36" fmla="*/ 509760 w 120"/>
                <a:gd name="T37" fmla="*/ 489650 h 118"/>
                <a:gd name="T38" fmla="*/ 487204 w 120"/>
                <a:gd name="T39" fmla="*/ 512319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0"/>
                <a:gd name="T61" fmla="*/ 0 h 118"/>
                <a:gd name="T62" fmla="*/ 120 w 120"/>
                <a:gd name="T63" fmla="*/ 118 h 1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0" h="118">
                  <a:moveTo>
                    <a:pt x="53" y="35"/>
                  </a:moveTo>
                  <a:cubicBezTo>
                    <a:pt x="56" y="26"/>
                    <a:pt x="54" y="16"/>
                    <a:pt x="47" y="9"/>
                  </a:cubicBezTo>
                  <a:cubicBezTo>
                    <a:pt x="40" y="2"/>
                    <a:pt x="30" y="0"/>
                    <a:pt x="21" y="2"/>
                  </a:cubicBezTo>
                  <a:cubicBezTo>
                    <a:pt x="36" y="17"/>
                    <a:pt x="36" y="17"/>
                    <a:pt x="36" y="17"/>
                  </a:cubicBezTo>
                  <a:cubicBezTo>
                    <a:pt x="32" y="32"/>
                    <a:pt x="32" y="32"/>
                    <a:pt x="32" y="32"/>
                  </a:cubicBezTo>
                  <a:cubicBezTo>
                    <a:pt x="17" y="36"/>
                    <a:pt x="17" y="36"/>
                    <a:pt x="17" y="36"/>
                  </a:cubicBezTo>
                  <a:cubicBezTo>
                    <a:pt x="2" y="21"/>
                    <a:pt x="2" y="21"/>
                    <a:pt x="2" y="21"/>
                  </a:cubicBezTo>
                  <a:cubicBezTo>
                    <a:pt x="0" y="30"/>
                    <a:pt x="2" y="40"/>
                    <a:pt x="9" y="47"/>
                  </a:cubicBezTo>
                  <a:cubicBezTo>
                    <a:pt x="17" y="54"/>
                    <a:pt x="27" y="56"/>
                    <a:pt x="36" y="53"/>
                  </a:cubicBezTo>
                  <a:cubicBezTo>
                    <a:pt x="36" y="53"/>
                    <a:pt x="36" y="53"/>
                    <a:pt x="36" y="53"/>
                  </a:cubicBezTo>
                  <a:cubicBezTo>
                    <a:pt x="98" y="115"/>
                    <a:pt x="98" y="115"/>
                    <a:pt x="98" y="115"/>
                  </a:cubicBezTo>
                  <a:cubicBezTo>
                    <a:pt x="100" y="117"/>
                    <a:pt x="103" y="118"/>
                    <a:pt x="107" y="118"/>
                  </a:cubicBezTo>
                  <a:cubicBezTo>
                    <a:pt x="110" y="118"/>
                    <a:pt x="113" y="117"/>
                    <a:pt x="115" y="115"/>
                  </a:cubicBezTo>
                  <a:cubicBezTo>
                    <a:pt x="120" y="110"/>
                    <a:pt x="120" y="102"/>
                    <a:pt x="115" y="97"/>
                  </a:cubicBezTo>
                  <a:lnTo>
                    <a:pt x="53" y="35"/>
                  </a:lnTo>
                  <a:close/>
                  <a:moveTo>
                    <a:pt x="108" y="113"/>
                  </a:moveTo>
                  <a:cubicBezTo>
                    <a:pt x="105" y="113"/>
                    <a:pt x="103" y="110"/>
                    <a:pt x="103" y="108"/>
                  </a:cubicBezTo>
                  <a:cubicBezTo>
                    <a:pt x="103" y="105"/>
                    <a:pt x="105" y="103"/>
                    <a:pt x="108" y="103"/>
                  </a:cubicBezTo>
                  <a:cubicBezTo>
                    <a:pt x="110" y="103"/>
                    <a:pt x="113" y="105"/>
                    <a:pt x="113" y="108"/>
                  </a:cubicBezTo>
                  <a:cubicBezTo>
                    <a:pt x="113" y="110"/>
                    <a:pt x="110" y="113"/>
                    <a:pt x="108" y="113"/>
                  </a:cubicBezTo>
                  <a:close/>
                </a:path>
              </a:pathLst>
            </a:custGeom>
            <a:solidFill>
              <a:schemeClr val="bg1"/>
            </a:solidFill>
            <a:ln w="9525" cmpd="sng">
              <a:noFill/>
              <a:bevel/>
            </a:ln>
          </p:spPr>
          <p:txBody>
            <a:bodyPr/>
            <a:lstStyle/>
            <a:p>
              <a:endParaRPr lang="zh-CN" altLang="en-US"/>
            </a:p>
          </p:txBody>
        </p:sp>
      </p:grpSp>
      <p:grpSp>
        <p:nvGrpSpPr>
          <p:cNvPr id="30" name="组合 29"/>
          <p:cNvGrpSpPr/>
          <p:nvPr/>
        </p:nvGrpSpPr>
        <p:grpSpPr>
          <a:xfrm>
            <a:off x="6829425" y="2224752"/>
            <a:ext cx="1035050" cy="859349"/>
            <a:chOff x="6829425" y="2132888"/>
            <a:chExt cx="1035050" cy="859349"/>
          </a:xfrm>
        </p:grpSpPr>
        <p:sp>
          <p:nvSpPr>
            <p:cNvPr id="31" name="Oval 6"/>
            <p:cNvSpPr>
              <a:spLocks noChangeArrowheads="1"/>
            </p:cNvSpPr>
            <p:nvPr/>
          </p:nvSpPr>
          <p:spPr bwMode="auto">
            <a:xfrm>
              <a:off x="6829425" y="2132888"/>
              <a:ext cx="1035050" cy="859349"/>
            </a:xfrm>
            <a:prstGeom prst="hexagon">
              <a:avLst/>
            </a:prstGeom>
            <a:solidFill>
              <a:srgbClr val="5FCACB"/>
            </a:solidFill>
            <a:ln w="28575">
              <a:noFill/>
              <a:bevel/>
            </a:ln>
          </p:spPr>
          <p:txBody>
            <a:bodyPr anchor="ctr"/>
            <a:lstStyle/>
            <a:p>
              <a:pPr algn="ctr"/>
              <a:endParaRPr lang="zh-CN" altLang="zh-CN" sz="8800">
                <a:solidFill>
                  <a:schemeClr val="bg1"/>
                </a:solidFill>
                <a:latin typeface="Calibri" panose="020F0502020204030204" pitchFamily="34" charset="0"/>
                <a:sym typeface="Calibri" panose="020F0502020204030204" pitchFamily="34" charset="0"/>
              </a:endParaRPr>
            </a:p>
          </p:txBody>
        </p:sp>
        <p:grpSp>
          <p:nvGrpSpPr>
            <p:cNvPr id="32" name="Group 46"/>
            <p:cNvGrpSpPr/>
            <p:nvPr/>
          </p:nvGrpSpPr>
          <p:grpSpPr bwMode="auto">
            <a:xfrm>
              <a:off x="7064375" y="2209343"/>
              <a:ext cx="554038" cy="630238"/>
              <a:chOff x="0" y="0"/>
              <a:chExt cx="361887" cy="411804"/>
            </a:xfrm>
          </p:grpSpPr>
          <p:sp>
            <p:nvSpPr>
              <p:cNvPr id="33" name="Freeform 68"/>
              <p:cNvSpPr>
                <a:spLocks noEditPoints="1" noChangeArrowheads="1"/>
              </p:cNvSpPr>
              <p:nvPr/>
            </p:nvSpPr>
            <p:spPr bwMode="auto">
              <a:xfrm>
                <a:off x="0" y="0"/>
                <a:ext cx="164722" cy="299494"/>
              </a:xfrm>
              <a:custGeom>
                <a:avLst/>
                <a:gdLst>
                  <a:gd name="T0" fmla="*/ 164722 w 50"/>
                  <a:gd name="T1" fmla="*/ 276200 h 90"/>
                  <a:gd name="T2" fmla="*/ 164722 w 50"/>
                  <a:gd name="T3" fmla="*/ 23294 h 90"/>
                  <a:gd name="T4" fmla="*/ 144955 w 50"/>
                  <a:gd name="T5" fmla="*/ 0 h 90"/>
                  <a:gd name="T6" fmla="*/ 19767 w 50"/>
                  <a:gd name="T7" fmla="*/ 0 h 90"/>
                  <a:gd name="T8" fmla="*/ 0 w 50"/>
                  <a:gd name="T9" fmla="*/ 23294 h 90"/>
                  <a:gd name="T10" fmla="*/ 0 w 50"/>
                  <a:gd name="T11" fmla="*/ 276200 h 90"/>
                  <a:gd name="T12" fmla="*/ 19767 w 50"/>
                  <a:gd name="T13" fmla="*/ 299494 h 90"/>
                  <a:gd name="T14" fmla="*/ 144955 w 50"/>
                  <a:gd name="T15" fmla="*/ 299494 h 90"/>
                  <a:gd name="T16" fmla="*/ 164722 w 50"/>
                  <a:gd name="T17" fmla="*/ 276200 h 90"/>
                  <a:gd name="T18" fmla="*/ 128483 w 50"/>
                  <a:gd name="T19" fmla="*/ 16639 h 90"/>
                  <a:gd name="T20" fmla="*/ 135072 w 50"/>
                  <a:gd name="T21" fmla="*/ 19966 h 90"/>
                  <a:gd name="T22" fmla="*/ 128483 w 50"/>
                  <a:gd name="T23" fmla="*/ 26622 h 90"/>
                  <a:gd name="T24" fmla="*/ 125189 w 50"/>
                  <a:gd name="T25" fmla="*/ 19966 h 90"/>
                  <a:gd name="T26" fmla="*/ 128483 w 50"/>
                  <a:gd name="T27" fmla="*/ 16639 h 90"/>
                  <a:gd name="T28" fmla="*/ 52711 w 50"/>
                  <a:gd name="T29" fmla="*/ 16639 h 90"/>
                  <a:gd name="T30" fmla="*/ 112011 w 50"/>
                  <a:gd name="T31" fmla="*/ 16639 h 90"/>
                  <a:gd name="T32" fmla="*/ 112011 w 50"/>
                  <a:gd name="T33" fmla="*/ 23294 h 90"/>
                  <a:gd name="T34" fmla="*/ 52711 w 50"/>
                  <a:gd name="T35" fmla="*/ 23294 h 90"/>
                  <a:gd name="T36" fmla="*/ 52711 w 50"/>
                  <a:gd name="T37" fmla="*/ 16639 h 90"/>
                  <a:gd name="T38" fmla="*/ 16472 w 50"/>
                  <a:gd name="T39" fmla="*/ 229612 h 90"/>
                  <a:gd name="T40" fmla="*/ 16472 w 50"/>
                  <a:gd name="T41" fmla="*/ 36605 h 90"/>
                  <a:gd name="T42" fmla="*/ 148250 w 50"/>
                  <a:gd name="T43" fmla="*/ 36605 h 90"/>
                  <a:gd name="T44" fmla="*/ 148250 w 50"/>
                  <a:gd name="T45" fmla="*/ 229612 h 90"/>
                  <a:gd name="T46" fmla="*/ 16472 w 50"/>
                  <a:gd name="T47" fmla="*/ 229612 h 90"/>
                  <a:gd name="T48" fmla="*/ 82361 w 50"/>
                  <a:gd name="T49" fmla="*/ 276200 h 90"/>
                  <a:gd name="T50" fmla="*/ 69183 w 50"/>
                  <a:gd name="T51" fmla="*/ 262889 h 90"/>
                  <a:gd name="T52" fmla="*/ 82361 w 50"/>
                  <a:gd name="T53" fmla="*/ 249578 h 90"/>
                  <a:gd name="T54" fmla="*/ 95539 w 50"/>
                  <a:gd name="T55" fmla="*/ 262889 h 90"/>
                  <a:gd name="T56" fmla="*/ 82361 w 50"/>
                  <a:gd name="T57" fmla="*/ 276200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0"/>
                  <a:gd name="T88" fmla="*/ 0 h 90"/>
                  <a:gd name="T89" fmla="*/ 50 w 50"/>
                  <a:gd name="T90" fmla="*/ 90 h 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0" h="90">
                    <a:moveTo>
                      <a:pt x="50" y="83"/>
                    </a:moveTo>
                    <a:cubicBezTo>
                      <a:pt x="50" y="7"/>
                      <a:pt x="50" y="7"/>
                      <a:pt x="50" y="7"/>
                    </a:cubicBezTo>
                    <a:cubicBezTo>
                      <a:pt x="50" y="3"/>
                      <a:pt x="47" y="0"/>
                      <a:pt x="44" y="0"/>
                    </a:cubicBezTo>
                    <a:cubicBezTo>
                      <a:pt x="6" y="0"/>
                      <a:pt x="6" y="0"/>
                      <a:pt x="6" y="0"/>
                    </a:cubicBezTo>
                    <a:cubicBezTo>
                      <a:pt x="3" y="0"/>
                      <a:pt x="0" y="3"/>
                      <a:pt x="0" y="7"/>
                    </a:cubicBezTo>
                    <a:cubicBezTo>
                      <a:pt x="0" y="83"/>
                      <a:pt x="0" y="83"/>
                      <a:pt x="0" y="83"/>
                    </a:cubicBezTo>
                    <a:cubicBezTo>
                      <a:pt x="0" y="87"/>
                      <a:pt x="3" y="90"/>
                      <a:pt x="6" y="90"/>
                    </a:cubicBezTo>
                    <a:cubicBezTo>
                      <a:pt x="44" y="90"/>
                      <a:pt x="44" y="90"/>
                      <a:pt x="44" y="90"/>
                    </a:cubicBezTo>
                    <a:cubicBezTo>
                      <a:pt x="47" y="90"/>
                      <a:pt x="50" y="87"/>
                      <a:pt x="50" y="83"/>
                    </a:cubicBezTo>
                    <a:close/>
                    <a:moveTo>
                      <a:pt x="39" y="5"/>
                    </a:moveTo>
                    <a:cubicBezTo>
                      <a:pt x="40" y="5"/>
                      <a:pt x="41" y="5"/>
                      <a:pt x="41" y="6"/>
                    </a:cubicBezTo>
                    <a:cubicBezTo>
                      <a:pt x="41" y="7"/>
                      <a:pt x="40" y="8"/>
                      <a:pt x="39" y="8"/>
                    </a:cubicBezTo>
                    <a:cubicBezTo>
                      <a:pt x="38" y="8"/>
                      <a:pt x="38" y="7"/>
                      <a:pt x="38" y="6"/>
                    </a:cubicBezTo>
                    <a:cubicBezTo>
                      <a:pt x="38" y="5"/>
                      <a:pt x="38" y="5"/>
                      <a:pt x="39" y="5"/>
                    </a:cubicBezTo>
                    <a:close/>
                    <a:moveTo>
                      <a:pt x="16" y="5"/>
                    </a:moveTo>
                    <a:cubicBezTo>
                      <a:pt x="34" y="5"/>
                      <a:pt x="34" y="5"/>
                      <a:pt x="34" y="5"/>
                    </a:cubicBezTo>
                    <a:cubicBezTo>
                      <a:pt x="34" y="7"/>
                      <a:pt x="34" y="7"/>
                      <a:pt x="34" y="7"/>
                    </a:cubicBezTo>
                    <a:cubicBezTo>
                      <a:pt x="16" y="7"/>
                      <a:pt x="16" y="7"/>
                      <a:pt x="16" y="7"/>
                    </a:cubicBezTo>
                    <a:lnTo>
                      <a:pt x="16" y="5"/>
                    </a:lnTo>
                    <a:close/>
                    <a:moveTo>
                      <a:pt x="5" y="69"/>
                    </a:moveTo>
                    <a:cubicBezTo>
                      <a:pt x="5" y="11"/>
                      <a:pt x="5" y="11"/>
                      <a:pt x="5" y="11"/>
                    </a:cubicBezTo>
                    <a:cubicBezTo>
                      <a:pt x="45" y="11"/>
                      <a:pt x="45" y="11"/>
                      <a:pt x="45" y="11"/>
                    </a:cubicBezTo>
                    <a:cubicBezTo>
                      <a:pt x="45" y="69"/>
                      <a:pt x="45" y="69"/>
                      <a:pt x="45" y="69"/>
                    </a:cubicBezTo>
                    <a:lnTo>
                      <a:pt x="5" y="69"/>
                    </a:lnTo>
                    <a:close/>
                    <a:moveTo>
                      <a:pt x="25" y="83"/>
                    </a:moveTo>
                    <a:cubicBezTo>
                      <a:pt x="23" y="83"/>
                      <a:pt x="21" y="81"/>
                      <a:pt x="21" y="79"/>
                    </a:cubicBezTo>
                    <a:cubicBezTo>
                      <a:pt x="21" y="77"/>
                      <a:pt x="23" y="75"/>
                      <a:pt x="25" y="75"/>
                    </a:cubicBezTo>
                    <a:cubicBezTo>
                      <a:pt x="27" y="75"/>
                      <a:pt x="29" y="77"/>
                      <a:pt x="29" y="79"/>
                    </a:cubicBezTo>
                    <a:cubicBezTo>
                      <a:pt x="29" y="81"/>
                      <a:pt x="27" y="83"/>
                      <a:pt x="25" y="83"/>
                    </a:cubicBezTo>
                    <a:close/>
                  </a:path>
                </a:pathLst>
              </a:custGeom>
              <a:solidFill>
                <a:schemeClr val="bg1"/>
              </a:solidFill>
              <a:ln w="9525" cmpd="sng">
                <a:noFill/>
                <a:bevel/>
              </a:ln>
            </p:spPr>
            <p:txBody>
              <a:bodyPr/>
              <a:lstStyle/>
              <a:p>
                <a:endParaRPr lang="zh-CN" altLang="en-US"/>
              </a:p>
            </p:txBody>
          </p:sp>
          <p:sp>
            <p:nvSpPr>
              <p:cNvPr id="34" name="Freeform 69"/>
              <p:cNvSpPr>
                <a:spLocks noEditPoints="1" noChangeArrowheads="1"/>
              </p:cNvSpPr>
              <p:nvPr/>
            </p:nvSpPr>
            <p:spPr bwMode="auto">
              <a:xfrm>
                <a:off x="192174" y="112310"/>
                <a:ext cx="169713" cy="299494"/>
              </a:xfrm>
              <a:custGeom>
                <a:avLst/>
                <a:gdLst>
                  <a:gd name="T0" fmla="*/ 146419 w 51"/>
                  <a:gd name="T1" fmla="*/ 0 h 90"/>
                  <a:gd name="T2" fmla="*/ 23294 w 51"/>
                  <a:gd name="T3" fmla="*/ 0 h 90"/>
                  <a:gd name="T4" fmla="*/ 0 w 51"/>
                  <a:gd name="T5" fmla="*/ 23294 h 90"/>
                  <a:gd name="T6" fmla="*/ 0 w 51"/>
                  <a:gd name="T7" fmla="*/ 276200 h 90"/>
                  <a:gd name="T8" fmla="*/ 23294 w 51"/>
                  <a:gd name="T9" fmla="*/ 299494 h 90"/>
                  <a:gd name="T10" fmla="*/ 146419 w 51"/>
                  <a:gd name="T11" fmla="*/ 299494 h 90"/>
                  <a:gd name="T12" fmla="*/ 169713 w 51"/>
                  <a:gd name="T13" fmla="*/ 276200 h 90"/>
                  <a:gd name="T14" fmla="*/ 169713 w 51"/>
                  <a:gd name="T15" fmla="*/ 23294 h 90"/>
                  <a:gd name="T16" fmla="*/ 146419 w 51"/>
                  <a:gd name="T17" fmla="*/ 0 h 90"/>
                  <a:gd name="T18" fmla="*/ 133108 w 51"/>
                  <a:gd name="T19" fmla="*/ 16639 h 90"/>
                  <a:gd name="T20" fmla="*/ 139764 w 51"/>
                  <a:gd name="T21" fmla="*/ 19966 h 90"/>
                  <a:gd name="T22" fmla="*/ 133108 w 51"/>
                  <a:gd name="T23" fmla="*/ 26622 h 90"/>
                  <a:gd name="T24" fmla="*/ 126453 w 51"/>
                  <a:gd name="T25" fmla="*/ 19966 h 90"/>
                  <a:gd name="T26" fmla="*/ 133108 w 51"/>
                  <a:gd name="T27" fmla="*/ 16639 h 90"/>
                  <a:gd name="T28" fmla="*/ 56571 w 51"/>
                  <a:gd name="T29" fmla="*/ 16639 h 90"/>
                  <a:gd name="T30" fmla="*/ 113142 w 51"/>
                  <a:gd name="T31" fmla="*/ 16639 h 90"/>
                  <a:gd name="T32" fmla="*/ 113142 w 51"/>
                  <a:gd name="T33" fmla="*/ 23294 h 90"/>
                  <a:gd name="T34" fmla="*/ 56571 w 51"/>
                  <a:gd name="T35" fmla="*/ 23294 h 90"/>
                  <a:gd name="T36" fmla="*/ 56571 w 51"/>
                  <a:gd name="T37" fmla="*/ 16639 h 90"/>
                  <a:gd name="T38" fmla="*/ 86520 w 51"/>
                  <a:gd name="T39" fmla="*/ 276200 h 90"/>
                  <a:gd name="T40" fmla="*/ 69882 w 51"/>
                  <a:gd name="T41" fmla="*/ 262889 h 90"/>
                  <a:gd name="T42" fmla="*/ 86520 w 51"/>
                  <a:gd name="T43" fmla="*/ 249578 h 90"/>
                  <a:gd name="T44" fmla="*/ 99831 w 51"/>
                  <a:gd name="T45" fmla="*/ 262889 h 90"/>
                  <a:gd name="T46" fmla="*/ 86520 w 51"/>
                  <a:gd name="T47" fmla="*/ 276200 h 90"/>
                  <a:gd name="T48" fmla="*/ 153074 w 51"/>
                  <a:gd name="T49" fmla="*/ 229612 h 90"/>
                  <a:gd name="T50" fmla="*/ 16639 w 51"/>
                  <a:gd name="T51" fmla="*/ 229612 h 90"/>
                  <a:gd name="T52" fmla="*/ 16639 w 51"/>
                  <a:gd name="T53" fmla="*/ 36605 h 90"/>
                  <a:gd name="T54" fmla="*/ 153074 w 51"/>
                  <a:gd name="T55" fmla="*/ 36605 h 90"/>
                  <a:gd name="T56" fmla="*/ 153074 w 51"/>
                  <a:gd name="T57" fmla="*/ 229612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1"/>
                  <a:gd name="T88" fmla="*/ 0 h 90"/>
                  <a:gd name="T89" fmla="*/ 51 w 51"/>
                  <a:gd name="T90" fmla="*/ 90 h 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1" h="90">
                    <a:moveTo>
                      <a:pt x="44" y="0"/>
                    </a:moveTo>
                    <a:cubicBezTo>
                      <a:pt x="7" y="0"/>
                      <a:pt x="7" y="0"/>
                      <a:pt x="7" y="0"/>
                    </a:cubicBezTo>
                    <a:cubicBezTo>
                      <a:pt x="3" y="0"/>
                      <a:pt x="0" y="3"/>
                      <a:pt x="0" y="7"/>
                    </a:cubicBezTo>
                    <a:cubicBezTo>
                      <a:pt x="0" y="83"/>
                      <a:pt x="0" y="83"/>
                      <a:pt x="0" y="83"/>
                    </a:cubicBezTo>
                    <a:cubicBezTo>
                      <a:pt x="0" y="87"/>
                      <a:pt x="3" y="90"/>
                      <a:pt x="7" y="90"/>
                    </a:cubicBezTo>
                    <a:cubicBezTo>
                      <a:pt x="44" y="90"/>
                      <a:pt x="44" y="90"/>
                      <a:pt x="44" y="90"/>
                    </a:cubicBezTo>
                    <a:cubicBezTo>
                      <a:pt x="48" y="90"/>
                      <a:pt x="51" y="87"/>
                      <a:pt x="51" y="83"/>
                    </a:cubicBezTo>
                    <a:cubicBezTo>
                      <a:pt x="51" y="7"/>
                      <a:pt x="51" y="7"/>
                      <a:pt x="51" y="7"/>
                    </a:cubicBezTo>
                    <a:cubicBezTo>
                      <a:pt x="51" y="3"/>
                      <a:pt x="48" y="0"/>
                      <a:pt x="44" y="0"/>
                    </a:cubicBezTo>
                    <a:close/>
                    <a:moveTo>
                      <a:pt x="40" y="5"/>
                    </a:moveTo>
                    <a:cubicBezTo>
                      <a:pt x="41" y="5"/>
                      <a:pt x="42" y="5"/>
                      <a:pt x="42" y="6"/>
                    </a:cubicBezTo>
                    <a:cubicBezTo>
                      <a:pt x="42" y="7"/>
                      <a:pt x="41" y="8"/>
                      <a:pt x="40" y="8"/>
                    </a:cubicBezTo>
                    <a:cubicBezTo>
                      <a:pt x="39" y="8"/>
                      <a:pt x="38" y="7"/>
                      <a:pt x="38" y="6"/>
                    </a:cubicBezTo>
                    <a:cubicBezTo>
                      <a:pt x="38" y="5"/>
                      <a:pt x="39" y="5"/>
                      <a:pt x="40" y="5"/>
                    </a:cubicBezTo>
                    <a:close/>
                    <a:moveTo>
                      <a:pt x="17" y="5"/>
                    </a:moveTo>
                    <a:cubicBezTo>
                      <a:pt x="34" y="5"/>
                      <a:pt x="34" y="5"/>
                      <a:pt x="34" y="5"/>
                    </a:cubicBezTo>
                    <a:cubicBezTo>
                      <a:pt x="34" y="7"/>
                      <a:pt x="34" y="7"/>
                      <a:pt x="34" y="7"/>
                    </a:cubicBezTo>
                    <a:cubicBezTo>
                      <a:pt x="17" y="7"/>
                      <a:pt x="17" y="7"/>
                      <a:pt x="17" y="7"/>
                    </a:cubicBezTo>
                    <a:lnTo>
                      <a:pt x="17" y="5"/>
                    </a:lnTo>
                    <a:close/>
                    <a:moveTo>
                      <a:pt x="26" y="83"/>
                    </a:moveTo>
                    <a:cubicBezTo>
                      <a:pt x="23" y="83"/>
                      <a:pt x="21" y="81"/>
                      <a:pt x="21" y="79"/>
                    </a:cubicBezTo>
                    <a:cubicBezTo>
                      <a:pt x="21" y="77"/>
                      <a:pt x="23" y="75"/>
                      <a:pt x="26" y="75"/>
                    </a:cubicBezTo>
                    <a:cubicBezTo>
                      <a:pt x="28" y="75"/>
                      <a:pt x="30" y="77"/>
                      <a:pt x="30" y="79"/>
                    </a:cubicBezTo>
                    <a:cubicBezTo>
                      <a:pt x="30" y="81"/>
                      <a:pt x="28" y="83"/>
                      <a:pt x="26" y="83"/>
                    </a:cubicBezTo>
                    <a:close/>
                    <a:moveTo>
                      <a:pt x="46" y="69"/>
                    </a:moveTo>
                    <a:cubicBezTo>
                      <a:pt x="5" y="69"/>
                      <a:pt x="5" y="69"/>
                      <a:pt x="5" y="69"/>
                    </a:cubicBezTo>
                    <a:cubicBezTo>
                      <a:pt x="5" y="11"/>
                      <a:pt x="5" y="11"/>
                      <a:pt x="5" y="11"/>
                    </a:cubicBezTo>
                    <a:cubicBezTo>
                      <a:pt x="46" y="11"/>
                      <a:pt x="46" y="11"/>
                      <a:pt x="46" y="11"/>
                    </a:cubicBezTo>
                    <a:lnTo>
                      <a:pt x="46" y="69"/>
                    </a:lnTo>
                    <a:close/>
                  </a:path>
                </a:pathLst>
              </a:custGeom>
              <a:solidFill>
                <a:schemeClr val="bg1"/>
              </a:solidFill>
              <a:ln w="9525" cmpd="sng">
                <a:noFill/>
                <a:bevel/>
              </a:ln>
            </p:spPr>
            <p:txBody>
              <a:bodyPr/>
              <a:lstStyle/>
              <a:p>
                <a:endParaRPr lang="zh-CN" altLang="en-US"/>
              </a:p>
            </p:txBody>
          </p:sp>
          <p:sp>
            <p:nvSpPr>
              <p:cNvPr id="35" name="Freeform 70"/>
              <p:cNvSpPr>
                <a:spLocks noChangeArrowheads="1"/>
              </p:cNvSpPr>
              <p:nvPr/>
            </p:nvSpPr>
            <p:spPr bwMode="auto">
              <a:xfrm>
                <a:off x="179696" y="17470"/>
                <a:ext cx="99831" cy="82362"/>
              </a:xfrm>
              <a:custGeom>
                <a:avLst/>
                <a:gdLst>
                  <a:gd name="T0" fmla="*/ 79865 w 40"/>
                  <a:gd name="T1" fmla="*/ 82362 h 33"/>
                  <a:gd name="T2" fmla="*/ 99831 w 40"/>
                  <a:gd name="T3" fmla="*/ 82362 h 33"/>
                  <a:gd name="T4" fmla="*/ 99831 w 40"/>
                  <a:gd name="T5" fmla="*/ 19967 h 33"/>
                  <a:gd name="T6" fmla="*/ 99831 w 40"/>
                  <a:gd name="T7" fmla="*/ 0 h 33"/>
                  <a:gd name="T8" fmla="*/ 79865 w 40"/>
                  <a:gd name="T9" fmla="*/ 0 h 33"/>
                  <a:gd name="T10" fmla="*/ 0 w 40"/>
                  <a:gd name="T11" fmla="*/ 0 h 33"/>
                  <a:gd name="T12" fmla="*/ 0 w 40"/>
                  <a:gd name="T13" fmla="*/ 19967 h 33"/>
                  <a:gd name="T14" fmla="*/ 79865 w 40"/>
                  <a:gd name="T15" fmla="*/ 19967 h 33"/>
                  <a:gd name="T16" fmla="*/ 79865 w 40"/>
                  <a:gd name="T17" fmla="*/ 82362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33"/>
                  <a:gd name="T29" fmla="*/ 40 w 40"/>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33">
                    <a:moveTo>
                      <a:pt x="32" y="33"/>
                    </a:moveTo>
                    <a:lnTo>
                      <a:pt x="40" y="33"/>
                    </a:lnTo>
                    <a:lnTo>
                      <a:pt x="40" y="8"/>
                    </a:lnTo>
                    <a:lnTo>
                      <a:pt x="40" y="0"/>
                    </a:lnTo>
                    <a:lnTo>
                      <a:pt x="32" y="0"/>
                    </a:lnTo>
                    <a:lnTo>
                      <a:pt x="0" y="0"/>
                    </a:lnTo>
                    <a:lnTo>
                      <a:pt x="0" y="8"/>
                    </a:lnTo>
                    <a:lnTo>
                      <a:pt x="32" y="8"/>
                    </a:lnTo>
                    <a:lnTo>
                      <a:pt x="32" y="33"/>
                    </a:lnTo>
                    <a:close/>
                  </a:path>
                </a:pathLst>
              </a:custGeom>
              <a:solidFill>
                <a:schemeClr val="bg1"/>
              </a:solidFill>
              <a:ln w="9525" cmpd="sng">
                <a:noFill/>
                <a:bevel/>
              </a:ln>
            </p:spPr>
            <p:txBody>
              <a:bodyPr/>
              <a:lstStyle/>
              <a:p>
                <a:endParaRPr lang="zh-CN" altLang="en-US"/>
              </a:p>
            </p:txBody>
          </p:sp>
          <p:sp>
            <p:nvSpPr>
              <p:cNvPr id="36" name="Freeform 71"/>
              <p:cNvSpPr>
                <a:spLocks noChangeArrowheads="1"/>
              </p:cNvSpPr>
              <p:nvPr/>
            </p:nvSpPr>
            <p:spPr bwMode="auto">
              <a:xfrm>
                <a:off x="89848" y="316964"/>
                <a:ext cx="82362" cy="82362"/>
              </a:xfrm>
              <a:custGeom>
                <a:avLst/>
                <a:gdLst>
                  <a:gd name="T0" fmla="*/ 19967 w 33"/>
                  <a:gd name="T1" fmla="*/ 0 h 33"/>
                  <a:gd name="T2" fmla="*/ 0 w 33"/>
                  <a:gd name="T3" fmla="*/ 0 h 33"/>
                  <a:gd name="T4" fmla="*/ 0 w 33"/>
                  <a:gd name="T5" fmla="*/ 62395 h 33"/>
                  <a:gd name="T6" fmla="*/ 0 w 33"/>
                  <a:gd name="T7" fmla="*/ 82362 h 33"/>
                  <a:gd name="T8" fmla="*/ 19967 w 33"/>
                  <a:gd name="T9" fmla="*/ 82362 h 33"/>
                  <a:gd name="T10" fmla="*/ 82362 w 33"/>
                  <a:gd name="T11" fmla="*/ 82362 h 33"/>
                  <a:gd name="T12" fmla="*/ 82362 w 33"/>
                  <a:gd name="T13" fmla="*/ 62395 h 33"/>
                  <a:gd name="T14" fmla="*/ 19967 w 33"/>
                  <a:gd name="T15" fmla="*/ 62395 h 33"/>
                  <a:gd name="T16" fmla="*/ 19967 w 33"/>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3"/>
                  <a:gd name="T29" fmla="*/ 33 w 33"/>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3">
                    <a:moveTo>
                      <a:pt x="8" y="0"/>
                    </a:moveTo>
                    <a:lnTo>
                      <a:pt x="0" y="0"/>
                    </a:lnTo>
                    <a:lnTo>
                      <a:pt x="0" y="25"/>
                    </a:lnTo>
                    <a:lnTo>
                      <a:pt x="0" y="33"/>
                    </a:lnTo>
                    <a:lnTo>
                      <a:pt x="8" y="33"/>
                    </a:lnTo>
                    <a:lnTo>
                      <a:pt x="33" y="33"/>
                    </a:lnTo>
                    <a:lnTo>
                      <a:pt x="33" y="25"/>
                    </a:lnTo>
                    <a:lnTo>
                      <a:pt x="8" y="25"/>
                    </a:lnTo>
                    <a:lnTo>
                      <a:pt x="8" y="0"/>
                    </a:lnTo>
                    <a:close/>
                  </a:path>
                </a:pathLst>
              </a:custGeom>
              <a:solidFill>
                <a:schemeClr val="bg1"/>
              </a:solidFill>
              <a:ln w="9525" cmpd="sng">
                <a:noFill/>
                <a:bevel/>
              </a:ln>
            </p:spPr>
            <p:txBody>
              <a:bodyPr/>
              <a:lstStyle/>
              <a:p>
                <a:endParaRPr lang="zh-CN" altLang="en-US"/>
              </a:p>
            </p:txBody>
          </p:sp>
        </p:grpSp>
      </p:grpSp>
      <p:grpSp>
        <p:nvGrpSpPr>
          <p:cNvPr id="37" name="组合 36"/>
          <p:cNvGrpSpPr/>
          <p:nvPr/>
        </p:nvGrpSpPr>
        <p:grpSpPr>
          <a:xfrm>
            <a:off x="839470" y="1413570"/>
            <a:ext cx="3098800" cy="1096132"/>
            <a:chOff x="1285634" y="2021572"/>
            <a:chExt cx="2867972" cy="1096088"/>
          </a:xfrm>
        </p:grpSpPr>
        <p:sp>
          <p:nvSpPr>
            <p:cNvPr id="38" name="TextBox 7"/>
            <p:cNvSpPr>
              <a:spLocks noChangeArrowheads="1"/>
            </p:cNvSpPr>
            <p:nvPr/>
          </p:nvSpPr>
          <p:spPr bwMode="auto">
            <a:xfrm>
              <a:off x="1285634" y="2379026"/>
              <a:ext cx="2867972" cy="738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合并会议费、差旅费、国际合作与交流费科目，按需编制，不超过直接费用10%的，不需要提供预算测算依据</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文本框 19"/>
            <p:cNvSpPr>
              <a:spLocks noChangeArrowheads="1"/>
            </p:cNvSpPr>
            <p:nvPr/>
          </p:nvSpPr>
          <p:spPr bwMode="auto">
            <a:xfrm>
              <a:off x="1285634" y="2021572"/>
              <a:ext cx="2117725" cy="398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1</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、简化预算编制</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grpSp>
      <p:grpSp>
        <p:nvGrpSpPr>
          <p:cNvPr id="40" name="组合 39"/>
          <p:cNvGrpSpPr/>
          <p:nvPr/>
        </p:nvGrpSpPr>
        <p:grpSpPr>
          <a:xfrm>
            <a:off x="465455" y="3051175"/>
            <a:ext cx="3147695" cy="1468150"/>
            <a:chOff x="710294" y="3389724"/>
            <a:chExt cx="2902835" cy="1468287"/>
          </a:xfrm>
        </p:grpSpPr>
        <p:sp>
          <p:nvSpPr>
            <p:cNvPr id="41" name="TextBox 7"/>
            <p:cNvSpPr>
              <a:spLocks noChangeArrowheads="1"/>
            </p:cNvSpPr>
            <p:nvPr/>
          </p:nvSpPr>
          <p:spPr bwMode="auto">
            <a:xfrm>
              <a:off x="710294" y="3688351"/>
              <a:ext cx="2902835" cy="11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在项目总预算不变的情况下，将直接费用中的材料费、测试化验加工费、燃料动力费、出版／文献／信息传播／知识产权事务费及其他支出预算调剂权下放给项目承担单</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位。</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文本框 19"/>
            <p:cNvSpPr>
              <a:spLocks noChangeArrowheads="1"/>
            </p:cNvSpPr>
            <p:nvPr/>
          </p:nvSpPr>
          <p:spPr bwMode="auto">
            <a:xfrm>
              <a:off x="710294" y="3389724"/>
              <a:ext cx="2625725" cy="39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2</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、下放预算调剂权限</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grpSp>
      <p:grpSp>
        <p:nvGrpSpPr>
          <p:cNvPr id="43" name="组合 42"/>
          <p:cNvGrpSpPr/>
          <p:nvPr/>
        </p:nvGrpSpPr>
        <p:grpSpPr>
          <a:xfrm>
            <a:off x="864235" y="5211445"/>
            <a:ext cx="3172460" cy="1270560"/>
            <a:chOff x="1211086" y="4757876"/>
            <a:chExt cx="2902835" cy="1270803"/>
          </a:xfrm>
        </p:grpSpPr>
        <p:sp>
          <p:nvSpPr>
            <p:cNvPr id="44" name="TextBox 7"/>
            <p:cNvSpPr>
              <a:spLocks noChangeArrowheads="1"/>
            </p:cNvSpPr>
            <p:nvPr/>
          </p:nvSpPr>
          <p:spPr bwMode="auto">
            <a:xfrm>
              <a:off x="1211086" y="5074390"/>
              <a:ext cx="2902835" cy="954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不超过</a:t>
              </a:r>
              <a:r>
                <a:rPr lang="zh-CN" altLang="en-US" sz="1400" b="1" dirty="0">
                  <a:solidFill>
                    <a:srgbClr val="FF0000"/>
                  </a:solidFill>
                  <a:latin typeface="微软雅黑" panose="020B0503020204020204" pitchFamily="34" charset="-122"/>
                  <a:ea typeface="微软雅黑" panose="020B0503020204020204" pitchFamily="34" charset="-122"/>
                </a:rPr>
                <a:t>直接费用扣除设备购置费</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的一定比例：500万元以下的部分为</a:t>
              </a:r>
              <a:r>
                <a:rPr lang="zh-CN" altLang="en-US" sz="1400" b="1" dirty="0">
                  <a:solidFill>
                    <a:srgbClr val="FF0000"/>
                  </a:solidFill>
                  <a:latin typeface="微软雅黑" panose="020B0503020204020204" pitchFamily="34" charset="-122"/>
                  <a:ea typeface="微软雅黑" panose="020B0503020204020204" pitchFamily="34" charset="-122"/>
                </a:rPr>
                <a:t>20%</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，500万元至1000万元的部分为</a:t>
              </a:r>
              <a:r>
                <a:rPr lang="zh-CN" altLang="en-US" sz="1400" b="1" dirty="0">
                  <a:solidFill>
                    <a:srgbClr val="FF0000"/>
                  </a:solidFill>
                  <a:latin typeface="微软雅黑" panose="020B0503020204020204" pitchFamily="34" charset="-122"/>
                  <a:ea typeface="微软雅黑" panose="020B0503020204020204" pitchFamily="34" charset="-122"/>
                </a:rPr>
                <a:t>15%</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，1000万元以上的部分为</a:t>
              </a:r>
              <a:r>
                <a:rPr lang="zh-CN" altLang="en-US" sz="1400" b="1" dirty="0">
                  <a:solidFill>
                    <a:srgbClr val="FF0000"/>
                  </a:solidFill>
                  <a:latin typeface="微软雅黑" panose="020B0503020204020204" pitchFamily="34" charset="-122"/>
                  <a:ea typeface="微软雅黑" panose="020B0503020204020204" pitchFamily="34" charset="-122"/>
                </a:rPr>
                <a:t>13</a:t>
              </a:r>
              <a:r>
                <a:rPr lang="zh-CN" altLang="en-US" sz="1400" b="1" dirty="0" smtClean="0">
                  <a:solidFill>
                    <a:srgbClr val="FF0000"/>
                  </a:solidFill>
                  <a:latin typeface="微软雅黑" panose="020B0503020204020204" pitchFamily="34" charset="-122"/>
                  <a:ea typeface="微软雅黑" panose="020B0503020204020204" pitchFamily="34" charset="-122"/>
                </a:rPr>
                <a:t>%</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文本框 19"/>
            <p:cNvSpPr>
              <a:spLocks noChangeArrowheads="1"/>
            </p:cNvSpPr>
            <p:nvPr/>
          </p:nvSpPr>
          <p:spPr bwMode="auto">
            <a:xfrm>
              <a:off x="1211086" y="4757876"/>
              <a:ext cx="2625725" cy="398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3</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、提高间接费用比例</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grpSp>
      <p:grpSp>
        <p:nvGrpSpPr>
          <p:cNvPr id="46" name="组合 45"/>
          <p:cNvGrpSpPr/>
          <p:nvPr/>
        </p:nvGrpSpPr>
        <p:grpSpPr>
          <a:xfrm>
            <a:off x="8160276" y="1754661"/>
            <a:ext cx="2902835" cy="853822"/>
            <a:chOff x="8160276" y="2093580"/>
            <a:chExt cx="2902835" cy="853822"/>
          </a:xfrm>
        </p:grpSpPr>
        <p:sp>
          <p:nvSpPr>
            <p:cNvPr id="47" name="TextBox 7"/>
            <p:cNvSpPr>
              <a:spLocks noChangeArrowheads="1"/>
            </p:cNvSpPr>
            <p:nvPr/>
          </p:nvSpPr>
          <p:spPr bwMode="auto">
            <a:xfrm>
              <a:off x="8160276" y="2424182"/>
              <a:ext cx="29028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加大对科研人员的激励力度，</a:t>
              </a:r>
              <a:r>
                <a:rPr lang="zh-CN" altLang="en-US" sz="1400" b="1" dirty="0">
                  <a:solidFill>
                    <a:srgbClr val="FF0000"/>
                  </a:solidFill>
                  <a:latin typeface="微软雅黑" panose="020B0503020204020204" pitchFamily="34" charset="-122"/>
                  <a:ea typeface="微软雅黑" panose="020B0503020204020204" pitchFamily="34" charset="-122"/>
                </a:rPr>
                <a:t>取消绩效支出比例限制</a:t>
              </a:r>
              <a:r>
                <a:rPr lang="zh-CN" altLang="en-US" sz="1400" b="1" dirty="0" smtClean="0">
                  <a:solidFill>
                    <a:srgbClr val="FF0000"/>
                  </a:solidFill>
                  <a:latin typeface="微软雅黑" panose="020B0503020204020204" pitchFamily="34" charset="-122"/>
                  <a:ea typeface="微软雅黑" panose="020B0503020204020204" pitchFamily="34" charset="-122"/>
                </a:rPr>
                <a:t>。</a:t>
              </a:r>
              <a:endParaRPr lang="zh-CN" altLang="en-US" sz="1400" b="1" dirty="0">
                <a:solidFill>
                  <a:srgbClr val="FF0000"/>
                </a:solidFill>
                <a:latin typeface="微软雅黑" panose="020B0503020204020204" pitchFamily="34" charset="-122"/>
                <a:ea typeface="微软雅黑" panose="020B0503020204020204" pitchFamily="34" charset="-122"/>
              </a:endParaRPr>
            </a:p>
          </p:txBody>
        </p:sp>
        <p:sp>
          <p:nvSpPr>
            <p:cNvPr id="48" name="文本框 19"/>
            <p:cNvSpPr>
              <a:spLocks noChangeArrowheads="1"/>
            </p:cNvSpPr>
            <p:nvPr/>
          </p:nvSpPr>
          <p:spPr bwMode="auto">
            <a:xfrm>
              <a:off x="8160276" y="2093580"/>
              <a:ext cx="2117725"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4</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、加大绩效力度</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grpSp>
      <p:grpSp>
        <p:nvGrpSpPr>
          <p:cNvPr id="49" name="组合 48"/>
          <p:cNvGrpSpPr/>
          <p:nvPr/>
        </p:nvGrpSpPr>
        <p:grpSpPr>
          <a:xfrm>
            <a:off x="8543478" y="3194568"/>
            <a:ext cx="2902835" cy="1512183"/>
            <a:chOff x="8769876" y="3389724"/>
            <a:chExt cx="2902835" cy="1512183"/>
          </a:xfrm>
        </p:grpSpPr>
        <p:sp>
          <p:nvSpPr>
            <p:cNvPr id="50" name="TextBox 7"/>
            <p:cNvSpPr>
              <a:spLocks noChangeArrowheads="1"/>
            </p:cNvSpPr>
            <p:nvPr/>
          </p:nvSpPr>
          <p:spPr bwMode="auto">
            <a:xfrm>
              <a:off x="8769876" y="3733507"/>
              <a:ext cx="290283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400" b="1" dirty="0">
                  <a:solidFill>
                    <a:srgbClr val="FF0000"/>
                  </a:solidFill>
                  <a:latin typeface="微软雅黑" panose="020B0503020204020204" pitchFamily="34" charset="-122"/>
                  <a:ea typeface="微软雅黑" panose="020B0503020204020204" pitchFamily="34" charset="-122"/>
                </a:rPr>
                <a:t>不设比例限制，据实编制</a:t>
              </a:r>
              <a:r>
                <a:rPr lang="zh-CN" altLang="en-US" sz="1400" b="1" dirty="0" smtClean="0">
                  <a:solidFill>
                    <a:srgbClr val="FF0000"/>
                  </a:solidFill>
                  <a:latin typeface="微软雅黑" panose="020B0503020204020204" pitchFamily="34" charset="-122"/>
                  <a:ea typeface="微软雅黑" panose="020B0503020204020204" pitchFamily="34" charset="-122"/>
                </a:rPr>
                <a:t>。</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参</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与项目研究的研究生、</a:t>
              </a:r>
              <a:r>
                <a:rPr lang="zh-CN" altLang="en-US" sz="1400" b="1" dirty="0">
                  <a:solidFill>
                    <a:srgbClr val="FF0000"/>
                  </a:solidFill>
                  <a:latin typeface="微软雅黑" panose="020B0503020204020204" pitchFamily="34" charset="-122"/>
                  <a:ea typeface="微软雅黑" panose="020B0503020204020204" pitchFamily="34" charset="-122"/>
                </a:rPr>
                <a:t>博士后、访问学者</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以及项目聘用的研究人员、科研辅助人员等及其社会保险补助，均可纳入劳务费。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文本框 19"/>
            <p:cNvSpPr>
              <a:spLocks noChangeArrowheads="1"/>
            </p:cNvSpPr>
            <p:nvPr/>
          </p:nvSpPr>
          <p:spPr bwMode="auto">
            <a:xfrm>
              <a:off x="8769876" y="3389724"/>
              <a:ext cx="2371725"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5</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、明确劳务费范围</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grpSp>
      <p:grpSp>
        <p:nvGrpSpPr>
          <p:cNvPr id="52" name="组合 51"/>
          <p:cNvGrpSpPr/>
          <p:nvPr/>
        </p:nvGrpSpPr>
        <p:grpSpPr>
          <a:xfrm>
            <a:off x="8160276" y="4849740"/>
            <a:ext cx="3161665" cy="1530350"/>
            <a:chOff x="8160276" y="4757876"/>
            <a:chExt cx="3161665" cy="1530350"/>
          </a:xfrm>
        </p:grpSpPr>
        <p:sp>
          <p:nvSpPr>
            <p:cNvPr id="53" name="TextBox 7"/>
            <p:cNvSpPr>
              <a:spLocks noChangeArrowheads="1"/>
            </p:cNvSpPr>
            <p:nvPr/>
          </p:nvSpPr>
          <p:spPr bwMode="auto">
            <a:xfrm>
              <a:off x="8303786" y="5119826"/>
              <a:ext cx="301815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项目完成任务目标并</a:t>
              </a:r>
              <a:r>
                <a:rPr lang="zh-CN" altLang="en-US" sz="1400" b="1" dirty="0">
                  <a:solidFill>
                    <a:srgbClr val="FF0000"/>
                  </a:solidFill>
                  <a:latin typeface="微软雅黑" panose="020B0503020204020204" pitchFamily="34" charset="-122"/>
                  <a:ea typeface="微软雅黑" panose="020B0503020204020204" pitchFamily="34" charset="-122"/>
                </a:rPr>
                <a:t>通过验收后</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，结余资金按规定留归项目承担单位使用，在</a:t>
              </a:r>
              <a:r>
                <a:rPr lang="zh-CN" altLang="en-US" sz="1400" b="1" dirty="0">
                  <a:solidFill>
                    <a:srgbClr val="FF0000"/>
                  </a:solidFill>
                  <a:latin typeface="微软雅黑" panose="020B0503020204020204" pitchFamily="34" charset="-122"/>
                  <a:ea typeface="微软雅黑" panose="020B0503020204020204" pitchFamily="34" charset="-122"/>
                </a:rPr>
                <a:t>2年内</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由项目承担单位统筹安排用于科研活动的</a:t>
              </a:r>
              <a:r>
                <a:rPr lang="zh-CN" altLang="en-US" sz="1400" b="1" dirty="0">
                  <a:solidFill>
                    <a:srgbClr val="FF0000"/>
                  </a:solidFill>
                  <a:latin typeface="微软雅黑" panose="020B0503020204020204" pitchFamily="34" charset="-122"/>
                  <a:ea typeface="微软雅黑" panose="020B0503020204020204" pitchFamily="34" charset="-122"/>
                </a:rPr>
                <a:t>直接支出</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b="1" dirty="0">
                  <a:solidFill>
                    <a:srgbClr val="FF0000"/>
                  </a:solidFill>
                  <a:latin typeface="微软雅黑" panose="020B0503020204020204" pitchFamily="34" charset="-122"/>
                  <a:ea typeface="微软雅黑" panose="020B0503020204020204" pitchFamily="34" charset="-122"/>
                </a:rPr>
                <a:t>2年后</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未使用完的，按规定</a:t>
              </a:r>
              <a:r>
                <a:rPr lang="zh-CN" altLang="en-US" sz="1400" b="1" dirty="0">
                  <a:solidFill>
                    <a:srgbClr val="FF0000"/>
                  </a:solidFill>
                  <a:latin typeface="微软雅黑" panose="020B0503020204020204" pitchFamily="34" charset="-122"/>
                  <a:ea typeface="微软雅黑" panose="020B0503020204020204" pitchFamily="34" charset="-122"/>
                </a:rPr>
                <a:t>收回。</a:t>
              </a:r>
              <a:endParaRPr lang="zh-CN" altLang="en-US" sz="1400" b="1" dirty="0">
                <a:solidFill>
                  <a:srgbClr val="FF0000"/>
                </a:solidFill>
                <a:latin typeface="微软雅黑" panose="020B0503020204020204" pitchFamily="34" charset="-122"/>
                <a:ea typeface="微软雅黑" panose="020B0503020204020204" pitchFamily="34" charset="-122"/>
              </a:endParaRPr>
            </a:p>
          </p:txBody>
        </p:sp>
        <p:sp>
          <p:nvSpPr>
            <p:cNvPr id="54" name="文本框 19"/>
            <p:cNvSpPr>
              <a:spLocks noChangeArrowheads="1"/>
            </p:cNvSpPr>
            <p:nvPr/>
          </p:nvSpPr>
          <p:spPr bwMode="auto">
            <a:xfrm>
              <a:off x="8160276" y="4757876"/>
              <a:ext cx="3133725"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6</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、明确结余资金留用年限</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grpSp>
      <p:sp>
        <p:nvSpPr>
          <p:cNvPr id="55" name="矩形 54"/>
          <p:cNvSpPr/>
          <p:nvPr/>
        </p:nvSpPr>
        <p:spPr>
          <a:xfrm>
            <a:off x="5160114" y="3161365"/>
            <a:ext cx="1774190" cy="1383665"/>
          </a:xfrm>
          <a:prstGeom prst="rect">
            <a:avLst/>
          </a:prstGeom>
          <a:solidFill>
            <a:schemeClr val="accent4">
              <a:lumMod val="75000"/>
            </a:schemeClr>
          </a:solidFill>
        </p:spPr>
        <p:txBody>
          <a:bodyPr wrap="none">
            <a:spAutoFit/>
          </a:bodyPr>
          <a:lstStyle/>
          <a:p>
            <a:pPr algn="ctr"/>
            <a:r>
              <a:rPr lang="zh-CN" altLang="en-US" sz="2800" b="1" dirty="0">
                <a:solidFill>
                  <a:schemeClr val="tx1">
                    <a:lumMod val="75000"/>
                    <a:lumOff val="25000"/>
                  </a:schemeClr>
                </a:solidFill>
                <a:latin typeface="微软雅黑" panose="020B0503020204020204" pitchFamily="34" charset="-122"/>
                <a:sym typeface="+mn-ea"/>
              </a:rPr>
              <a:t>中办发</a:t>
            </a:r>
            <a:endParaRPr lang="zh-CN" altLang="en-US" sz="2800" b="1" dirty="0">
              <a:solidFill>
                <a:schemeClr val="tx1">
                  <a:lumMod val="75000"/>
                  <a:lumOff val="25000"/>
                </a:schemeClr>
              </a:solidFill>
              <a:latin typeface="微软雅黑" panose="020B0503020204020204" pitchFamily="34" charset="-122"/>
              <a:sym typeface="+mn-ea"/>
            </a:endParaRPr>
          </a:p>
          <a:p>
            <a:pPr algn="ctr"/>
            <a:r>
              <a:rPr lang="zh-CN" altLang="en-US" sz="2800" b="1" dirty="0">
                <a:solidFill>
                  <a:schemeClr val="tx1">
                    <a:lumMod val="75000"/>
                    <a:lumOff val="25000"/>
                  </a:schemeClr>
                </a:solidFill>
                <a:latin typeface="微软雅黑" panose="020B0503020204020204" pitchFamily="34" charset="-122"/>
                <a:sym typeface="+mn-ea"/>
              </a:rPr>
              <a:t>〔2016〕</a:t>
            </a:r>
            <a:endParaRPr lang="zh-CN" altLang="en-US" sz="2800" b="1" dirty="0">
              <a:solidFill>
                <a:schemeClr val="tx1">
                  <a:lumMod val="75000"/>
                  <a:lumOff val="25000"/>
                </a:schemeClr>
              </a:solidFill>
              <a:latin typeface="微软雅黑" panose="020B0503020204020204" pitchFamily="34" charset="-122"/>
              <a:sym typeface="+mn-ea"/>
            </a:endParaRPr>
          </a:p>
          <a:p>
            <a:pPr algn="ctr"/>
            <a:r>
              <a:rPr lang="zh-CN" altLang="en-US" sz="2800" b="1" dirty="0">
                <a:solidFill>
                  <a:schemeClr val="tx1">
                    <a:lumMod val="75000"/>
                    <a:lumOff val="25000"/>
                  </a:schemeClr>
                </a:solidFill>
                <a:latin typeface="微软雅黑" panose="020B0503020204020204" pitchFamily="34" charset="-122"/>
                <a:sym typeface="+mn-ea"/>
              </a:rPr>
              <a:t>50号</a:t>
            </a:r>
            <a:endParaRPr lang="en-US" altLang="zh-CN" sz="2800" b="1" dirty="0">
              <a:solidFill>
                <a:schemeClr val="tx2"/>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cxnSp>
        <p:nvCxnSpPr>
          <p:cNvPr id="56" name="直接连接符 55"/>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57" name="TextBox 43"/>
          <p:cNvSpPr txBox="1">
            <a:spLocks noChangeArrowheads="1"/>
          </p:cNvSpPr>
          <p:nvPr/>
        </p:nvSpPr>
        <p:spPr bwMode="auto">
          <a:xfrm>
            <a:off x="2446020" y="27940"/>
            <a:ext cx="8048625" cy="891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600" b="1" dirty="0">
                <a:solidFill>
                  <a:schemeClr val="accent4">
                    <a:lumMod val="75000"/>
                  </a:schemeClr>
                </a:solidFill>
                <a:latin typeface="微软雅黑" panose="020B0503020204020204" pitchFamily="34" charset="-122"/>
                <a:sym typeface="+mn-ea"/>
              </a:rPr>
              <a:t>《关于进一步完善中央财政科研项目资金管理等政策的若干意见》</a:t>
            </a:r>
            <a:endParaRPr lang="zh-CN" altLang="en-US" sz="2600" b="1" dirty="0">
              <a:solidFill>
                <a:schemeClr val="accent4">
                  <a:lumMod val="75000"/>
                </a:schemeClr>
              </a:solidFill>
              <a:latin typeface="微软雅黑" panose="020B0503020204020204" pitchFamily="34" charset="-122"/>
              <a:sym typeface="+mn-ea"/>
            </a:endParaRPr>
          </a:p>
        </p:txBody>
      </p:sp>
      <p:sp>
        <p:nvSpPr>
          <p:cNvPr id="58" name="燕尾形 57"/>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ppt_x"/>
                                          </p:val>
                                        </p:tav>
                                        <p:tav tm="100000">
                                          <p:val>
                                            <p:strVal val="#ppt_x"/>
                                          </p:val>
                                        </p:tav>
                                      </p:tavLst>
                                    </p:anim>
                                    <p:anim calcmode="lin" valueType="num">
                                      <p:cBhvr additive="base">
                                        <p:cTn id="8" dur="500" fill="hold"/>
                                        <p:tgtEl>
                                          <p:spTgt spid="5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700"/>
                                        <p:tgtEl>
                                          <p:spTgt spid="2"/>
                                        </p:tgtEl>
                                      </p:cBhvr>
                                    </p:animEffect>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2000"/>
                            </p:stCondLst>
                            <p:childTnLst>
                              <p:par>
                                <p:cTn id="20" presetID="22" presetClass="entr" presetSubtype="1" fill="hold" nodeType="after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up)">
                                      <p:cBhvr>
                                        <p:cTn id="22" dur="500"/>
                                        <p:tgtEl>
                                          <p:spTgt spid="37"/>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up)">
                                      <p:cBhvr>
                                        <p:cTn id="32" dur="500"/>
                                        <p:tgtEl>
                                          <p:spTgt spid="40"/>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500" fill="hold"/>
                                        <p:tgtEl>
                                          <p:spTgt spid="24"/>
                                        </p:tgtEl>
                                        <p:attrNameLst>
                                          <p:attrName>ppt_w</p:attrName>
                                        </p:attrNameLst>
                                      </p:cBhvr>
                                      <p:tavLst>
                                        <p:tav tm="0">
                                          <p:val>
                                            <p:fltVal val="0"/>
                                          </p:val>
                                        </p:tav>
                                        <p:tav tm="100000">
                                          <p:val>
                                            <p:strVal val="#ppt_w"/>
                                          </p:val>
                                        </p:tav>
                                      </p:tavLst>
                                    </p:anim>
                                    <p:anim calcmode="lin" valueType="num">
                                      <p:cBhvr>
                                        <p:cTn id="37" dur="500" fill="hold"/>
                                        <p:tgtEl>
                                          <p:spTgt spid="24"/>
                                        </p:tgtEl>
                                        <p:attrNameLst>
                                          <p:attrName>ppt_h</p:attrName>
                                        </p:attrNameLst>
                                      </p:cBhvr>
                                      <p:tavLst>
                                        <p:tav tm="0">
                                          <p:val>
                                            <p:fltVal val="0"/>
                                          </p:val>
                                        </p:tav>
                                        <p:tav tm="100000">
                                          <p:val>
                                            <p:strVal val="#ppt_h"/>
                                          </p:val>
                                        </p:tav>
                                      </p:tavLst>
                                    </p:anim>
                                    <p:animEffect transition="in" filter="fade">
                                      <p:cBhvr>
                                        <p:cTn id="38" dur="500"/>
                                        <p:tgtEl>
                                          <p:spTgt spid="24"/>
                                        </p:tgtEl>
                                      </p:cBhvr>
                                    </p:animEffect>
                                  </p:childTnLst>
                                </p:cTn>
                              </p:par>
                            </p:childTnLst>
                          </p:cTn>
                        </p:par>
                        <p:par>
                          <p:cTn id="39" fill="hold">
                            <p:stCondLst>
                              <p:cond delay="4000"/>
                            </p:stCondLst>
                            <p:childTnLst>
                              <p:par>
                                <p:cTn id="40" presetID="22" presetClass="entr" presetSubtype="1"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wipe(up)">
                                      <p:cBhvr>
                                        <p:cTn id="42" dur="500"/>
                                        <p:tgtEl>
                                          <p:spTgt spid="43"/>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ppt_w</p:attrName>
                                        </p:attrNameLst>
                                      </p:cBhvr>
                                      <p:tavLst>
                                        <p:tav tm="0">
                                          <p:val>
                                            <p:fltVal val="0"/>
                                          </p:val>
                                        </p:tav>
                                        <p:tav tm="100000">
                                          <p:val>
                                            <p:strVal val="#ppt_w"/>
                                          </p:val>
                                        </p:tav>
                                      </p:tavLst>
                                    </p:anim>
                                    <p:anim calcmode="lin" valueType="num">
                                      <p:cBhvr>
                                        <p:cTn id="47" dur="500" fill="hold"/>
                                        <p:tgtEl>
                                          <p:spTgt spid="27"/>
                                        </p:tgtEl>
                                        <p:attrNameLst>
                                          <p:attrName>ppt_h</p:attrName>
                                        </p:attrNameLst>
                                      </p:cBhvr>
                                      <p:tavLst>
                                        <p:tav tm="0">
                                          <p:val>
                                            <p:fltVal val="0"/>
                                          </p:val>
                                        </p:tav>
                                        <p:tav tm="100000">
                                          <p:val>
                                            <p:strVal val="#ppt_h"/>
                                          </p:val>
                                        </p:tav>
                                      </p:tavLst>
                                    </p:anim>
                                    <p:animEffect transition="in" filter="fade">
                                      <p:cBhvr>
                                        <p:cTn id="48" dur="500"/>
                                        <p:tgtEl>
                                          <p:spTgt spid="27"/>
                                        </p:tgtEl>
                                      </p:cBhvr>
                                    </p:animEffect>
                                  </p:childTnLst>
                                </p:cTn>
                              </p:par>
                            </p:childTnLst>
                          </p:cTn>
                        </p:par>
                        <p:par>
                          <p:cTn id="49" fill="hold">
                            <p:stCondLst>
                              <p:cond delay="5000"/>
                            </p:stCondLst>
                            <p:childTnLst>
                              <p:par>
                                <p:cTn id="50" presetID="22" presetClass="entr" presetSubtype="1" fill="hold"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wipe(up)">
                                      <p:cBhvr>
                                        <p:cTn id="52" dur="500"/>
                                        <p:tgtEl>
                                          <p:spTgt spid="52"/>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p:cTn id="56" dur="500" fill="hold"/>
                                        <p:tgtEl>
                                          <p:spTgt spid="17"/>
                                        </p:tgtEl>
                                        <p:attrNameLst>
                                          <p:attrName>ppt_w</p:attrName>
                                        </p:attrNameLst>
                                      </p:cBhvr>
                                      <p:tavLst>
                                        <p:tav tm="0">
                                          <p:val>
                                            <p:fltVal val="0"/>
                                          </p:val>
                                        </p:tav>
                                        <p:tav tm="100000">
                                          <p:val>
                                            <p:strVal val="#ppt_w"/>
                                          </p:val>
                                        </p:tav>
                                      </p:tavLst>
                                    </p:anim>
                                    <p:anim calcmode="lin" valueType="num">
                                      <p:cBhvr>
                                        <p:cTn id="57" dur="500" fill="hold"/>
                                        <p:tgtEl>
                                          <p:spTgt spid="17"/>
                                        </p:tgtEl>
                                        <p:attrNameLst>
                                          <p:attrName>ppt_h</p:attrName>
                                        </p:attrNameLst>
                                      </p:cBhvr>
                                      <p:tavLst>
                                        <p:tav tm="0">
                                          <p:val>
                                            <p:fltVal val="0"/>
                                          </p:val>
                                        </p:tav>
                                        <p:tav tm="100000">
                                          <p:val>
                                            <p:strVal val="#ppt_h"/>
                                          </p:val>
                                        </p:tav>
                                      </p:tavLst>
                                    </p:anim>
                                    <p:animEffect transition="in" filter="fade">
                                      <p:cBhvr>
                                        <p:cTn id="58" dur="500"/>
                                        <p:tgtEl>
                                          <p:spTgt spid="17"/>
                                        </p:tgtEl>
                                      </p:cBhvr>
                                    </p:animEffect>
                                  </p:childTnLst>
                                </p:cTn>
                              </p:par>
                            </p:childTnLst>
                          </p:cTn>
                        </p:par>
                        <p:par>
                          <p:cTn id="59" fill="hold">
                            <p:stCondLst>
                              <p:cond delay="6000"/>
                            </p:stCondLst>
                            <p:childTnLst>
                              <p:par>
                                <p:cTn id="60" presetID="22" presetClass="entr" presetSubtype="1"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wipe(up)">
                                      <p:cBhvr>
                                        <p:cTn id="62" dur="500"/>
                                        <p:tgtEl>
                                          <p:spTgt spid="49"/>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 calcmode="lin" valueType="num">
                                      <p:cBhvr>
                                        <p:cTn id="66" dur="500" fill="hold"/>
                                        <p:tgtEl>
                                          <p:spTgt spid="30"/>
                                        </p:tgtEl>
                                        <p:attrNameLst>
                                          <p:attrName>ppt_w</p:attrName>
                                        </p:attrNameLst>
                                      </p:cBhvr>
                                      <p:tavLst>
                                        <p:tav tm="0">
                                          <p:val>
                                            <p:fltVal val="0"/>
                                          </p:val>
                                        </p:tav>
                                        <p:tav tm="100000">
                                          <p:val>
                                            <p:strVal val="#ppt_w"/>
                                          </p:val>
                                        </p:tav>
                                      </p:tavLst>
                                    </p:anim>
                                    <p:anim calcmode="lin" valueType="num">
                                      <p:cBhvr>
                                        <p:cTn id="67" dur="500" fill="hold"/>
                                        <p:tgtEl>
                                          <p:spTgt spid="30"/>
                                        </p:tgtEl>
                                        <p:attrNameLst>
                                          <p:attrName>ppt_h</p:attrName>
                                        </p:attrNameLst>
                                      </p:cBhvr>
                                      <p:tavLst>
                                        <p:tav tm="0">
                                          <p:val>
                                            <p:fltVal val="0"/>
                                          </p:val>
                                        </p:tav>
                                        <p:tav tm="100000">
                                          <p:val>
                                            <p:strVal val="#ppt_h"/>
                                          </p:val>
                                        </p:tav>
                                      </p:tavLst>
                                    </p:anim>
                                    <p:animEffect transition="in" filter="fade">
                                      <p:cBhvr>
                                        <p:cTn id="68" dur="500"/>
                                        <p:tgtEl>
                                          <p:spTgt spid="30"/>
                                        </p:tgtEl>
                                      </p:cBhvr>
                                    </p:animEffect>
                                  </p:childTnLst>
                                </p:cTn>
                              </p:par>
                            </p:childTnLst>
                          </p:cTn>
                        </p:par>
                        <p:par>
                          <p:cTn id="69" fill="hold">
                            <p:stCondLst>
                              <p:cond delay="7000"/>
                            </p:stCondLst>
                            <p:childTnLst>
                              <p:par>
                                <p:cTn id="70" presetID="22" presetClass="entr" presetSubtype="1" fill="hold" nodeType="after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wipe(up)">
                                      <p:cBhvr>
                                        <p:cTn id="7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5"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6095917" y="1847981"/>
            <a:ext cx="0" cy="426119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5375379" y="3532266"/>
            <a:ext cx="1412704" cy="1367884"/>
            <a:chOff x="4159963" y="2872170"/>
            <a:chExt cx="821817" cy="821818"/>
          </a:xfrm>
          <a:solidFill>
            <a:srgbClr val="92D050"/>
          </a:solidFill>
        </p:grpSpPr>
        <p:sp>
          <p:nvSpPr>
            <p:cNvPr id="6" name="椭圆 5"/>
            <p:cNvSpPr/>
            <p:nvPr/>
          </p:nvSpPr>
          <p:spPr>
            <a:xfrm>
              <a:off x="4159963" y="2872170"/>
              <a:ext cx="821817" cy="8218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微软雅黑" panose="020B0503020204020204" pitchFamily="34" charset="-122"/>
                <a:ea typeface="微软雅黑" panose="020B0503020204020204" pitchFamily="34" charset="-122"/>
              </a:endParaRPr>
            </a:p>
          </p:txBody>
        </p:sp>
        <p:sp>
          <p:nvSpPr>
            <p:cNvPr id="7" name="TextBox 6"/>
            <p:cNvSpPr txBox="1"/>
            <p:nvPr/>
          </p:nvSpPr>
          <p:spPr>
            <a:xfrm>
              <a:off x="4294038" y="3054281"/>
              <a:ext cx="520184" cy="388312"/>
            </a:xfrm>
            <a:prstGeom prst="rect">
              <a:avLst/>
            </a:prstGeom>
            <a:grpFill/>
          </p:spPr>
          <p:txBody>
            <a:bodyPr wrap="square" rtlCol="0">
              <a:spAutoFit/>
            </a:bodyPr>
            <a:lstStyle/>
            <a:p>
              <a:pPr algn="ctr"/>
              <a:r>
                <a:rPr lang="en-US" altLang="zh-CN" sz="3600" dirty="0">
                  <a:solidFill>
                    <a:schemeClr val="bg1"/>
                  </a:solidFill>
                  <a:latin typeface="微软雅黑" panose="020B0503020204020204" pitchFamily="34" charset="-122"/>
                  <a:ea typeface="微软雅黑" panose="020B0503020204020204" pitchFamily="34" charset="-122"/>
                </a:rPr>
                <a:t>VS</a:t>
              </a: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839128" y="2565698"/>
            <a:ext cx="4211763" cy="975160"/>
            <a:chOff x="1547664" y="3210555"/>
            <a:chExt cx="2201463" cy="243215"/>
          </a:xfrm>
          <a:solidFill>
            <a:schemeClr val="tx1">
              <a:lumMod val="50000"/>
              <a:lumOff val="50000"/>
            </a:schemeClr>
          </a:solidFill>
        </p:grpSpPr>
        <p:sp>
          <p:nvSpPr>
            <p:cNvPr id="14" name="Rectangle 53"/>
            <p:cNvSpPr>
              <a:spLocks noChangeArrowheads="1"/>
            </p:cNvSpPr>
            <p:nvPr/>
          </p:nvSpPr>
          <p:spPr bwMode="gray">
            <a:xfrm>
              <a:off x="1547664" y="3210555"/>
              <a:ext cx="2201463" cy="243215"/>
            </a:xfrm>
            <a:prstGeom prst="rect">
              <a:avLst/>
            </a:prstGeom>
            <a:solidFill>
              <a:schemeClr val="accent3">
                <a:lumMod val="75000"/>
              </a:schemeClr>
            </a:solidFill>
            <a:ln>
              <a:noFill/>
            </a:ln>
          </p:spPr>
          <p:txBody>
            <a:bodyPr wrap="none" anchor="ctr"/>
            <a:lstStyle/>
            <a:p>
              <a:pPr algn="r"/>
              <a:endParaRPr lang="zh-CN" altLang="en-US" sz="3600">
                <a:latin typeface="微软雅黑" panose="020B0503020204020204" pitchFamily="34" charset="-122"/>
                <a:ea typeface="微软雅黑" panose="020B0503020204020204" pitchFamily="34" charset="-122"/>
              </a:endParaRPr>
            </a:p>
          </p:txBody>
        </p:sp>
        <p:sp>
          <p:nvSpPr>
            <p:cNvPr id="15" name="TextBox 14"/>
            <p:cNvSpPr txBox="1"/>
            <p:nvPr/>
          </p:nvSpPr>
          <p:spPr>
            <a:xfrm>
              <a:off x="1660422" y="3237842"/>
              <a:ext cx="2011466" cy="149222"/>
            </a:xfrm>
            <a:prstGeom prst="rect">
              <a:avLst/>
            </a:prstGeom>
            <a:noFill/>
          </p:spPr>
          <p:txBody>
            <a:bodyPr wrap="square" lIns="0" tIns="0" rIns="0" bIns="0" rtlCol="0">
              <a:spAutoFit/>
            </a:bodyPr>
            <a:lstStyle>
              <a:defPPr>
                <a:defRPr lang="zh-CN"/>
              </a:defPPr>
              <a:lvl1pPr algn="r">
                <a:lnSpc>
                  <a:spcPts val="1300"/>
                </a:lnSpc>
                <a:defRPr sz="900">
                  <a:solidFill>
                    <a:schemeClr val="bg1"/>
                  </a:solidFill>
                  <a:latin typeface="方正兰亭纤黑简体" pitchFamily="65" charset="-122"/>
                  <a:ea typeface="方正兰亭纤黑简体" pitchFamily="65" charset="-122"/>
                </a:defRPr>
              </a:lvl1pPr>
            </a:lstStyle>
            <a:p>
              <a:pPr algn="l">
                <a:lnSpc>
                  <a:spcPct val="100000"/>
                </a:lnSpc>
              </a:pPr>
              <a:r>
                <a:rPr lang="zh-CN" altLang="en-US" sz="1600" b="1" dirty="0" smtClean="0">
                  <a:latin typeface="微软雅黑" panose="020B0503020204020204" pitchFamily="34" charset="-122"/>
                  <a:ea typeface="微软雅黑" panose="020B0503020204020204" pitchFamily="34" charset="-122"/>
                </a:rPr>
                <a:t>预算调剂项目范围扩大，其他的</a:t>
              </a:r>
              <a:r>
                <a:rPr lang="zh-CN" altLang="en-US" sz="1600" b="1" dirty="0" smtClean="0">
                  <a:latin typeface="微软雅黑" panose="020B0503020204020204" pitchFamily="34" charset="-122"/>
                  <a:ea typeface="微软雅黑" panose="020B0503020204020204" pitchFamily="34" charset="-122"/>
                  <a:sym typeface="+mn-ea"/>
                </a:rPr>
                <a:t>中央财政科研项目与国家科技计划和公益性行业的调剂规定一致。</a:t>
              </a:r>
              <a:endParaRPr lang="zh-CN" altLang="en-US" sz="1600" b="1" dirty="0">
                <a:latin typeface="微软雅黑" panose="020B0503020204020204" pitchFamily="34" charset="-122"/>
                <a:ea typeface="微软雅黑" panose="020B0503020204020204" pitchFamily="34" charset="-122"/>
              </a:endParaRPr>
            </a:p>
          </p:txBody>
        </p:sp>
      </p:grpSp>
      <p:sp>
        <p:nvSpPr>
          <p:cNvPr id="36" name="TextBox 35"/>
          <p:cNvSpPr txBox="1"/>
          <p:nvPr/>
        </p:nvSpPr>
        <p:spPr>
          <a:xfrm>
            <a:off x="7306463" y="4969227"/>
            <a:ext cx="2691647" cy="166712"/>
          </a:xfrm>
          <a:prstGeom prst="rect">
            <a:avLst/>
          </a:prstGeom>
          <a:noFill/>
        </p:spPr>
        <p:txBody>
          <a:bodyPr wrap="square" lIns="0" tIns="0" rIns="0" bIns="0" rtlCol="0">
            <a:spAutoFit/>
          </a:bodyPr>
          <a:lstStyle>
            <a:defPPr>
              <a:defRPr lang="zh-CN"/>
            </a:defPPr>
            <a:lvl1pPr algn="r">
              <a:lnSpc>
                <a:spcPts val="1300"/>
              </a:lnSpc>
              <a:defRPr sz="900">
                <a:solidFill>
                  <a:schemeClr val="bg1"/>
                </a:solidFill>
                <a:latin typeface="方正兰亭纤黑简体" pitchFamily="65" charset="-122"/>
                <a:ea typeface="方正兰亭纤黑简体" pitchFamily="65" charset="-122"/>
              </a:defRPr>
            </a:lvl1pPr>
          </a:lstStyle>
          <a:p>
            <a:pPr algn="l"/>
            <a:r>
              <a:rPr lang="zh-CN" altLang="en-US" sz="1400" dirty="0">
                <a:latin typeface="微软雅黑" panose="020B0503020204020204" pitchFamily="34" charset="-122"/>
                <a:ea typeface="微软雅黑" panose="020B0503020204020204" pitchFamily="34" charset="-122"/>
              </a:rPr>
              <a:t>回款数：</a:t>
            </a:r>
            <a:r>
              <a:rPr lang="en-US" altLang="zh-CN" sz="1400" dirty="0">
                <a:latin typeface="微软雅黑" panose="020B0503020204020204" pitchFamily="34" charset="-122"/>
                <a:ea typeface="微软雅黑" panose="020B0503020204020204" pitchFamily="34" charset="-122"/>
              </a:rPr>
              <a:t>39</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865</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800</a:t>
            </a:r>
            <a:endParaRPr lang="en-US" altLang="zh-CN" sz="1400" dirty="0">
              <a:latin typeface="微软雅黑" panose="020B0503020204020204" pitchFamily="34" charset="-122"/>
              <a:ea typeface="微软雅黑" panose="020B0503020204020204" pitchFamily="34" charset="-122"/>
            </a:endParaRPr>
          </a:p>
        </p:txBody>
      </p:sp>
      <p:cxnSp>
        <p:nvCxnSpPr>
          <p:cNvPr id="48" name="直接连接符 47"/>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49" name="TextBox 43"/>
          <p:cNvSpPr txBox="1">
            <a:spLocks noChangeArrowheads="1"/>
          </p:cNvSpPr>
          <p:nvPr/>
        </p:nvSpPr>
        <p:spPr bwMode="auto">
          <a:xfrm>
            <a:off x="2590428" y="189434"/>
            <a:ext cx="4080842" cy="52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800" b="1" dirty="0">
                <a:solidFill>
                  <a:schemeClr val="tx1">
                    <a:lumMod val="75000"/>
                    <a:lumOff val="25000"/>
                  </a:schemeClr>
                </a:solidFill>
                <a:latin typeface="微软雅黑" panose="020B0503020204020204" pitchFamily="34" charset="-122"/>
              </a:rPr>
              <a:t>点击此处添加标题内容</a:t>
            </a:r>
            <a:endParaRPr lang="en-US" altLang="zh-CN" sz="2800" b="1" dirty="0">
              <a:solidFill>
                <a:schemeClr val="tx1">
                  <a:lumMod val="75000"/>
                  <a:lumOff val="25000"/>
                </a:schemeClr>
              </a:solidFill>
              <a:latin typeface="微软雅黑" panose="020B0503020204020204" pitchFamily="34" charset="-122"/>
            </a:endParaRPr>
          </a:p>
        </p:txBody>
      </p:sp>
      <p:sp>
        <p:nvSpPr>
          <p:cNvPr id="50" name="燕尾形 49"/>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52" name="组合 51"/>
          <p:cNvGrpSpPr/>
          <p:nvPr/>
        </p:nvGrpSpPr>
        <p:grpSpPr>
          <a:xfrm>
            <a:off x="839128" y="1649443"/>
            <a:ext cx="4233165" cy="801721"/>
            <a:chOff x="1331640" y="2904599"/>
            <a:chExt cx="2417487" cy="266550"/>
          </a:xfrm>
        </p:grpSpPr>
        <p:sp>
          <p:nvSpPr>
            <p:cNvPr id="53" name="Rectangle 53"/>
            <p:cNvSpPr>
              <a:spLocks noChangeArrowheads="1"/>
            </p:cNvSpPr>
            <p:nvPr/>
          </p:nvSpPr>
          <p:spPr bwMode="gray">
            <a:xfrm>
              <a:off x="1331640" y="2904599"/>
              <a:ext cx="2417487" cy="243215"/>
            </a:xfrm>
            <a:prstGeom prst="rect">
              <a:avLst/>
            </a:prstGeom>
            <a:solidFill>
              <a:srgbClr val="5FCACB"/>
            </a:solidFill>
            <a:ln>
              <a:noFill/>
            </a:ln>
          </p:spPr>
          <p:txBody>
            <a:bodyPr wrap="none" anchor="ctr"/>
            <a:lstStyle/>
            <a:p>
              <a:pPr algn="r"/>
              <a:endParaRPr lang="zh-CN" altLang="en-US" sz="3600" dirty="0">
                <a:latin typeface="微软雅黑" panose="020B0503020204020204" pitchFamily="34" charset="-122"/>
                <a:ea typeface="微软雅黑" panose="020B0503020204020204" pitchFamily="34" charset="-122"/>
              </a:endParaRPr>
            </a:p>
          </p:txBody>
        </p:sp>
        <p:sp>
          <p:nvSpPr>
            <p:cNvPr id="54" name="TextBox 53"/>
            <p:cNvSpPr txBox="1"/>
            <p:nvPr/>
          </p:nvSpPr>
          <p:spPr>
            <a:xfrm>
              <a:off x="1483121" y="2947063"/>
              <a:ext cx="2088797" cy="224086"/>
            </a:xfrm>
            <a:prstGeom prst="rect">
              <a:avLst/>
            </a:prstGeom>
            <a:noFill/>
          </p:spPr>
          <p:txBody>
            <a:bodyPr wrap="square" lIns="0" tIns="0" rIns="0" bIns="0" rtlCol="0">
              <a:spAutoFit/>
            </a:bodyPr>
            <a:lstStyle>
              <a:defPPr>
                <a:defRPr lang="zh-CN"/>
              </a:defPPr>
              <a:lvl1pPr algn="r">
                <a:lnSpc>
                  <a:spcPts val="1300"/>
                </a:lnSpc>
                <a:defRPr sz="900">
                  <a:solidFill>
                    <a:schemeClr val="bg1"/>
                  </a:solidFill>
                  <a:latin typeface="方正兰亭纤黑简体" pitchFamily="65" charset="-122"/>
                  <a:ea typeface="方正兰亭纤黑简体" pitchFamily="65" charset="-122"/>
                </a:defRPr>
              </a:lvl1pPr>
            </a:lstStyle>
            <a:p>
              <a:pPr algn="l">
                <a:lnSpc>
                  <a:spcPct val="100000"/>
                </a:lnSpc>
              </a:pPr>
              <a:r>
                <a:rPr lang="zh-CN" altLang="en-US" sz="1600" b="1" dirty="0">
                  <a:latin typeface="微软雅黑" panose="020B0503020204020204" pitchFamily="34" charset="-122"/>
                  <a:ea typeface="微软雅黑" panose="020B0503020204020204" pitchFamily="34" charset="-122"/>
                </a:rPr>
                <a:t>会议费、差旅费、国际合作与交流</a:t>
              </a:r>
              <a:r>
                <a:rPr lang="zh-CN" altLang="en-US" sz="1600" b="1" dirty="0" smtClean="0">
                  <a:latin typeface="微软雅黑" panose="020B0503020204020204" pitchFamily="34" charset="-122"/>
                  <a:ea typeface="微软雅黑" panose="020B0503020204020204" pitchFamily="34" charset="-122"/>
                </a:rPr>
                <a:t>费：</a:t>
              </a:r>
              <a:r>
                <a:rPr lang="en-US" altLang="zh-CN" sz="1600" b="1" dirty="0" smtClean="0">
                  <a:latin typeface="微软雅黑" panose="020B0503020204020204" pitchFamily="34" charset="-122"/>
                  <a:ea typeface="微软雅黑" panose="020B0503020204020204" pitchFamily="34" charset="-122"/>
                </a:rPr>
                <a:t>10%</a:t>
              </a:r>
              <a:r>
                <a:rPr lang="zh-CN" altLang="en-US" sz="1600" b="1" dirty="0" smtClean="0">
                  <a:latin typeface="微软雅黑" panose="020B0503020204020204" pitchFamily="34" charset="-122"/>
                  <a:ea typeface="微软雅黑" panose="020B0503020204020204" pitchFamily="34" charset="-122"/>
                </a:rPr>
                <a:t>以内，不需要提</a:t>
              </a:r>
              <a:r>
                <a:rPr lang="zh-CN" altLang="en-US" sz="1600" b="1" dirty="0">
                  <a:latin typeface="微软雅黑" panose="020B0503020204020204" pitchFamily="34" charset="-122"/>
                  <a:ea typeface="微软雅黑" panose="020B0503020204020204" pitchFamily="34" charset="-122"/>
                </a:rPr>
                <a:t>供预算测算依</a:t>
              </a:r>
              <a:r>
                <a:rPr lang="zh-CN" altLang="en-US" sz="1600" b="1" dirty="0" smtClean="0">
                  <a:latin typeface="微软雅黑" panose="020B0503020204020204" pitchFamily="34" charset="-122"/>
                  <a:ea typeface="微软雅黑" panose="020B0503020204020204" pitchFamily="34" charset="-122"/>
                </a:rPr>
                <a:t>据。</a:t>
              </a:r>
              <a:endParaRPr lang="en-US" altLang="zh-CN" sz="1600" b="1" dirty="0">
                <a:latin typeface="微软雅黑" panose="020B0503020204020204" pitchFamily="34" charset="-122"/>
                <a:ea typeface="微软雅黑" panose="020B0503020204020204" pitchFamily="34" charset="-122"/>
              </a:endParaRPr>
            </a:p>
          </p:txBody>
        </p:sp>
      </p:grpSp>
      <p:grpSp>
        <p:nvGrpSpPr>
          <p:cNvPr id="55" name="组合 54"/>
          <p:cNvGrpSpPr/>
          <p:nvPr/>
        </p:nvGrpSpPr>
        <p:grpSpPr>
          <a:xfrm>
            <a:off x="7138670" y="1584325"/>
            <a:ext cx="3997325" cy="796290"/>
            <a:chOff x="1331640" y="2904599"/>
            <a:chExt cx="2417487" cy="243215"/>
          </a:xfrm>
        </p:grpSpPr>
        <p:sp>
          <p:nvSpPr>
            <p:cNvPr id="56" name="Rectangle 53"/>
            <p:cNvSpPr>
              <a:spLocks noChangeArrowheads="1"/>
            </p:cNvSpPr>
            <p:nvPr/>
          </p:nvSpPr>
          <p:spPr bwMode="gray">
            <a:xfrm>
              <a:off x="1331640" y="2904599"/>
              <a:ext cx="2417487" cy="243215"/>
            </a:xfrm>
            <a:prstGeom prst="rect">
              <a:avLst/>
            </a:prstGeom>
            <a:solidFill>
              <a:srgbClr val="5FCACB"/>
            </a:solidFill>
            <a:ln>
              <a:noFill/>
            </a:ln>
          </p:spPr>
          <p:txBody>
            <a:bodyPr wrap="none" anchor="ctr"/>
            <a:lstStyle/>
            <a:p>
              <a:pPr algn="r"/>
              <a:endParaRPr lang="zh-CN" altLang="en-US" sz="3600" dirty="0">
                <a:latin typeface="微软雅黑" panose="020B0503020204020204" pitchFamily="34" charset="-122"/>
                <a:ea typeface="微软雅黑" panose="020B0503020204020204" pitchFamily="34" charset="-122"/>
              </a:endParaRPr>
            </a:p>
          </p:txBody>
        </p:sp>
        <p:sp>
          <p:nvSpPr>
            <p:cNvPr id="57" name="TextBox 56"/>
            <p:cNvSpPr txBox="1"/>
            <p:nvPr/>
          </p:nvSpPr>
          <p:spPr>
            <a:xfrm>
              <a:off x="1483121" y="2959521"/>
              <a:ext cx="2173929" cy="150312"/>
            </a:xfrm>
            <a:prstGeom prst="rect">
              <a:avLst/>
            </a:prstGeom>
            <a:noFill/>
          </p:spPr>
          <p:txBody>
            <a:bodyPr wrap="square" lIns="0" tIns="0" rIns="0" bIns="0" rtlCol="0">
              <a:spAutoFit/>
            </a:bodyPr>
            <a:lstStyle>
              <a:defPPr>
                <a:defRPr lang="zh-CN"/>
              </a:defPPr>
              <a:lvl1pPr algn="r">
                <a:lnSpc>
                  <a:spcPts val="1300"/>
                </a:lnSpc>
                <a:defRPr sz="900">
                  <a:solidFill>
                    <a:schemeClr val="bg1"/>
                  </a:solidFill>
                  <a:latin typeface="方正兰亭纤黑简体" pitchFamily="65" charset="-122"/>
                  <a:ea typeface="方正兰亭纤黑简体" pitchFamily="65" charset="-122"/>
                </a:defRPr>
              </a:lvl1pPr>
            </a:lstStyle>
            <a:p>
              <a:pPr algn="l">
                <a:lnSpc>
                  <a:spcPct val="100000"/>
                </a:lnSpc>
              </a:pPr>
              <a:r>
                <a:rPr lang="zh-CN" altLang="en-US" sz="1600" b="1" dirty="0">
                  <a:latin typeface="微软雅黑" panose="020B0503020204020204" pitchFamily="34" charset="-122"/>
                  <a:ea typeface="微软雅黑" panose="020B0503020204020204" pitchFamily="34" charset="-122"/>
                </a:rPr>
                <a:t>需要提供测算依据</a:t>
              </a:r>
              <a:r>
                <a:rPr lang="zh-CN" altLang="en-US" sz="1600" b="1" dirty="0" smtClean="0">
                  <a:latin typeface="微软雅黑" panose="020B0503020204020204" pitchFamily="34" charset="-122"/>
                  <a:ea typeface="微软雅黑" panose="020B0503020204020204" pitchFamily="34" charset="-122"/>
                </a:rPr>
                <a:t>，需</a:t>
              </a:r>
              <a:r>
                <a:rPr lang="zh-CN" altLang="en-US" sz="1600" b="1" dirty="0">
                  <a:latin typeface="微软雅黑" panose="020B0503020204020204" pitchFamily="34" charset="-122"/>
                  <a:ea typeface="微软雅黑" panose="020B0503020204020204" pitchFamily="34" charset="-122"/>
                </a:rPr>
                <a:t>要编制次数、人数、标准、地点</a:t>
              </a:r>
              <a:r>
                <a:rPr lang="zh-CN" altLang="en-US" sz="1600" b="1" dirty="0" smtClean="0">
                  <a:latin typeface="微软雅黑" panose="020B0503020204020204" pitchFamily="34" charset="-122"/>
                  <a:ea typeface="微软雅黑" panose="020B0503020204020204" pitchFamily="34" charset="-122"/>
                </a:rPr>
                <a:t>等具体预算。</a:t>
              </a:r>
              <a:endParaRPr lang="en-US" altLang="zh-CN" sz="1600" b="1" dirty="0">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7120701" y="2565698"/>
            <a:ext cx="4015065" cy="966568"/>
            <a:chOff x="1547664" y="3210555"/>
            <a:chExt cx="2201463" cy="243215"/>
          </a:xfrm>
          <a:solidFill>
            <a:schemeClr val="accent3">
              <a:lumMod val="75000"/>
            </a:schemeClr>
          </a:solidFill>
        </p:grpSpPr>
        <p:sp>
          <p:nvSpPr>
            <p:cNvPr id="59" name="Rectangle 53"/>
            <p:cNvSpPr>
              <a:spLocks noChangeArrowheads="1"/>
            </p:cNvSpPr>
            <p:nvPr/>
          </p:nvSpPr>
          <p:spPr bwMode="gray">
            <a:xfrm>
              <a:off x="1547664" y="3210555"/>
              <a:ext cx="2201463" cy="243215"/>
            </a:xfrm>
            <a:prstGeom prst="rect">
              <a:avLst/>
            </a:prstGeom>
            <a:grpFill/>
            <a:ln>
              <a:noFill/>
            </a:ln>
          </p:spPr>
          <p:txBody>
            <a:bodyPr wrap="none" anchor="ctr"/>
            <a:lstStyle/>
            <a:p>
              <a:pPr algn="r"/>
              <a:endParaRPr lang="zh-CN" altLang="en-US" sz="3600">
                <a:latin typeface="微软雅黑" panose="020B0503020204020204" pitchFamily="34" charset="-122"/>
                <a:ea typeface="微软雅黑" panose="020B0503020204020204" pitchFamily="34" charset="-122"/>
              </a:endParaRPr>
            </a:p>
          </p:txBody>
        </p:sp>
        <p:sp>
          <p:nvSpPr>
            <p:cNvPr id="60" name="TextBox 59"/>
            <p:cNvSpPr txBox="1"/>
            <p:nvPr/>
          </p:nvSpPr>
          <p:spPr>
            <a:xfrm>
              <a:off x="1660422" y="3263874"/>
              <a:ext cx="2011466" cy="123832"/>
            </a:xfrm>
            <a:prstGeom prst="rect">
              <a:avLst/>
            </a:prstGeom>
            <a:grpFill/>
          </p:spPr>
          <p:txBody>
            <a:bodyPr wrap="square" lIns="0" tIns="0" rIns="0" bIns="0" rtlCol="0">
              <a:spAutoFit/>
            </a:bodyPr>
            <a:lstStyle>
              <a:defPPr>
                <a:defRPr lang="zh-CN"/>
              </a:defPPr>
              <a:lvl1pPr algn="r">
                <a:lnSpc>
                  <a:spcPts val="1300"/>
                </a:lnSpc>
                <a:defRPr sz="900">
                  <a:solidFill>
                    <a:schemeClr val="bg1"/>
                  </a:solidFill>
                  <a:latin typeface="方正兰亭纤黑简体" pitchFamily="65" charset="-122"/>
                  <a:ea typeface="方正兰亭纤黑简体" pitchFamily="65" charset="-122"/>
                </a:defRPr>
              </a:lvl1pPr>
            </a:lstStyle>
            <a:p>
              <a:pPr algn="just">
                <a:lnSpc>
                  <a:spcPct val="100000"/>
                </a:lnSpc>
              </a:pPr>
              <a:r>
                <a:rPr lang="zh-CN" altLang="en-US" sz="1600" b="1" dirty="0" smtClean="0">
                  <a:latin typeface="微软雅黑" panose="020B0503020204020204" pitchFamily="34" charset="-122"/>
                  <a:ea typeface="微软雅黑" panose="020B0503020204020204" pitchFamily="34" charset="-122"/>
                </a:rPr>
                <a:t>财</a:t>
              </a:r>
              <a:r>
                <a:rPr lang="zh-CN" altLang="en-US" sz="1600" b="1" dirty="0">
                  <a:latin typeface="微软雅黑" panose="020B0503020204020204" pitchFamily="34" charset="-122"/>
                  <a:ea typeface="微软雅黑" panose="020B0503020204020204" pitchFamily="34" charset="-122"/>
                </a:rPr>
                <a:t>教</a:t>
              </a:r>
              <a:r>
                <a:rPr lang="zh-CN" altLang="en-US" sz="1600" b="1" dirty="0">
                  <a:latin typeface="微软雅黑" panose="020B0503020204020204" pitchFamily="34" charset="-122"/>
                  <a:ea typeface="微软雅黑" panose="020B0503020204020204" pitchFamily="34" charset="-122"/>
                  <a:sym typeface="+mn-ea"/>
                </a:rPr>
                <a:t>〔</a:t>
              </a:r>
              <a:r>
                <a:rPr lang="en-US" altLang="zh-CN" sz="1600" b="1" dirty="0">
                  <a:latin typeface="微软雅黑" panose="020B0503020204020204" pitchFamily="34" charset="-122"/>
                  <a:ea typeface="微软雅黑" panose="020B0503020204020204" pitchFamily="34" charset="-122"/>
                  <a:sym typeface="+mn-ea"/>
                </a:rPr>
                <a:t>2011</a:t>
              </a:r>
              <a:r>
                <a:rPr lang="zh-CN" altLang="en-US" sz="1600" b="1" dirty="0">
                  <a:latin typeface="微软雅黑" panose="020B0503020204020204" pitchFamily="34" charset="-122"/>
                  <a:ea typeface="微软雅黑" panose="020B0503020204020204" pitchFamily="34" charset="-122"/>
                  <a:sym typeface="+mn-ea"/>
                </a:rPr>
                <a:t>〕</a:t>
              </a:r>
              <a:r>
                <a:rPr lang="en-US" altLang="zh-CN" sz="1600" b="1" dirty="0">
                  <a:latin typeface="微软雅黑" panose="020B0503020204020204" pitchFamily="34" charset="-122"/>
                  <a:ea typeface="微软雅黑" panose="020B0503020204020204" pitchFamily="34" charset="-122"/>
                  <a:sym typeface="+mn-ea"/>
                </a:rPr>
                <a:t>434</a:t>
              </a:r>
              <a:r>
                <a:rPr lang="zh-CN" altLang="en-US" sz="1600" b="1" dirty="0" smtClean="0">
                  <a:latin typeface="微软雅黑" panose="020B0503020204020204" pitchFamily="34" charset="-122"/>
                  <a:ea typeface="微软雅黑" panose="020B0503020204020204" pitchFamily="34" charset="-122"/>
                  <a:sym typeface="+mn-ea"/>
                </a:rPr>
                <a:t>号预算调剂项目范围限定在国</a:t>
              </a:r>
              <a:r>
                <a:rPr lang="zh-CN" altLang="en-US" sz="1600" b="1" dirty="0">
                  <a:latin typeface="微软雅黑" panose="020B0503020204020204" pitchFamily="34" charset="-122"/>
                  <a:ea typeface="微软雅黑" panose="020B0503020204020204" pitchFamily="34" charset="-122"/>
                  <a:sym typeface="+mn-ea"/>
                </a:rPr>
                <a:t>家科技计划和公益性行业的项目。</a:t>
              </a:r>
              <a:endParaRPr lang="zh-CN" altLang="en-US" sz="1600" b="1" dirty="0">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839128" y="3717826"/>
            <a:ext cx="4233164" cy="538832"/>
            <a:chOff x="1373804" y="2920727"/>
            <a:chExt cx="2375323" cy="136569"/>
          </a:xfrm>
          <a:solidFill>
            <a:schemeClr val="accent4">
              <a:lumMod val="75000"/>
            </a:schemeClr>
          </a:solidFill>
        </p:grpSpPr>
        <p:sp>
          <p:nvSpPr>
            <p:cNvPr id="62" name="Rectangle 53"/>
            <p:cNvSpPr>
              <a:spLocks noChangeArrowheads="1"/>
            </p:cNvSpPr>
            <p:nvPr/>
          </p:nvSpPr>
          <p:spPr bwMode="gray">
            <a:xfrm>
              <a:off x="1373804" y="2920727"/>
              <a:ext cx="2375323" cy="136569"/>
            </a:xfrm>
            <a:prstGeom prst="rect">
              <a:avLst/>
            </a:prstGeom>
            <a:grpFill/>
            <a:ln>
              <a:noFill/>
            </a:ln>
          </p:spPr>
          <p:txBody>
            <a:bodyPr wrap="none" anchor="ctr"/>
            <a:lstStyle/>
            <a:p>
              <a:pPr algn="r"/>
              <a:endParaRPr lang="zh-CN" altLang="en-US" sz="3600" dirty="0">
                <a:latin typeface="微软雅黑" panose="020B0503020204020204" pitchFamily="34" charset="-122"/>
                <a:ea typeface="微软雅黑" panose="020B0503020204020204" pitchFamily="34" charset="-122"/>
              </a:endParaRPr>
            </a:p>
          </p:txBody>
        </p:sp>
        <p:sp>
          <p:nvSpPr>
            <p:cNvPr id="63" name="TextBox 62"/>
            <p:cNvSpPr txBox="1"/>
            <p:nvPr/>
          </p:nvSpPr>
          <p:spPr>
            <a:xfrm>
              <a:off x="1469313" y="2958758"/>
              <a:ext cx="2256374" cy="62285"/>
            </a:xfrm>
            <a:prstGeom prst="rect">
              <a:avLst/>
            </a:prstGeom>
            <a:grpFill/>
          </p:spPr>
          <p:txBody>
            <a:bodyPr wrap="square" lIns="0" tIns="0" rIns="0" bIns="0" rtlCol="0">
              <a:spAutoFit/>
            </a:bodyPr>
            <a:lstStyle>
              <a:defPPr>
                <a:defRPr lang="zh-CN"/>
              </a:defPPr>
              <a:lvl1pPr algn="r">
                <a:lnSpc>
                  <a:spcPts val="1300"/>
                </a:lnSpc>
                <a:defRPr sz="900">
                  <a:solidFill>
                    <a:schemeClr val="bg1"/>
                  </a:solidFill>
                  <a:latin typeface="方正兰亭纤黑简体" pitchFamily="65" charset="-122"/>
                  <a:ea typeface="方正兰亭纤黑简体" pitchFamily="65" charset="-122"/>
                </a:defRPr>
              </a:lvl1pPr>
            </a:lstStyle>
            <a:p>
              <a:pPr algn="l">
                <a:lnSpc>
                  <a:spcPct val="100000"/>
                </a:lnSpc>
              </a:pPr>
              <a:r>
                <a:rPr lang="zh-CN" altLang="en-US" sz="1600" b="1" dirty="0" smtClean="0">
                  <a:latin typeface="微软雅黑" panose="020B0503020204020204" pitchFamily="34" charset="-122"/>
                  <a:ea typeface="微软雅黑" panose="020B0503020204020204" pitchFamily="34" charset="-122"/>
                </a:rPr>
                <a:t>间接费用</a:t>
              </a:r>
              <a:r>
                <a:rPr lang="zh-CN" altLang="en-US" sz="1600" b="1" dirty="0">
                  <a:latin typeface="微软雅黑" panose="020B0503020204020204" pitchFamily="34" charset="-122"/>
                  <a:ea typeface="微软雅黑" panose="020B0503020204020204" pitchFamily="34" charset="-122"/>
                </a:rPr>
                <a:t>比</a:t>
              </a:r>
              <a:r>
                <a:rPr lang="zh-CN" altLang="en-US" sz="1600" b="1" dirty="0" smtClean="0">
                  <a:latin typeface="微软雅黑" panose="020B0503020204020204" pitchFamily="34" charset="-122"/>
                  <a:ea typeface="微软雅黑" panose="020B0503020204020204" pitchFamily="34" charset="-122"/>
                </a:rPr>
                <a:t>例</a:t>
              </a:r>
              <a:r>
                <a:rPr lang="en-US" altLang="zh-CN" sz="1600" b="1" dirty="0" smtClean="0">
                  <a:latin typeface="微软雅黑" panose="020B0503020204020204" pitchFamily="34" charset="-122"/>
                  <a:ea typeface="微软雅黑" panose="020B0503020204020204" pitchFamily="34" charset="-122"/>
                </a:rPr>
                <a:t>20</a:t>
              </a:r>
              <a:r>
                <a:rPr lang="en-US" altLang="zh-CN" sz="1600" b="1" dirty="0">
                  <a:latin typeface="微软雅黑" panose="020B0503020204020204" pitchFamily="34" charset="-122"/>
                  <a:ea typeface="微软雅黑" panose="020B0503020204020204" pitchFamily="34" charset="-122"/>
                </a:rPr>
                <a:t>%/</a:t>
              </a:r>
              <a:r>
                <a:rPr lang="en-US" altLang="zh-CN" sz="1600" b="1" dirty="0" smtClean="0">
                  <a:latin typeface="微软雅黑" panose="020B0503020204020204" pitchFamily="34" charset="-122"/>
                  <a:ea typeface="微软雅黑" panose="020B0503020204020204" pitchFamily="34" charset="-122"/>
                </a:rPr>
                <a:t>15%/13%</a:t>
              </a:r>
              <a:endParaRPr lang="en-US" altLang="zh-CN" sz="1600" b="1" dirty="0">
                <a:latin typeface="微软雅黑" panose="020B0503020204020204" pitchFamily="34" charset="-122"/>
                <a:ea typeface="微软雅黑" panose="020B0503020204020204" pitchFamily="34" charset="-122"/>
              </a:endParaRPr>
            </a:p>
          </p:txBody>
        </p:sp>
      </p:grpSp>
      <p:grpSp>
        <p:nvGrpSpPr>
          <p:cNvPr id="64" name="组合 63"/>
          <p:cNvGrpSpPr/>
          <p:nvPr/>
        </p:nvGrpSpPr>
        <p:grpSpPr>
          <a:xfrm>
            <a:off x="7094220" y="3729355"/>
            <a:ext cx="4088130" cy="539115"/>
            <a:chOff x="1268920" y="2920727"/>
            <a:chExt cx="2375323" cy="136569"/>
          </a:xfrm>
          <a:solidFill>
            <a:schemeClr val="accent4">
              <a:lumMod val="75000"/>
            </a:schemeClr>
          </a:solidFill>
        </p:grpSpPr>
        <p:sp>
          <p:nvSpPr>
            <p:cNvPr id="65" name="Rectangle 53"/>
            <p:cNvSpPr>
              <a:spLocks noChangeArrowheads="1"/>
            </p:cNvSpPr>
            <p:nvPr/>
          </p:nvSpPr>
          <p:spPr bwMode="gray">
            <a:xfrm>
              <a:off x="1268920" y="2920727"/>
              <a:ext cx="2375323" cy="136569"/>
            </a:xfrm>
            <a:prstGeom prst="rect">
              <a:avLst/>
            </a:prstGeom>
            <a:grpFill/>
            <a:ln>
              <a:noFill/>
            </a:ln>
          </p:spPr>
          <p:txBody>
            <a:bodyPr wrap="none" anchor="ctr"/>
            <a:lstStyle/>
            <a:p>
              <a:pPr algn="r"/>
              <a:endParaRPr lang="zh-CN" altLang="en-US" sz="3600" dirty="0">
                <a:latin typeface="微软雅黑" panose="020B0503020204020204" pitchFamily="34" charset="-122"/>
                <a:ea typeface="微软雅黑" panose="020B0503020204020204" pitchFamily="34" charset="-122"/>
              </a:endParaRPr>
            </a:p>
          </p:txBody>
        </p:sp>
        <p:sp>
          <p:nvSpPr>
            <p:cNvPr id="66" name="TextBox 65"/>
            <p:cNvSpPr txBox="1"/>
            <p:nvPr/>
          </p:nvSpPr>
          <p:spPr>
            <a:xfrm>
              <a:off x="1381961" y="2955893"/>
              <a:ext cx="2256374" cy="62252"/>
            </a:xfrm>
            <a:prstGeom prst="rect">
              <a:avLst/>
            </a:prstGeom>
            <a:noFill/>
            <a:extLst>
              <a:ext uri="{909E8E84-426E-40DD-AFC4-6F175D3DCCD1}">
                <a14:hiddenFill xmlns:a14="http://schemas.microsoft.com/office/drawing/2010/main">
                  <a:grpFill/>
                </a14:hiddenFill>
              </a:ext>
            </a:extLst>
          </p:spPr>
          <p:txBody>
            <a:bodyPr wrap="square" lIns="0" tIns="0" rIns="0" bIns="0" rtlCol="0">
              <a:spAutoFit/>
            </a:bodyPr>
            <a:lstStyle>
              <a:defPPr>
                <a:defRPr lang="zh-CN"/>
              </a:defPPr>
              <a:lvl1pPr algn="r">
                <a:lnSpc>
                  <a:spcPts val="1300"/>
                </a:lnSpc>
                <a:defRPr sz="900">
                  <a:solidFill>
                    <a:schemeClr val="bg1"/>
                  </a:solidFill>
                  <a:latin typeface="方正兰亭纤黑简体" pitchFamily="65" charset="-122"/>
                  <a:ea typeface="方正兰亭纤黑简体" pitchFamily="65" charset="-122"/>
                </a:defRPr>
              </a:lvl1pPr>
            </a:lstStyle>
            <a:p>
              <a:pPr algn="l">
                <a:lnSpc>
                  <a:spcPct val="100000"/>
                </a:lnSpc>
              </a:pPr>
              <a:r>
                <a:rPr lang="zh-CN" altLang="en-US" sz="1600" b="1" dirty="0" smtClean="0">
                  <a:latin typeface="微软雅黑" panose="020B0503020204020204" pitchFamily="34" charset="-122"/>
                  <a:ea typeface="微软雅黑" panose="020B0503020204020204" pitchFamily="34" charset="-122"/>
                </a:rPr>
                <a:t>间接费用比例</a:t>
              </a:r>
              <a:r>
                <a:rPr lang="zh-CN" altLang="en-US" sz="1600" b="1" dirty="0">
                  <a:latin typeface="微软雅黑" panose="020B0503020204020204" pitchFamily="34" charset="-122"/>
                  <a:ea typeface="微软雅黑" panose="020B0503020204020204" pitchFamily="34" charset="-122"/>
                </a:rPr>
                <a:t>比</a:t>
              </a:r>
              <a:r>
                <a:rPr lang="zh-CN" altLang="en-US" sz="1600" b="1" dirty="0" smtClean="0">
                  <a:latin typeface="微软雅黑" panose="020B0503020204020204" pitchFamily="34" charset="-122"/>
                  <a:ea typeface="微软雅黑" panose="020B0503020204020204" pitchFamily="34" charset="-122"/>
                </a:rPr>
                <a:t>例</a:t>
              </a:r>
              <a:r>
                <a:rPr lang="en-US" altLang="zh-CN" sz="1600" b="1" dirty="0" smtClean="0">
                  <a:latin typeface="微软雅黑" panose="020B0503020204020204" pitchFamily="34" charset="-122"/>
                  <a:ea typeface="微软雅黑" panose="020B0503020204020204" pitchFamily="34" charset="-122"/>
                </a:rPr>
                <a:t>20</a:t>
              </a:r>
              <a:r>
                <a:rPr lang="en-US" altLang="zh-CN" sz="1600" b="1" dirty="0">
                  <a:latin typeface="微软雅黑" panose="020B0503020204020204" pitchFamily="34" charset="-122"/>
                  <a:ea typeface="微软雅黑" panose="020B0503020204020204" pitchFamily="34" charset="-122"/>
                </a:rPr>
                <a:t>%/</a:t>
              </a:r>
              <a:r>
                <a:rPr lang="en-US" altLang="zh-CN" sz="1600" b="1" dirty="0" smtClean="0">
                  <a:latin typeface="微软雅黑" panose="020B0503020204020204" pitchFamily="34" charset="-122"/>
                  <a:ea typeface="微软雅黑" panose="020B0503020204020204" pitchFamily="34" charset="-122"/>
                </a:rPr>
                <a:t>13%/10</a:t>
              </a:r>
              <a:r>
                <a:rPr lang="en-US" altLang="zh-CN" sz="1600" b="1" dirty="0">
                  <a:latin typeface="微软雅黑" panose="020B0503020204020204" pitchFamily="34" charset="-122"/>
                  <a:ea typeface="微软雅黑" panose="020B0503020204020204" pitchFamily="34" charset="-122"/>
                </a:rPr>
                <a:t>%</a:t>
              </a:r>
              <a:endParaRPr lang="en-US" altLang="zh-CN" sz="1600" b="1" dirty="0">
                <a:latin typeface="微软雅黑" panose="020B0503020204020204" pitchFamily="34" charset="-122"/>
                <a:ea typeface="微软雅黑" panose="020B0503020204020204" pitchFamily="34" charset="-122"/>
              </a:endParaRPr>
            </a:p>
          </p:txBody>
        </p:sp>
      </p:grpSp>
      <p:grpSp>
        <p:nvGrpSpPr>
          <p:cNvPr id="67" name="组合 66"/>
          <p:cNvGrpSpPr/>
          <p:nvPr/>
        </p:nvGrpSpPr>
        <p:grpSpPr>
          <a:xfrm>
            <a:off x="839470" y="4438015"/>
            <a:ext cx="4263390" cy="539115"/>
            <a:chOff x="1343957" y="2820039"/>
            <a:chExt cx="2375323" cy="136569"/>
          </a:xfrm>
          <a:solidFill>
            <a:schemeClr val="accent3">
              <a:lumMod val="60000"/>
              <a:lumOff val="40000"/>
            </a:schemeClr>
          </a:solidFill>
        </p:grpSpPr>
        <p:sp>
          <p:nvSpPr>
            <p:cNvPr id="68" name="Rectangle 53"/>
            <p:cNvSpPr>
              <a:spLocks noChangeArrowheads="1"/>
            </p:cNvSpPr>
            <p:nvPr/>
          </p:nvSpPr>
          <p:spPr bwMode="gray">
            <a:xfrm>
              <a:off x="1343957" y="2820039"/>
              <a:ext cx="2375323" cy="136569"/>
            </a:xfrm>
            <a:prstGeom prst="rect">
              <a:avLst/>
            </a:prstGeom>
            <a:grpFill/>
            <a:ln>
              <a:noFill/>
            </a:ln>
          </p:spPr>
          <p:txBody>
            <a:bodyPr wrap="none" anchor="ctr"/>
            <a:lstStyle/>
            <a:p>
              <a:pPr algn="r"/>
              <a:endParaRPr lang="zh-CN" altLang="en-US" sz="3600" dirty="0">
                <a:latin typeface="微软雅黑" panose="020B0503020204020204" pitchFamily="34" charset="-122"/>
                <a:ea typeface="微软雅黑" panose="020B0503020204020204" pitchFamily="34" charset="-122"/>
              </a:endParaRPr>
            </a:p>
          </p:txBody>
        </p:sp>
        <p:sp>
          <p:nvSpPr>
            <p:cNvPr id="69" name="TextBox 68"/>
            <p:cNvSpPr txBox="1"/>
            <p:nvPr/>
          </p:nvSpPr>
          <p:spPr>
            <a:xfrm>
              <a:off x="1425558" y="2847413"/>
              <a:ext cx="2256374" cy="62252"/>
            </a:xfrm>
            <a:prstGeom prst="rect">
              <a:avLst/>
            </a:prstGeom>
            <a:grpFill/>
          </p:spPr>
          <p:txBody>
            <a:bodyPr wrap="square" lIns="0" tIns="0" rIns="0" bIns="0" rtlCol="0">
              <a:spAutoFit/>
            </a:bodyPr>
            <a:lstStyle>
              <a:defPPr>
                <a:defRPr lang="zh-CN"/>
              </a:defPPr>
              <a:lvl1pPr algn="r">
                <a:lnSpc>
                  <a:spcPts val="1300"/>
                </a:lnSpc>
                <a:defRPr sz="900">
                  <a:solidFill>
                    <a:schemeClr val="bg1"/>
                  </a:solidFill>
                  <a:latin typeface="方正兰亭纤黑简体" pitchFamily="65" charset="-122"/>
                  <a:ea typeface="方正兰亭纤黑简体" pitchFamily="65" charset="-122"/>
                </a:defRPr>
              </a:lvl1pPr>
            </a:lstStyle>
            <a:p>
              <a:pPr algn="l">
                <a:lnSpc>
                  <a:spcPct val="100000"/>
                </a:lnSpc>
              </a:pPr>
              <a:r>
                <a:rPr lang="zh-CN" altLang="en-US" sz="1600" b="1" dirty="0" smtClean="0">
                  <a:latin typeface="微软雅黑" panose="020B0503020204020204" pitchFamily="34" charset="-122"/>
                  <a:ea typeface="微软雅黑" panose="020B0503020204020204" pitchFamily="34" charset="-122"/>
                </a:rPr>
                <a:t>绩效支出比例取消。</a:t>
              </a:r>
              <a:endParaRPr lang="en-US" altLang="zh-CN" sz="1600" b="1" dirty="0">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7103110" y="4509770"/>
            <a:ext cx="4268323" cy="539115"/>
            <a:chOff x="1373804" y="2920727"/>
            <a:chExt cx="2443209" cy="136569"/>
          </a:xfrm>
          <a:solidFill>
            <a:schemeClr val="accent3">
              <a:lumMod val="60000"/>
              <a:lumOff val="40000"/>
            </a:schemeClr>
          </a:solidFill>
        </p:grpSpPr>
        <p:sp>
          <p:nvSpPr>
            <p:cNvPr id="71" name="Rectangle 53"/>
            <p:cNvSpPr>
              <a:spLocks noChangeArrowheads="1"/>
            </p:cNvSpPr>
            <p:nvPr/>
          </p:nvSpPr>
          <p:spPr bwMode="gray">
            <a:xfrm>
              <a:off x="1373804" y="2920727"/>
              <a:ext cx="2375323" cy="136569"/>
            </a:xfrm>
            <a:prstGeom prst="rect">
              <a:avLst/>
            </a:prstGeom>
            <a:grpFill/>
            <a:ln>
              <a:noFill/>
            </a:ln>
          </p:spPr>
          <p:txBody>
            <a:bodyPr wrap="none" anchor="ctr"/>
            <a:lstStyle/>
            <a:p>
              <a:pPr algn="r"/>
              <a:endParaRPr lang="zh-CN" altLang="en-US" sz="3600" dirty="0">
                <a:latin typeface="微软雅黑" panose="020B0503020204020204" pitchFamily="34" charset="-122"/>
                <a:ea typeface="微软雅黑" panose="020B0503020204020204" pitchFamily="34" charset="-122"/>
              </a:endParaRPr>
            </a:p>
          </p:txBody>
        </p:sp>
        <p:sp>
          <p:nvSpPr>
            <p:cNvPr id="72" name="TextBox 71"/>
            <p:cNvSpPr txBox="1"/>
            <p:nvPr/>
          </p:nvSpPr>
          <p:spPr>
            <a:xfrm>
              <a:off x="1455950" y="2957228"/>
              <a:ext cx="2361063" cy="62252"/>
            </a:xfrm>
            <a:prstGeom prst="rect">
              <a:avLst/>
            </a:prstGeom>
            <a:noFill/>
            <a:extLst>
              <a:ext uri="{909E8E84-426E-40DD-AFC4-6F175D3DCCD1}">
                <a14:hiddenFill xmlns:a14="http://schemas.microsoft.com/office/drawing/2010/main">
                  <a:grpFill/>
                </a14:hiddenFill>
              </a:ext>
            </a:extLst>
          </p:spPr>
          <p:txBody>
            <a:bodyPr wrap="square" lIns="0" tIns="0" rIns="0" bIns="0" rtlCol="0">
              <a:spAutoFit/>
            </a:bodyPr>
            <a:lstStyle>
              <a:defPPr>
                <a:defRPr lang="zh-CN"/>
              </a:defPPr>
              <a:lvl1pPr algn="r">
                <a:lnSpc>
                  <a:spcPts val="1300"/>
                </a:lnSpc>
                <a:defRPr sz="900">
                  <a:solidFill>
                    <a:schemeClr val="bg1"/>
                  </a:solidFill>
                  <a:latin typeface="方正兰亭纤黑简体" pitchFamily="65" charset="-122"/>
                  <a:ea typeface="方正兰亭纤黑简体" pitchFamily="65" charset="-122"/>
                </a:defRPr>
              </a:lvl1pPr>
            </a:lstStyle>
            <a:p>
              <a:pPr algn="l">
                <a:lnSpc>
                  <a:spcPct val="100000"/>
                </a:lnSpc>
              </a:pPr>
              <a:r>
                <a:rPr lang="zh-CN" altLang="en-US" sz="1600" b="1" dirty="0" smtClean="0">
                  <a:latin typeface="微软雅黑" panose="020B0503020204020204" pitchFamily="34" charset="-122"/>
                  <a:ea typeface="微软雅黑" panose="020B0503020204020204" pitchFamily="34" charset="-122"/>
                </a:rPr>
                <a:t>绩效支出比例为（直接费用</a:t>
              </a:r>
              <a:r>
                <a:rPr lang="en-US" altLang="zh-CN" sz="1600" b="1" dirty="0" smtClean="0">
                  <a:latin typeface="微软雅黑" panose="020B0503020204020204" pitchFamily="34" charset="-122"/>
                  <a:ea typeface="微软雅黑" panose="020B0503020204020204" pitchFamily="34" charset="-122"/>
                </a:rPr>
                <a:t>-</a:t>
              </a:r>
              <a:r>
                <a:rPr lang="zh-CN" altLang="en-US" sz="1600" b="1" dirty="0" smtClean="0">
                  <a:latin typeface="微软雅黑" panose="020B0503020204020204" pitchFamily="34" charset="-122"/>
                  <a:ea typeface="微软雅黑" panose="020B0503020204020204" pitchFamily="34" charset="-122"/>
                </a:rPr>
                <a:t>设备购置）</a:t>
              </a:r>
              <a:r>
                <a:rPr lang="en-US" altLang="zh-CN" sz="1600" b="1" dirty="0" smtClean="0">
                  <a:latin typeface="微软雅黑" panose="020B0503020204020204" pitchFamily="34" charset="-122"/>
                  <a:ea typeface="微软雅黑" panose="020B0503020204020204" pitchFamily="34" charset="-122"/>
                </a:rPr>
                <a:t>*5%</a:t>
              </a:r>
              <a:endParaRPr lang="en-US" altLang="zh-CN" sz="1600" b="1" dirty="0">
                <a:latin typeface="微软雅黑" panose="020B0503020204020204" pitchFamily="34" charset="-122"/>
                <a:ea typeface="微软雅黑" panose="020B0503020204020204" pitchFamily="34" charset="-122"/>
              </a:endParaRPr>
            </a:p>
          </p:txBody>
        </p:sp>
      </p:grpSp>
      <p:grpSp>
        <p:nvGrpSpPr>
          <p:cNvPr id="73" name="组合 72"/>
          <p:cNvGrpSpPr/>
          <p:nvPr/>
        </p:nvGrpSpPr>
        <p:grpSpPr>
          <a:xfrm>
            <a:off x="838200" y="5101590"/>
            <a:ext cx="4294505" cy="709295"/>
            <a:chOff x="1373804" y="2920727"/>
            <a:chExt cx="2375323" cy="136569"/>
          </a:xfrm>
          <a:solidFill>
            <a:schemeClr val="accent3">
              <a:lumMod val="75000"/>
            </a:schemeClr>
          </a:solidFill>
        </p:grpSpPr>
        <p:sp>
          <p:nvSpPr>
            <p:cNvPr id="74" name="Rectangle 53"/>
            <p:cNvSpPr>
              <a:spLocks noChangeArrowheads="1"/>
            </p:cNvSpPr>
            <p:nvPr/>
          </p:nvSpPr>
          <p:spPr bwMode="gray">
            <a:xfrm>
              <a:off x="1373804" y="2920727"/>
              <a:ext cx="2375323" cy="136569"/>
            </a:xfrm>
            <a:prstGeom prst="rect">
              <a:avLst/>
            </a:prstGeom>
            <a:grpFill/>
            <a:ln>
              <a:noFill/>
            </a:ln>
          </p:spPr>
          <p:txBody>
            <a:bodyPr wrap="none" anchor="ctr"/>
            <a:lstStyle/>
            <a:p>
              <a:pPr algn="r"/>
              <a:endParaRPr lang="zh-CN" altLang="en-US" sz="3600" dirty="0">
                <a:latin typeface="微软雅黑" panose="020B0503020204020204" pitchFamily="34" charset="-122"/>
                <a:ea typeface="微软雅黑" panose="020B0503020204020204" pitchFamily="34" charset="-122"/>
              </a:endParaRPr>
            </a:p>
          </p:txBody>
        </p:sp>
        <p:sp>
          <p:nvSpPr>
            <p:cNvPr id="75" name="TextBox 74"/>
            <p:cNvSpPr txBox="1"/>
            <p:nvPr/>
          </p:nvSpPr>
          <p:spPr>
            <a:xfrm>
              <a:off x="1441218" y="2945391"/>
              <a:ext cx="2256374" cy="94755"/>
            </a:xfrm>
            <a:prstGeom prst="rect">
              <a:avLst/>
            </a:prstGeom>
            <a:grpFill/>
          </p:spPr>
          <p:txBody>
            <a:bodyPr wrap="square" lIns="0" tIns="0" rIns="0" bIns="0" rtlCol="0">
              <a:spAutoFit/>
            </a:bodyPr>
            <a:lstStyle>
              <a:defPPr>
                <a:defRPr lang="zh-CN"/>
              </a:defPPr>
              <a:lvl1pPr algn="r">
                <a:lnSpc>
                  <a:spcPts val="1300"/>
                </a:lnSpc>
                <a:defRPr sz="900">
                  <a:solidFill>
                    <a:schemeClr val="bg1"/>
                  </a:solidFill>
                  <a:latin typeface="方正兰亭纤黑简体" pitchFamily="65" charset="-122"/>
                  <a:ea typeface="方正兰亭纤黑简体" pitchFamily="65" charset="-122"/>
                </a:defRPr>
              </a:lvl1pPr>
            </a:lstStyle>
            <a:p>
              <a:pPr algn="l">
                <a:lnSpc>
                  <a:spcPct val="100000"/>
                </a:lnSpc>
              </a:pPr>
              <a:r>
                <a:rPr lang="zh-CN" altLang="en-US" sz="1600" b="1" dirty="0" smtClean="0">
                  <a:latin typeface="微软雅黑" panose="020B0503020204020204" pitchFamily="34" charset="-122"/>
                  <a:ea typeface="微软雅黑" panose="020B0503020204020204" pitchFamily="34" charset="-122"/>
                </a:rPr>
                <a:t>劳务费增加</a:t>
              </a:r>
              <a:r>
                <a:rPr lang="zh-CN" altLang="en-US" sz="1600" b="1" dirty="0">
                  <a:latin typeface="微软雅黑" panose="020B0503020204020204" pitchFamily="34" charset="-122"/>
                  <a:ea typeface="微软雅黑" panose="020B0503020204020204" pitchFamily="34" charset="-122"/>
                </a:rPr>
                <a:t>博士后、访问学者以及项目聘用的研究人</a:t>
              </a:r>
              <a:r>
                <a:rPr lang="zh-CN" altLang="en-US" sz="1600" b="1" dirty="0" smtClean="0">
                  <a:latin typeface="微软雅黑" panose="020B0503020204020204" pitchFamily="34" charset="-122"/>
                  <a:ea typeface="微软雅黑" panose="020B0503020204020204" pitchFamily="34" charset="-122"/>
                </a:rPr>
                <a:t>员费用及社会保险费用。</a:t>
              </a:r>
              <a:endParaRPr lang="en-US" altLang="zh-CN" sz="1600" b="1" dirty="0">
                <a:latin typeface="微软雅黑" panose="020B0503020204020204" pitchFamily="34" charset="-122"/>
                <a:ea typeface="微软雅黑" panose="020B0503020204020204" pitchFamily="34" charset="-122"/>
              </a:endParaRPr>
            </a:p>
          </p:txBody>
        </p:sp>
      </p:grpSp>
      <p:grpSp>
        <p:nvGrpSpPr>
          <p:cNvPr id="76" name="组合 75"/>
          <p:cNvGrpSpPr/>
          <p:nvPr/>
        </p:nvGrpSpPr>
        <p:grpSpPr>
          <a:xfrm>
            <a:off x="838200" y="6019800"/>
            <a:ext cx="4321175" cy="506095"/>
            <a:chOff x="1343957" y="2820039"/>
            <a:chExt cx="2396212" cy="136569"/>
          </a:xfrm>
        </p:grpSpPr>
        <p:sp>
          <p:nvSpPr>
            <p:cNvPr id="77" name="Rectangle 53"/>
            <p:cNvSpPr>
              <a:spLocks noChangeArrowheads="1"/>
            </p:cNvSpPr>
            <p:nvPr/>
          </p:nvSpPr>
          <p:spPr bwMode="gray">
            <a:xfrm>
              <a:off x="1343957" y="2820039"/>
              <a:ext cx="2375323" cy="136569"/>
            </a:xfrm>
            <a:prstGeom prst="rect">
              <a:avLst/>
            </a:prstGeom>
            <a:solidFill>
              <a:schemeClr val="accent4">
                <a:lumMod val="75000"/>
              </a:schemeClr>
            </a:solidFill>
            <a:ln>
              <a:noFill/>
            </a:ln>
          </p:spPr>
          <p:txBody>
            <a:bodyPr wrap="none" anchor="ctr"/>
            <a:lstStyle/>
            <a:p>
              <a:pPr algn="r"/>
              <a:endParaRPr lang="zh-CN" altLang="en-US" sz="3600" dirty="0">
                <a:latin typeface="微软雅黑" panose="020B0503020204020204" pitchFamily="34" charset="-122"/>
                <a:ea typeface="微软雅黑" panose="020B0503020204020204" pitchFamily="34" charset="-122"/>
              </a:endParaRPr>
            </a:p>
          </p:txBody>
        </p:sp>
        <p:sp>
          <p:nvSpPr>
            <p:cNvPr id="78" name="TextBox 77"/>
            <p:cNvSpPr txBox="1"/>
            <p:nvPr/>
          </p:nvSpPr>
          <p:spPr>
            <a:xfrm>
              <a:off x="1483795" y="2847413"/>
              <a:ext cx="2256374" cy="66314"/>
            </a:xfrm>
            <a:prstGeom prst="rect">
              <a:avLst/>
            </a:prstGeom>
            <a:noFill/>
          </p:spPr>
          <p:txBody>
            <a:bodyPr wrap="square" lIns="0" tIns="0" rIns="0" bIns="0" rtlCol="0">
              <a:spAutoFit/>
            </a:bodyPr>
            <a:lstStyle>
              <a:defPPr>
                <a:defRPr lang="zh-CN"/>
              </a:defPPr>
              <a:lvl1pPr algn="r">
                <a:lnSpc>
                  <a:spcPts val="1300"/>
                </a:lnSpc>
                <a:defRPr sz="900">
                  <a:solidFill>
                    <a:schemeClr val="bg1"/>
                  </a:solidFill>
                  <a:latin typeface="方正兰亭纤黑简体" pitchFamily="65" charset="-122"/>
                  <a:ea typeface="方正兰亭纤黑简体" pitchFamily="65" charset="-122"/>
                </a:defRPr>
              </a:lvl1pPr>
            </a:lstStyle>
            <a:p>
              <a:pPr algn="l">
                <a:lnSpc>
                  <a:spcPct val="100000"/>
                </a:lnSpc>
              </a:pPr>
              <a:r>
                <a:rPr lang="zh-CN" altLang="en-US" sz="1600" b="1" dirty="0" smtClean="0">
                  <a:latin typeface="微软雅黑" panose="020B0503020204020204" pitchFamily="34" charset="-122"/>
                  <a:ea typeface="微软雅黑" panose="020B0503020204020204" pitchFamily="34" charset="-122"/>
                </a:rPr>
                <a:t>明确结余资金可留单位使用时间为</a:t>
              </a:r>
              <a:r>
                <a:rPr lang="en-US" altLang="zh-CN" sz="1600" b="1" dirty="0" smtClean="0">
                  <a:latin typeface="微软雅黑" panose="020B0503020204020204" pitchFamily="34" charset="-122"/>
                  <a:ea typeface="微软雅黑" panose="020B0503020204020204" pitchFamily="34" charset="-122"/>
                </a:rPr>
                <a:t>2</a:t>
              </a:r>
              <a:r>
                <a:rPr lang="zh-CN" altLang="en-US" sz="1600" b="1" dirty="0" smtClean="0">
                  <a:latin typeface="微软雅黑" panose="020B0503020204020204" pitchFamily="34" charset="-122"/>
                  <a:ea typeface="微软雅黑" panose="020B0503020204020204" pitchFamily="34" charset="-122"/>
                </a:rPr>
                <a:t>年。</a:t>
              </a:r>
              <a:endParaRPr lang="en-US" altLang="zh-CN" sz="1600" b="1" dirty="0">
                <a:latin typeface="微软雅黑" panose="020B0503020204020204" pitchFamily="34" charset="-122"/>
                <a:ea typeface="微软雅黑" panose="020B0503020204020204" pitchFamily="34" charset="-122"/>
              </a:endParaRPr>
            </a:p>
          </p:txBody>
        </p:sp>
      </p:grpSp>
      <p:grpSp>
        <p:nvGrpSpPr>
          <p:cNvPr id="79" name="组合 78"/>
          <p:cNvGrpSpPr/>
          <p:nvPr/>
        </p:nvGrpSpPr>
        <p:grpSpPr>
          <a:xfrm>
            <a:off x="7103318" y="5157986"/>
            <a:ext cx="4150360" cy="652782"/>
            <a:chOff x="1373804" y="2920727"/>
            <a:chExt cx="2375394" cy="125668"/>
          </a:xfrm>
          <a:solidFill>
            <a:schemeClr val="accent3">
              <a:lumMod val="75000"/>
            </a:schemeClr>
          </a:solidFill>
        </p:grpSpPr>
        <p:sp>
          <p:nvSpPr>
            <p:cNvPr id="80" name="Rectangle 53"/>
            <p:cNvSpPr>
              <a:spLocks noChangeArrowheads="1"/>
            </p:cNvSpPr>
            <p:nvPr/>
          </p:nvSpPr>
          <p:spPr bwMode="gray">
            <a:xfrm>
              <a:off x="1373804" y="2920727"/>
              <a:ext cx="2375394" cy="125668"/>
            </a:xfrm>
            <a:prstGeom prst="rect">
              <a:avLst/>
            </a:prstGeom>
            <a:grpFill/>
            <a:ln>
              <a:noFill/>
            </a:ln>
          </p:spPr>
          <p:txBody>
            <a:bodyPr wrap="none" anchor="ctr"/>
            <a:lstStyle/>
            <a:p>
              <a:pPr algn="r"/>
              <a:endParaRPr lang="zh-CN" altLang="en-US" sz="3600" dirty="0">
                <a:latin typeface="微软雅黑" panose="020B0503020204020204" pitchFamily="34" charset="-122"/>
                <a:ea typeface="微软雅黑" panose="020B0503020204020204" pitchFamily="34" charset="-122"/>
              </a:endParaRPr>
            </a:p>
          </p:txBody>
        </p:sp>
        <p:sp>
          <p:nvSpPr>
            <p:cNvPr id="81" name="TextBox 80"/>
            <p:cNvSpPr txBox="1"/>
            <p:nvPr/>
          </p:nvSpPr>
          <p:spPr>
            <a:xfrm>
              <a:off x="1482286" y="2959205"/>
              <a:ext cx="2256374" cy="47400"/>
            </a:xfrm>
            <a:prstGeom prst="rect">
              <a:avLst/>
            </a:prstGeom>
            <a:grpFill/>
          </p:spPr>
          <p:txBody>
            <a:bodyPr wrap="square" lIns="0" tIns="0" rIns="0" bIns="0" rtlCol="0">
              <a:spAutoFit/>
            </a:bodyPr>
            <a:lstStyle>
              <a:defPPr>
                <a:defRPr lang="zh-CN"/>
              </a:defPPr>
              <a:lvl1pPr algn="r">
                <a:lnSpc>
                  <a:spcPts val="1300"/>
                </a:lnSpc>
                <a:defRPr sz="900">
                  <a:solidFill>
                    <a:schemeClr val="bg1"/>
                  </a:solidFill>
                  <a:latin typeface="方正兰亭纤黑简体" pitchFamily="65" charset="-122"/>
                  <a:ea typeface="方正兰亭纤黑简体" pitchFamily="65" charset="-122"/>
                </a:defRPr>
              </a:lvl1pPr>
            </a:lstStyle>
            <a:p>
              <a:pPr algn="l">
                <a:lnSpc>
                  <a:spcPct val="100000"/>
                </a:lnSpc>
              </a:pPr>
              <a:r>
                <a:rPr lang="zh-CN" altLang="en-US" sz="1600" b="1" dirty="0" smtClean="0">
                  <a:latin typeface="微软雅黑" panose="020B0503020204020204" pitchFamily="34" charset="-122"/>
                  <a:ea typeface="微软雅黑" panose="020B0503020204020204" pitchFamily="34" charset="-122"/>
                </a:rPr>
                <a:t>劳务费开支人员：研究生、临时工。</a:t>
              </a:r>
              <a:endParaRPr lang="en-US" altLang="zh-CN" sz="1600" b="1" dirty="0">
                <a:latin typeface="微软雅黑" panose="020B0503020204020204" pitchFamily="34" charset="-122"/>
                <a:ea typeface="微软雅黑" panose="020B0503020204020204" pitchFamily="34" charset="-122"/>
              </a:endParaRPr>
            </a:p>
          </p:txBody>
        </p:sp>
      </p:grpSp>
      <p:grpSp>
        <p:nvGrpSpPr>
          <p:cNvPr id="82" name="组合 81"/>
          <p:cNvGrpSpPr/>
          <p:nvPr/>
        </p:nvGrpSpPr>
        <p:grpSpPr>
          <a:xfrm>
            <a:off x="7103110" y="6059805"/>
            <a:ext cx="4206875" cy="506095"/>
            <a:chOff x="1343957" y="2820039"/>
            <a:chExt cx="2396212" cy="136569"/>
          </a:xfrm>
        </p:grpSpPr>
        <p:sp>
          <p:nvSpPr>
            <p:cNvPr id="83" name="Rectangle 53"/>
            <p:cNvSpPr>
              <a:spLocks noChangeArrowheads="1"/>
            </p:cNvSpPr>
            <p:nvPr/>
          </p:nvSpPr>
          <p:spPr bwMode="gray">
            <a:xfrm>
              <a:off x="1343957" y="2820039"/>
              <a:ext cx="2375323" cy="136569"/>
            </a:xfrm>
            <a:prstGeom prst="rect">
              <a:avLst/>
            </a:prstGeom>
            <a:solidFill>
              <a:schemeClr val="accent4">
                <a:lumMod val="75000"/>
              </a:schemeClr>
            </a:solidFill>
            <a:ln>
              <a:noFill/>
            </a:ln>
          </p:spPr>
          <p:txBody>
            <a:bodyPr wrap="none" anchor="ctr"/>
            <a:lstStyle/>
            <a:p>
              <a:pPr algn="r"/>
              <a:endParaRPr lang="zh-CN" altLang="en-US" sz="3600" dirty="0">
                <a:latin typeface="微软雅黑" panose="020B0503020204020204" pitchFamily="34" charset="-122"/>
                <a:ea typeface="微软雅黑" panose="020B0503020204020204" pitchFamily="34" charset="-122"/>
              </a:endParaRPr>
            </a:p>
          </p:txBody>
        </p:sp>
        <p:sp>
          <p:nvSpPr>
            <p:cNvPr id="84" name="TextBox 83"/>
            <p:cNvSpPr txBox="1"/>
            <p:nvPr/>
          </p:nvSpPr>
          <p:spPr>
            <a:xfrm>
              <a:off x="1483795" y="2847413"/>
              <a:ext cx="2256374" cy="66314"/>
            </a:xfrm>
            <a:prstGeom prst="rect">
              <a:avLst/>
            </a:prstGeom>
            <a:noFill/>
          </p:spPr>
          <p:txBody>
            <a:bodyPr wrap="square" lIns="0" tIns="0" rIns="0" bIns="0" rtlCol="0">
              <a:spAutoFit/>
            </a:bodyPr>
            <a:lstStyle>
              <a:defPPr>
                <a:defRPr lang="zh-CN"/>
              </a:defPPr>
              <a:lvl1pPr algn="r">
                <a:lnSpc>
                  <a:spcPts val="1300"/>
                </a:lnSpc>
                <a:defRPr sz="900">
                  <a:solidFill>
                    <a:schemeClr val="bg1"/>
                  </a:solidFill>
                  <a:latin typeface="方正兰亭纤黑简体" pitchFamily="65" charset="-122"/>
                  <a:ea typeface="方正兰亭纤黑简体" pitchFamily="65" charset="-122"/>
                </a:defRPr>
              </a:lvl1pPr>
            </a:lstStyle>
            <a:p>
              <a:pPr algn="l">
                <a:lnSpc>
                  <a:spcPct val="100000"/>
                </a:lnSpc>
              </a:pPr>
              <a:r>
                <a:rPr lang="zh-CN" altLang="en-US" sz="1600" b="1" dirty="0" smtClean="0">
                  <a:latin typeface="微软雅黑" panose="020B0503020204020204" pitchFamily="34" charset="-122"/>
                  <a:ea typeface="微软雅黑" panose="020B0503020204020204" pitchFamily="34" charset="-122"/>
                </a:rPr>
                <a:t>没有明确结余资金留用年限。</a:t>
              </a:r>
              <a:endParaRPr lang="en-US" altLang="zh-CN" sz="1600" b="1" dirty="0">
                <a:latin typeface="微软雅黑" panose="020B0503020204020204" pitchFamily="34" charset="-122"/>
                <a:ea typeface="微软雅黑" panose="020B0503020204020204" pitchFamily="34" charset="-122"/>
              </a:endParaRPr>
            </a:p>
          </p:txBody>
        </p:sp>
      </p:grpSp>
      <p:sp>
        <p:nvSpPr>
          <p:cNvPr id="85" name="TextBox 84"/>
          <p:cNvSpPr txBox="1"/>
          <p:nvPr/>
        </p:nvSpPr>
        <p:spPr>
          <a:xfrm>
            <a:off x="281940" y="909955"/>
            <a:ext cx="2964815" cy="674370"/>
          </a:xfrm>
          <a:prstGeom prst="rect">
            <a:avLst/>
          </a:prstGeom>
          <a:noFill/>
        </p:spPr>
        <p:txBody>
          <a:bodyPr wrap="square" lIns="121917" tIns="60958" rIns="121917" bIns="60958" rtlCol="0">
            <a:spAutoFit/>
          </a:bodyPr>
          <a:lstStyle/>
          <a:p>
            <a:r>
              <a:rPr lang="zh-CN" altLang="en-US" sz="1800" b="1" dirty="0">
                <a:solidFill>
                  <a:srgbClr val="FF0000"/>
                </a:solidFill>
                <a:latin typeface="微软雅黑" panose="020B0503020204020204" pitchFamily="34" charset="-122"/>
                <a:ea typeface="微软雅黑" panose="020B0503020204020204" pitchFamily="34" charset="-122"/>
                <a:sym typeface="+mn-ea"/>
              </a:rPr>
              <a:t>中办</a:t>
            </a:r>
            <a:r>
              <a:rPr lang="zh-CN" altLang="en-US" sz="1800" b="1" dirty="0" smtClean="0">
                <a:solidFill>
                  <a:srgbClr val="FF0000"/>
                </a:solidFill>
                <a:latin typeface="微软雅黑" panose="020B0503020204020204" pitchFamily="34" charset="-122"/>
                <a:ea typeface="微软雅黑" panose="020B0503020204020204" pitchFamily="34" charset="-122"/>
                <a:sym typeface="+mn-ea"/>
              </a:rPr>
              <a:t>发〔2016〕50号</a:t>
            </a:r>
            <a:endParaRPr lang="en-US" altLang="zh-CN" sz="1800" b="1" dirty="0" smtClean="0">
              <a:solidFill>
                <a:srgbClr val="FF0000"/>
              </a:solidFill>
              <a:latin typeface="微软雅黑" panose="020B0503020204020204" pitchFamily="34" charset="-122"/>
              <a:ea typeface="微软雅黑" panose="020B0503020204020204" pitchFamily="34" charset="-122"/>
              <a:sym typeface="+mn-ea"/>
            </a:endParaRPr>
          </a:p>
          <a:p>
            <a:r>
              <a:rPr lang="zh-CN" altLang="en-US" sz="1800" b="1" dirty="0" smtClean="0">
                <a:solidFill>
                  <a:srgbClr val="FF0000"/>
                </a:solidFill>
                <a:latin typeface="微软雅黑" panose="020B0503020204020204" pitchFamily="34" charset="-122"/>
                <a:ea typeface="微软雅黑" panose="020B0503020204020204" pitchFamily="34" charset="-122"/>
                <a:sym typeface="+mn-ea"/>
              </a:rPr>
              <a:t>进一步</a:t>
            </a:r>
            <a:r>
              <a:rPr lang="zh-CN" altLang="en-US" sz="1800" b="1" dirty="0">
                <a:solidFill>
                  <a:srgbClr val="FF0000"/>
                </a:solidFill>
                <a:latin typeface="微软雅黑" panose="020B0503020204020204" pitchFamily="34" charset="-122"/>
                <a:ea typeface="微软雅黑" panose="020B0503020204020204" pitchFamily="34" charset="-122"/>
              </a:rPr>
              <a:t>扩大单位管理权</a:t>
            </a:r>
            <a:r>
              <a:rPr lang="zh-CN" altLang="en-US" sz="1800" b="1" dirty="0" smtClean="0">
                <a:solidFill>
                  <a:srgbClr val="FF0000"/>
                </a:solidFill>
                <a:latin typeface="微软雅黑" panose="020B0503020204020204" pitchFamily="34" charset="-122"/>
                <a:ea typeface="微软雅黑" panose="020B0503020204020204" pitchFamily="34" charset="-122"/>
              </a:rPr>
              <a:t>限：</a:t>
            </a:r>
            <a:endParaRPr lang="en-US" altLang="zh-CN" sz="1800" b="1" dirty="0">
              <a:solidFill>
                <a:srgbClr val="FF000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3" name="TextBox 84"/>
          <p:cNvSpPr txBox="1"/>
          <p:nvPr/>
        </p:nvSpPr>
        <p:spPr>
          <a:xfrm>
            <a:off x="6671310" y="1052830"/>
            <a:ext cx="3209290" cy="427990"/>
          </a:xfrm>
          <a:prstGeom prst="rect">
            <a:avLst/>
          </a:prstGeom>
          <a:noFill/>
        </p:spPr>
        <p:txBody>
          <a:bodyPr wrap="square" lIns="121917" tIns="60958" rIns="121917" bIns="60958" rtlCol="0">
            <a:spAutoFit/>
          </a:bodyPr>
          <a:lstStyle/>
          <a:p>
            <a:r>
              <a:rPr lang="zh-CN" altLang="en-US" sz="2000" b="1" dirty="0" smtClean="0">
                <a:solidFill>
                  <a:srgbClr val="FF0000"/>
                </a:solidFill>
                <a:latin typeface="微软雅黑" panose="020B0503020204020204" pitchFamily="34" charset="-122"/>
                <a:ea typeface="微软雅黑" panose="020B0503020204020204" pitchFamily="34" charset="-122"/>
              </a:rPr>
              <a:t>以往管理办法的规定：</a:t>
            </a:r>
            <a:endParaRPr lang="zh-CN" altLang="en-US" sz="2000" b="1" dirty="0" smtClean="0">
              <a:solidFill>
                <a:srgbClr val="FF000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par>
                                <p:cTn id="8" presetID="53"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par>
                                <p:cTn id="13" presetID="2" presetClass="entr" presetSubtype="8" fill="hold" nodeType="withEffect">
                                  <p:stCondLst>
                                    <p:cond delay="10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75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500" fill="hold"/>
                                        <p:tgtEl>
                                          <p:spTgt spid="52"/>
                                        </p:tgtEl>
                                        <p:attrNameLst>
                                          <p:attrName>ppt_x</p:attrName>
                                        </p:attrNameLst>
                                      </p:cBhvr>
                                      <p:tavLst>
                                        <p:tav tm="0">
                                          <p:val>
                                            <p:strVal val="0-#ppt_w/2"/>
                                          </p:val>
                                        </p:tav>
                                        <p:tav tm="100000">
                                          <p:val>
                                            <p:strVal val="#ppt_x"/>
                                          </p:val>
                                        </p:tav>
                                      </p:tavLst>
                                    </p:anim>
                                    <p:anim calcmode="lin" valueType="num">
                                      <p:cBhvr additive="base">
                                        <p:cTn id="20" dur="500" fill="hold"/>
                                        <p:tgtEl>
                                          <p:spTgt spid="5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750"/>
                                  </p:stCondLst>
                                  <p:childTnLst>
                                    <p:set>
                                      <p:cBhvr>
                                        <p:cTn id="22" dur="1" fill="hold">
                                          <p:stCondLst>
                                            <p:cond delay="0"/>
                                          </p:stCondLst>
                                        </p:cTn>
                                        <p:tgtEl>
                                          <p:spTgt spid="55"/>
                                        </p:tgtEl>
                                        <p:attrNameLst>
                                          <p:attrName>style.visibility</p:attrName>
                                        </p:attrNameLst>
                                      </p:cBhvr>
                                      <p:to>
                                        <p:strVal val="visible"/>
                                      </p:to>
                                    </p:set>
                                    <p:anim calcmode="lin" valueType="num">
                                      <p:cBhvr additive="base">
                                        <p:cTn id="23" dur="500" fill="hold"/>
                                        <p:tgtEl>
                                          <p:spTgt spid="55"/>
                                        </p:tgtEl>
                                        <p:attrNameLst>
                                          <p:attrName>ppt_x</p:attrName>
                                        </p:attrNameLst>
                                      </p:cBhvr>
                                      <p:tavLst>
                                        <p:tav tm="0">
                                          <p:val>
                                            <p:strVal val="0-#ppt_w/2"/>
                                          </p:val>
                                        </p:tav>
                                        <p:tav tm="100000">
                                          <p:val>
                                            <p:strVal val="#ppt_x"/>
                                          </p:val>
                                        </p:tav>
                                      </p:tavLst>
                                    </p:anim>
                                    <p:anim calcmode="lin" valueType="num">
                                      <p:cBhvr additive="base">
                                        <p:cTn id="24" dur="500" fill="hold"/>
                                        <p:tgtEl>
                                          <p:spTgt spid="55"/>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1000"/>
                                  </p:stCondLst>
                                  <p:childTnLst>
                                    <p:set>
                                      <p:cBhvr>
                                        <p:cTn id="26" dur="1" fill="hold">
                                          <p:stCondLst>
                                            <p:cond delay="0"/>
                                          </p:stCondLst>
                                        </p:cTn>
                                        <p:tgtEl>
                                          <p:spTgt spid="58"/>
                                        </p:tgtEl>
                                        <p:attrNameLst>
                                          <p:attrName>style.visibility</p:attrName>
                                        </p:attrNameLst>
                                      </p:cBhvr>
                                      <p:to>
                                        <p:strVal val="visible"/>
                                      </p:to>
                                    </p:set>
                                    <p:anim calcmode="lin" valueType="num">
                                      <p:cBhvr additive="base">
                                        <p:cTn id="27" dur="500" fill="hold"/>
                                        <p:tgtEl>
                                          <p:spTgt spid="58"/>
                                        </p:tgtEl>
                                        <p:attrNameLst>
                                          <p:attrName>ppt_x</p:attrName>
                                        </p:attrNameLst>
                                      </p:cBhvr>
                                      <p:tavLst>
                                        <p:tav tm="0">
                                          <p:val>
                                            <p:strVal val="0-#ppt_w/2"/>
                                          </p:val>
                                        </p:tav>
                                        <p:tav tm="100000">
                                          <p:val>
                                            <p:strVal val="#ppt_x"/>
                                          </p:val>
                                        </p:tav>
                                      </p:tavLst>
                                    </p:anim>
                                    <p:anim calcmode="lin" valueType="num">
                                      <p:cBhvr additive="base">
                                        <p:cTn id="28" dur="500" fill="hold"/>
                                        <p:tgtEl>
                                          <p:spTgt spid="58"/>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75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500" fill="hold"/>
                                        <p:tgtEl>
                                          <p:spTgt spid="61"/>
                                        </p:tgtEl>
                                        <p:attrNameLst>
                                          <p:attrName>ppt_x</p:attrName>
                                        </p:attrNameLst>
                                      </p:cBhvr>
                                      <p:tavLst>
                                        <p:tav tm="0">
                                          <p:val>
                                            <p:strVal val="0-#ppt_w/2"/>
                                          </p:val>
                                        </p:tav>
                                        <p:tav tm="100000">
                                          <p:val>
                                            <p:strVal val="#ppt_x"/>
                                          </p:val>
                                        </p:tav>
                                      </p:tavLst>
                                    </p:anim>
                                    <p:anim calcmode="lin" valueType="num">
                                      <p:cBhvr additive="base">
                                        <p:cTn id="32" dur="500" fill="hold"/>
                                        <p:tgtEl>
                                          <p:spTgt spid="61"/>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750"/>
                                  </p:stCondLst>
                                  <p:childTnLst>
                                    <p:set>
                                      <p:cBhvr>
                                        <p:cTn id="34" dur="1" fill="hold">
                                          <p:stCondLst>
                                            <p:cond delay="0"/>
                                          </p:stCondLst>
                                        </p:cTn>
                                        <p:tgtEl>
                                          <p:spTgt spid="64"/>
                                        </p:tgtEl>
                                        <p:attrNameLst>
                                          <p:attrName>style.visibility</p:attrName>
                                        </p:attrNameLst>
                                      </p:cBhvr>
                                      <p:to>
                                        <p:strVal val="visible"/>
                                      </p:to>
                                    </p:set>
                                    <p:anim calcmode="lin" valueType="num">
                                      <p:cBhvr additive="base">
                                        <p:cTn id="35" dur="500" fill="hold"/>
                                        <p:tgtEl>
                                          <p:spTgt spid="64"/>
                                        </p:tgtEl>
                                        <p:attrNameLst>
                                          <p:attrName>ppt_x</p:attrName>
                                        </p:attrNameLst>
                                      </p:cBhvr>
                                      <p:tavLst>
                                        <p:tav tm="0">
                                          <p:val>
                                            <p:strVal val="0-#ppt_w/2"/>
                                          </p:val>
                                        </p:tav>
                                        <p:tav tm="100000">
                                          <p:val>
                                            <p:strVal val="#ppt_x"/>
                                          </p:val>
                                        </p:tav>
                                      </p:tavLst>
                                    </p:anim>
                                    <p:anim calcmode="lin" valueType="num">
                                      <p:cBhvr additive="base">
                                        <p:cTn id="36" dur="500" fill="hold"/>
                                        <p:tgtEl>
                                          <p:spTgt spid="64"/>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750"/>
                                  </p:stCondLst>
                                  <p:childTnLst>
                                    <p:set>
                                      <p:cBhvr>
                                        <p:cTn id="38" dur="1" fill="hold">
                                          <p:stCondLst>
                                            <p:cond delay="0"/>
                                          </p:stCondLst>
                                        </p:cTn>
                                        <p:tgtEl>
                                          <p:spTgt spid="67"/>
                                        </p:tgtEl>
                                        <p:attrNameLst>
                                          <p:attrName>style.visibility</p:attrName>
                                        </p:attrNameLst>
                                      </p:cBhvr>
                                      <p:to>
                                        <p:strVal val="visible"/>
                                      </p:to>
                                    </p:set>
                                    <p:anim calcmode="lin" valueType="num">
                                      <p:cBhvr additive="base">
                                        <p:cTn id="39" dur="500" fill="hold"/>
                                        <p:tgtEl>
                                          <p:spTgt spid="67"/>
                                        </p:tgtEl>
                                        <p:attrNameLst>
                                          <p:attrName>ppt_x</p:attrName>
                                        </p:attrNameLst>
                                      </p:cBhvr>
                                      <p:tavLst>
                                        <p:tav tm="0">
                                          <p:val>
                                            <p:strVal val="0-#ppt_w/2"/>
                                          </p:val>
                                        </p:tav>
                                        <p:tav tm="100000">
                                          <p:val>
                                            <p:strVal val="#ppt_x"/>
                                          </p:val>
                                        </p:tav>
                                      </p:tavLst>
                                    </p:anim>
                                    <p:anim calcmode="lin" valueType="num">
                                      <p:cBhvr additive="base">
                                        <p:cTn id="40" dur="500" fill="hold"/>
                                        <p:tgtEl>
                                          <p:spTgt spid="67"/>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750"/>
                                  </p:stCondLst>
                                  <p:childTnLst>
                                    <p:set>
                                      <p:cBhvr>
                                        <p:cTn id="42" dur="1" fill="hold">
                                          <p:stCondLst>
                                            <p:cond delay="0"/>
                                          </p:stCondLst>
                                        </p:cTn>
                                        <p:tgtEl>
                                          <p:spTgt spid="70"/>
                                        </p:tgtEl>
                                        <p:attrNameLst>
                                          <p:attrName>style.visibility</p:attrName>
                                        </p:attrNameLst>
                                      </p:cBhvr>
                                      <p:to>
                                        <p:strVal val="visible"/>
                                      </p:to>
                                    </p:set>
                                    <p:anim calcmode="lin" valueType="num">
                                      <p:cBhvr additive="base">
                                        <p:cTn id="43" dur="500" fill="hold"/>
                                        <p:tgtEl>
                                          <p:spTgt spid="70"/>
                                        </p:tgtEl>
                                        <p:attrNameLst>
                                          <p:attrName>ppt_x</p:attrName>
                                        </p:attrNameLst>
                                      </p:cBhvr>
                                      <p:tavLst>
                                        <p:tav tm="0">
                                          <p:val>
                                            <p:strVal val="0-#ppt_w/2"/>
                                          </p:val>
                                        </p:tav>
                                        <p:tav tm="100000">
                                          <p:val>
                                            <p:strVal val="#ppt_x"/>
                                          </p:val>
                                        </p:tav>
                                      </p:tavLst>
                                    </p:anim>
                                    <p:anim calcmode="lin" valueType="num">
                                      <p:cBhvr additive="base">
                                        <p:cTn id="44" dur="500" fill="hold"/>
                                        <p:tgtEl>
                                          <p:spTgt spid="70"/>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750"/>
                                  </p:stCondLst>
                                  <p:childTnLst>
                                    <p:set>
                                      <p:cBhvr>
                                        <p:cTn id="46" dur="1" fill="hold">
                                          <p:stCondLst>
                                            <p:cond delay="0"/>
                                          </p:stCondLst>
                                        </p:cTn>
                                        <p:tgtEl>
                                          <p:spTgt spid="73"/>
                                        </p:tgtEl>
                                        <p:attrNameLst>
                                          <p:attrName>style.visibility</p:attrName>
                                        </p:attrNameLst>
                                      </p:cBhvr>
                                      <p:to>
                                        <p:strVal val="visible"/>
                                      </p:to>
                                    </p:set>
                                    <p:anim calcmode="lin" valueType="num">
                                      <p:cBhvr additive="base">
                                        <p:cTn id="47" dur="500" fill="hold"/>
                                        <p:tgtEl>
                                          <p:spTgt spid="73"/>
                                        </p:tgtEl>
                                        <p:attrNameLst>
                                          <p:attrName>ppt_x</p:attrName>
                                        </p:attrNameLst>
                                      </p:cBhvr>
                                      <p:tavLst>
                                        <p:tav tm="0">
                                          <p:val>
                                            <p:strVal val="0-#ppt_w/2"/>
                                          </p:val>
                                        </p:tav>
                                        <p:tav tm="100000">
                                          <p:val>
                                            <p:strVal val="#ppt_x"/>
                                          </p:val>
                                        </p:tav>
                                      </p:tavLst>
                                    </p:anim>
                                    <p:anim calcmode="lin" valueType="num">
                                      <p:cBhvr additive="base">
                                        <p:cTn id="48" dur="500" fill="hold"/>
                                        <p:tgtEl>
                                          <p:spTgt spid="73"/>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750"/>
                                  </p:stCondLst>
                                  <p:childTnLst>
                                    <p:set>
                                      <p:cBhvr>
                                        <p:cTn id="50" dur="1" fill="hold">
                                          <p:stCondLst>
                                            <p:cond delay="0"/>
                                          </p:stCondLst>
                                        </p:cTn>
                                        <p:tgtEl>
                                          <p:spTgt spid="76"/>
                                        </p:tgtEl>
                                        <p:attrNameLst>
                                          <p:attrName>style.visibility</p:attrName>
                                        </p:attrNameLst>
                                      </p:cBhvr>
                                      <p:to>
                                        <p:strVal val="visible"/>
                                      </p:to>
                                    </p:set>
                                    <p:anim calcmode="lin" valueType="num">
                                      <p:cBhvr additive="base">
                                        <p:cTn id="51" dur="500" fill="hold"/>
                                        <p:tgtEl>
                                          <p:spTgt spid="76"/>
                                        </p:tgtEl>
                                        <p:attrNameLst>
                                          <p:attrName>ppt_x</p:attrName>
                                        </p:attrNameLst>
                                      </p:cBhvr>
                                      <p:tavLst>
                                        <p:tav tm="0">
                                          <p:val>
                                            <p:strVal val="0-#ppt_w/2"/>
                                          </p:val>
                                        </p:tav>
                                        <p:tav tm="100000">
                                          <p:val>
                                            <p:strVal val="#ppt_x"/>
                                          </p:val>
                                        </p:tav>
                                      </p:tavLst>
                                    </p:anim>
                                    <p:anim calcmode="lin" valueType="num">
                                      <p:cBhvr additive="base">
                                        <p:cTn id="52" dur="500" fill="hold"/>
                                        <p:tgtEl>
                                          <p:spTgt spid="76"/>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750"/>
                                  </p:stCondLst>
                                  <p:childTnLst>
                                    <p:set>
                                      <p:cBhvr>
                                        <p:cTn id="54" dur="1" fill="hold">
                                          <p:stCondLst>
                                            <p:cond delay="0"/>
                                          </p:stCondLst>
                                        </p:cTn>
                                        <p:tgtEl>
                                          <p:spTgt spid="79"/>
                                        </p:tgtEl>
                                        <p:attrNameLst>
                                          <p:attrName>style.visibility</p:attrName>
                                        </p:attrNameLst>
                                      </p:cBhvr>
                                      <p:to>
                                        <p:strVal val="visible"/>
                                      </p:to>
                                    </p:set>
                                    <p:anim calcmode="lin" valueType="num">
                                      <p:cBhvr additive="base">
                                        <p:cTn id="55" dur="500" fill="hold"/>
                                        <p:tgtEl>
                                          <p:spTgt spid="79"/>
                                        </p:tgtEl>
                                        <p:attrNameLst>
                                          <p:attrName>ppt_x</p:attrName>
                                        </p:attrNameLst>
                                      </p:cBhvr>
                                      <p:tavLst>
                                        <p:tav tm="0">
                                          <p:val>
                                            <p:strVal val="0-#ppt_w/2"/>
                                          </p:val>
                                        </p:tav>
                                        <p:tav tm="100000">
                                          <p:val>
                                            <p:strVal val="#ppt_x"/>
                                          </p:val>
                                        </p:tav>
                                      </p:tavLst>
                                    </p:anim>
                                    <p:anim calcmode="lin" valueType="num">
                                      <p:cBhvr additive="base">
                                        <p:cTn id="56" dur="500" fill="hold"/>
                                        <p:tgtEl>
                                          <p:spTgt spid="79"/>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750"/>
                                  </p:stCondLst>
                                  <p:childTnLst>
                                    <p:set>
                                      <p:cBhvr>
                                        <p:cTn id="58" dur="1" fill="hold">
                                          <p:stCondLst>
                                            <p:cond delay="0"/>
                                          </p:stCondLst>
                                        </p:cTn>
                                        <p:tgtEl>
                                          <p:spTgt spid="82"/>
                                        </p:tgtEl>
                                        <p:attrNameLst>
                                          <p:attrName>style.visibility</p:attrName>
                                        </p:attrNameLst>
                                      </p:cBhvr>
                                      <p:to>
                                        <p:strVal val="visible"/>
                                      </p:to>
                                    </p:set>
                                    <p:anim calcmode="lin" valueType="num">
                                      <p:cBhvr additive="base">
                                        <p:cTn id="59" dur="500" fill="hold"/>
                                        <p:tgtEl>
                                          <p:spTgt spid="82"/>
                                        </p:tgtEl>
                                        <p:attrNameLst>
                                          <p:attrName>ppt_x</p:attrName>
                                        </p:attrNameLst>
                                      </p:cBhvr>
                                      <p:tavLst>
                                        <p:tav tm="0">
                                          <p:val>
                                            <p:strVal val="0-#ppt_w/2"/>
                                          </p:val>
                                        </p:tav>
                                        <p:tav tm="100000">
                                          <p:val>
                                            <p:strVal val="#ppt_x"/>
                                          </p:val>
                                        </p:tav>
                                      </p:tavLst>
                                    </p:anim>
                                    <p:anim calcmode="lin" valueType="num">
                                      <p:cBhvr additive="base">
                                        <p:cTn id="60" dur="500" fill="hold"/>
                                        <p:tgtEl>
                                          <p:spTgt spid="82"/>
                                        </p:tgtEl>
                                        <p:attrNameLst>
                                          <p:attrName>ppt_y</p:attrName>
                                        </p:attrNameLst>
                                      </p:cBhvr>
                                      <p:tavLst>
                                        <p:tav tm="0">
                                          <p:val>
                                            <p:strVal val="#ppt_y"/>
                                          </p:val>
                                        </p:tav>
                                        <p:tav tm="100000">
                                          <p:val>
                                            <p:strVal val="#ppt_y"/>
                                          </p:val>
                                        </p:tav>
                                      </p:tavLst>
                                    </p:anim>
                                  </p:childTnLst>
                                </p:cTn>
                              </p:par>
                            </p:childTnLst>
                          </p:cTn>
                        </p:par>
                        <p:par>
                          <p:cTn id="61" fill="hold">
                            <p:stCondLst>
                              <p:cond delay="500"/>
                            </p:stCondLst>
                            <p:childTnLst>
                              <p:par>
                                <p:cTn id="62" presetID="38" presetClass="entr" presetSubtype="0" accel="50000" fill="hold" grpId="0" nodeType="afterEffect">
                                  <p:stCondLst>
                                    <p:cond delay="0"/>
                                  </p:stCondLst>
                                  <p:iterate type="lt">
                                    <p:tmPct val="50000"/>
                                  </p:iterate>
                                  <p:childTnLst>
                                    <p:set>
                                      <p:cBhvr>
                                        <p:cTn id="63" dur="1" fill="hold">
                                          <p:stCondLst>
                                            <p:cond delay="0"/>
                                          </p:stCondLst>
                                        </p:cTn>
                                        <p:tgtEl>
                                          <p:spTgt spid="85"/>
                                        </p:tgtEl>
                                        <p:attrNameLst>
                                          <p:attrName>style.visibility</p:attrName>
                                        </p:attrNameLst>
                                      </p:cBhvr>
                                      <p:to>
                                        <p:strVal val="visible"/>
                                      </p:to>
                                    </p:set>
                                    <p:set>
                                      <p:cBhvr>
                                        <p:cTn id="64" dur="68" fill="hold">
                                          <p:stCondLst>
                                            <p:cond delay="0"/>
                                          </p:stCondLst>
                                        </p:cTn>
                                        <p:tgtEl>
                                          <p:spTgt spid="85"/>
                                        </p:tgtEl>
                                        <p:attrNameLst>
                                          <p:attrName>style.rotation</p:attrName>
                                        </p:attrNameLst>
                                      </p:cBhvr>
                                      <p:to>
                                        <p:strVal val="-45.0"/>
                                      </p:to>
                                    </p:set>
                                    <p:anim calcmode="lin" valueType="num">
                                      <p:cBhvr>
                                        <p:cTn id="65" dur="68" fill="hold">
                                          <p:stCondLst>
                                            <p:cond delay="68"/>
                                          </p:stCondLst>
                                        </p:cTn>
                                        <p:tgtEl>
                                          <p:spTgt spid="85"/>
                                        </p:tgtEl>
                                        <p:attrNameLst>
                                          <p:attrName>style.rotation</p:attrName>
                                        </p:attrNameLst>
                                      </p:cBhvr>
                                      <p:tavLst>
                                        <p:tav tm="0">
                                          <p:val>
                                            <p:fltVal val="-45"/>
                                          </p:val>
                                        </p:tav>
                                        <p:tav tm="69900">
                                          <p:val>
                                            <p:fltVal val="45"/>
                                          </p:val>
                                        </p:tav>
                                        <p:tav tm="100000">
                                          <p:val>
                                            <p:fltVal val="0"/>
                                          </p:val>
                                        </p:tav>
                                      </p:tavLst>
                                    </p:anim>
                                    <p:anim calcmode="lin" valueType="num">
                                      <p:cBhvr>
                                        <p:cTn id="66" dur="68" fill="hold">
                                          <p:stCondLst>
                                            <p:cond delay="0"/>
                                          </p:stCondLst>
                                        </p:cTn>
                                        <p:tgtEl>
                                          <p:spTgt spid="85"/>
                                        </p:tgtEl>
                                        <p:attrNameLst>
                                          <p:attrName>ppt_y</p:attrName>
                                        </p:attrNameLst>
                                      </p:cBhvr>
                                      <p:tavLst>
                                        <p:tav tm="0">
                                          <p:val>
                                            <p:strVal val="#ppt_y-1"/>
                                          </p:val>
                                        </p:tav>
                                        <p:tav tm="100000">
                                          <p:val>
                                            <p:strVal val="#ppt_y-(0.354*#ppt_w-0.172*#ppt_h)"/>
                                          </p:val>
                                        </p:tav>
                                      </p:tavLst>
                                    </p:anim>
                                    <p:anim calcmode="lin" valueType="num">
                                      <p:cBhvr>
                                        <p:cTn id="67" dur="23" decel="50000" autoRev="1" fill="hold">
                                          <p:stCondLst>
                                            <p:cond delay="68"/>
                                          </p:stCondLst>
                                        </p:cTn>
                                        <p:tgtEl>
                                          <p:spTgt spid="85"/>
                                        </p:tgtEl>
                                        <p:attrNameLst>
                                          <p:attrName>ppt_y</p:attrName>
                                        </p:attrNameLst>
                                      </p:cBhvr>
                                      <p:tavLst>
                                        <p:tav tm="0">
                                          <p:val>
                                            <p:strVal val="#ppt_y-(0.354*#ppt_w-0.172*#ppt_h)"/>
                                          </p:val>
                                        </p:tav>
                                        <p:tav tm="100000">
                                          <p:val>
                                            <p:strVal val="#ppt_y-(0.354*#ppt_w-0.172*#ppt_h)-#ppt_h/2"/>
                                          </p:val>
                                        </p:tav>
                                      </p:tavLst>
                                    </p:anim>
                                    <p:anim calcmode="lin" valueType="num">
                                      <p:cBhvr>
                                        <p:cTn id="68" dur="20" fill="hold">
                                          <p:stCondLst>
                                            <p:cond delay="130"/>
                                          </p:stCondLst>
                                        </p:cTn>
                                        <p:tgtEl>
                                          <p:spTgt spid="85"/>
                                        </p:tgtEl>
                                        <p:attrNameLst>
                                          <p:attrName>ppt_y</p:attrName>
                                        </p:attrNameLst>
                                      </p:cBhvr>
                                      <p:tavLst>
                                        <p:tav tm="0">
                                          <p:val>
                                            <p:strVal val="#ppt_y-(0.354*#ppt_w-0.172*#ppt_h)"/>
                                          </p:val>
                                        </p:tav>
                                        <p:tav tm="100000">
                                          <p:val>
                                            <p:strVal val="#ppt_y"/>
                                          </p:val>
                                        </p:tav>
                                      </p:tavLst>
                                    </p:anim>
                                  </p:childTnLst>
                                </p:cTn>
                              </p:par>
                            </p:childTnLst>
                          </p:cTn>
                        </p:par>
                        <p:par>
                          <p:cTn id="69" fill="hold">
                            <p:stCondLst>
                              <p:cond delay="3375"/>
                            </p:stCondLst>
                            <p:childTnLst>
                              <p:par>
                                <p:cTn id="70" presetID="38" presetClass="entr" presetSubtype="0" accel="50000" fill="hold" grpId="0" nodeType="afterEffect">
                                  <p:stCondLst>
                                    <p:cond delay="0"/>
                                  </p:stCondLst>
                                  <p:iterate type="lt">
                                    <p:tmPct val="50000"/>
                                  </p:iterate>
                                  <p:childTnLst>
                                    <p:set>
                                      <p:cBhvr>
                                        <p:cTn id="71" dur="1" fill="hold">
                                          <p:stCondLst>
                                            <p:cond delay="0"/>
                                          </p:stCondLst>
                                        </p:cTn>
                                        <p:tgtEl>
                                          <p:spTgt spid="3"/>
                                        </p:tgtEl>
                                        <p:attrNameLst>
                                          <p:attrName>style.visibility</p:attrName>
                                        </p:attrNameLst>
                                      </p:cBhvr>
                                      <p:to>
                                        <p:strVal val="visible"/>
                                      </p:to>
                                    </p:set>
                                    <p:set>
                                      <p:cBhvr>
                                        <p:cTn id="72" dur="68" fill="hold">
                                          <p:stCondLst>
                                            <p:cond delay="0"/>
                                          </p:stCondLst>
                                        </p:cTn>
                                        <p:tgtEl>
                                          <p:spTgt spid="3"/>
                                        </p:tgtEl>
                                        <p:attrNameLst>
                                          <p:attrName>style.rotation</p:attrName>
                                        </p:attrNameLst>
                                      </p:cBhvr>
                                      <p:to>
                                        <p:strVal val="-45.0"/>
                                      </p:to>
                                    </p:set>
                                    <p:anim calcmode="lin" valueType="num">
                                      <p:cBhvr>
                                        <p:cTn id="73" dur="68" fill="hold">
                                          <p:stCondLst>
                                            <p:cond delay="68"/>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74" dur="68"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75" dur="23" decel="50000" autoRev="1" fill="hold">
                                          <p:stCondLst>
                                            <p:cond delay="68"/>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76" dur="20" fill="hold">
                                          <p:stCondLst>
                                            <p:cond delay="130"/>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圆角矩形 21"/>
          <p:cNvSpPr/>
          <p:nvPr/>
        </p:nvSpPr>
        <p:spPr>
          <a:xfrm>
            <a:off x="4351020" y="1454150"/>
            <a:ext cx="6289675" cy="1951990"/>
          </a:xfrm>
          <a:prstGeom prst="round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23" name="六边形 22"/>
          <p:cNvSpPr/>
          <p:nvPr/>
        </p:nvSpPr>
        <p:spPr>
          <a:xfrm>
            <a:off x="6028690" y="1202690"/>
            <a:ext cx="3058160" cy="643255"/>
          </a:xfrm>
          <a:prstGeom prst="hexagon">
            <a:avLst/>
          </a:prstGeom>
          <a:solidFill>
            <a:srgbClr val="5FCACB"/>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2600" dirty="0">
                <a:latin typeface="微软雅黑" panose="020B0503020204020204" pitchFamily="34" charset="-122"/>
                <a:ea typeface="微软雅黑" panose="020B0503020204020204" pitchFamily="34" charset="-122"/>
              </a:rPr>
              <a:t>结题时间</a:t>
            </a:r>
            <a:endParaRPr lang="zh-CN" altLang="en-US" sz="2600" dirty="0">
              <a:latin typeface="微软雅黑" panose="020B0503020204020204" pitchFamily="34" charset="-122"/>
              <a:ea typeface="微软雅黑" panose="020B0503020204020204" pitchFamily="34" charset="-122"/>
            </a:endParaRPr>
          </a:p>
        </p:txBody>
      </p:sp>
      <p:sp>
        <p:nvSpPr>
          <p:cNvPr id="28" name="TextBox 27"/>
          <p:cNvSpPr txBox="1"/>
          <p:nvPr/>
        </p:nvSpPr>
        <p:spPr>
          <a:xfrm>
            <a:off x="4735195" y="1845945"/>
            <a:ext cx="5521960" cy="1410970"/>
          </a:xfrm>
          <a:prstGeom prst="rect">
            <a:avLst/>
          </a:prstGeom>
          <a:noFill/>
        </p:spPr>
        <p:txBody>
          <a:bodyPr wrap="square" lIns="91472" tIns="45736" rIns="91472" bIns="45736" rtlCol="0">
            <a:spAutoFit/>
          </a:bodyPr>
          <a:lstStyle/>
          <a:p>
            <a:pPr>
              <a:lnSpc>
                <a:spcPct val="130000"/>
              </a:lnSpc>
            </a:pPr>
            <a:r>
              <a:rPr lang="zh-CN" altLang="en-US" sz="2200" dirty="0">
                <a:solidFill>
                  <a:schemeClr val="tx1">
                    <a:lumMod val="75000"/>
                    <a:lumOff val="25000"/>
                  </a:schemeClr>
                </a:solidFill>
                <a:latin typeface="微软雅黑" panose="020B0503020204020204" pitchFamily="34" charset="-122"/>
                <a:ea typeface="微软雅黑" panose="020B0503020204020204" pitchFamily="34" charset="-122"/>
              </a:rPr>
              <a:t>2015年度结题项目是指资助期限届满日为2015年1月1日至12月31日且2016年度准予结题的项目。</a:t>
            </a:r>
            <a:endParaRPr lang="zh-CN" altLang="en-US" sz="2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圆角矩形 28"/>
          <p:cNvSpPr/>
          <p:nvPr/>
        </p:nvSpPr>
        <p:spPr>
          <a:xfrm>
            <a:off x="4350385" y="4132580"/>
            <a:ext cx="6290945" cy="2597150"/>
          </a:xfrm>
          <a:prstGeom prst="round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31" name="TextBox 30"/>
          <p:cNvSpPr txBox="1"/>
          <p:nvPr/>
        </p:nvSpPr>
        <p:spPr>
          <a:xfrm>
            <a:off x="4626610" y="4586605"/>
            <a:ext cx="5862955" cy="1850390"/>
          </a:xfrm>
          <a:prstGeom prst="rect">
            <a:avLst/>
          </a:prstGeom>
          <a:noFill/>
        </p:spPr>
        <p:txBody>
          <a:bodyPr wrap="square" lIns="91472" tIns="45736" rIns="91472" bIns="45736" rtlCol="0">
            <a:spAutoFit/>
          </a:bodyPr>
          <a:lstStyle/>
          <a:p>
            <a:pPr>
              <a:lnSpc>
                <a:spcPct val="130000"/>
              </a:lnSpc>
            </a:pPr>
            <a:r>
              <a:rPr lang="zh-CN" altLang="en-US" sz="2200" b="1" dirty="0">
                <a:solidFill>
                  <a:srgbClr val="FF0000"/>
                </a:solidFill>
                <a:latin typeface="微软雅黑" panose="020B0503020204020204" pitchFamily="34" charset="-122"/>
                <a:ea typeface="微软雅黑" panose="020B0503020204020204" pitchFamily="34" charset="-122"/>
              </a:rPr>
              <a:t>收回截至2018年12月31日仍未使用的2015年度结题项目结余资金</a:t>
            </a:r>
            <a:r>
              <a:rPr lang="zh-CN" altLang="en-US" sz="2200" dirty="0">
                <a:solidFill>
                  <a:schemeClr val="tx1">
                    <a:lumMod val="75000"/>
                    <a:lumOff val="25000"/>
                  </a:schemeClr>
                </a:solidFill>
                <a:latin typeface="微软雅黑" panose="020B0503020204020204" pitchFamily="34" charset="-122"/>
                <a:ea typeface="微软雅黑" panose="020B0503020204020204" pitchFamily="34" charset="-122"/>
              </a:rPr>
              <a:t>（2015年度结题的国家基础科学人才培养基金项目和2014年及以前年度结题项目不在此次收回范围）。</a:t>
            </a:r>
            <a:endParaRPr lang="zh-CN" altLang="en-US" sz="2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16" name="TextBox 43"/>
          <p:cNvSpPr txBox="1">
            <a:spLocks noChangeArrowheads="1"/>
          </p:cNvSpPr>
          <p:nvPr/>
        </p:nvSpPr>
        <p:spPr bwMode="auto">
          <a:xfrm>
            <a:off x="2713990" y="100965"/>
            <a:ext cx="792670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400" b="1" dirty="0">
                <a:solidFill>
                  <a:schemeClr val="accent4">
                    <a:lumMod val="75000"/>
                  </a:schemeClr>
                </a:solidFill>
                <a:latin typeface="微软雅黑" panose="020B0503020204020204" pitchFamily="34" charset="-122"/>
                <a:sym typeface="+mn-ea"/>
              </a:rPr>
              <a:t>《国家自然科学基金委员会关于收回2015年度结题项目结余资金的通知》（国科金发财〔2018〕91号）</a:t>
            </a:r>
            <a:endParaRPr lang="zh-CN" altLang="en-US" sz="2400" b="1" dirty="0">
              <a:solidFill>
                <a:schemeClr val="accent4">
                  <a:lumMod val="75000"/>
                </a:schemeClr>
              </a:solidFill>
              <a:latin typeface="微软雅黑" panose="020B0503020204020204" pitchFamily="34" charset="-122"/>
              <a:sym typeface="+mn-ea"/>
            </a:endParaRPr>
          </a:p>
        </p:txBody>
      </p:sp>
      <p:sp>
        <p:nvSpPr>
          <p:cNvPr id="17" name="燕尾形 16"/>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六边形 1"/>
          <p:cNvSpPr/>
          <p:nvPr/>
        </p:nvSpPr>
        <p:spPr>
          <a:xfrm>
            <a:off x="6036311" y="3849370"/>
            <a:ext cx="3050540" cy="621030"/>
          </a:xfrm>
          <a:prstGeom prst="hexagon">
            <a:avLst/>
          </a:prstGeom>
          <a:solidFill>
            <a:srgbClr val="F5841C"/>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2600" dirty="0">
                <a:latin typeface="微软雅黑" panose="020B0503020204020204" pitchFamily="34" charset="-122"/>
                <a:ea typeface="微软雅黑" panose="020B0503020204020204" pitchFamily="34" charset="-122"/>
              </a:rPr>
              <a:t>收回时间</a:t>
            </a:r>
            <a:endParaRPr lang="zh-CN" altLang="en-US" sz="2600" dirty="0">
              <a:latin typeface="微软雅黑" panose="020B0503020204020204" pitchFamily="34" charset="-122"/>
              <a:ea typeface="微软雅黑" panose="020B0503020204020204" pitchFamily="34" charset="-122"/>
            </a:endParaRPr>
          </a:p>
        </p:txBody>
      </p:sp>
      <p:pic>
        <p:nvPicPr>
          <p:cNvPr id="3" name="图片 28"/>
          <p:cNvPicPr>
            <a:picLocks noChangeAspect="1" noChangeArrowheads="1"/>
          </p:cNvPicPr>
          <p:nvPr/>
        </p:nvPicPr>
        <p:blipFill>
          <a:blip r:embed="rId1"/>
          <a:srcRect/>
          <a:stretch>
            <a:fillRect/>
          </a:stretch>
        </p:blipFill>
        <p:spPr>
          <a:xfrm>
            <a:off x="339725" y="2275840"/>
            <a:ext cx="3308985" cy="3320415"/>
          </a:xfrm>
          <a:prstGeom prst="rect">
            <a:avLst/>
          </a:prstGeom>
          <a:noFill/>
          <a:ln w="9525">
            <a:noFill/>
            <a:miter lim="800000"/>
            <a:headEnd/>
            <a:tailEnd/>
          </a:ln>
        </p:spPr>
      </p:pic>
    </p:spTree>
  </p:cSld>
  <p:clrMapOvr>
    <a:masterClrMapping/>
  </p:clrMapOvr>
  <p:transition spd="slow" advTm="0"/>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par>
                              <p:cTn id="8" fill="hold">
                                <p:stCondLst>
                                  <p:cond delay="500"/>
                                </p:stCondLst>
                                <p:childTnLst>
                                  <p:par>
                                    <p:cTn id="9" presetID="2" presetClass="entr" presetSubtype="1" fill="hold" grpId="0" nodeType="afterEffect" p14:presetBounceEnd="50000">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14:bounceEnd="50000">
                                          <p:cBhvr additive="base">
                                            <p:cTn id="11" dur="500" fill="hold"/>
                                            <p:tgtEl>
                                              <p:spTgt spid="22"/>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22"/>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left)">
                                          <p:cBhvr>
                                            <p:cTn id="16" dur="1000"/>
                                            <p:tgtEl>
                                              <p:spTgt spid="28"/>
                                            </p:tgtEl>
                                          </p:cBhvr>
                                        </p:animEffect>
                                      </p:childTnLst>
                                    </p:cTn>
                                  </p:par>
                                </p:childTnLst>
                              </p:cTn>
                            </p:par>
                            <p:par>
                              <p:cTn id="17" fill="hold">
                                <p:stCondLst>
                                  <p:cond delay="2000"/>
                                </p:stCondLst>
                                <p:childTnLst>
                                  <p:par>
                                    <p:cTn id="18" presetID="2" presetClass="entr" presetSubtype="1" fill="hold" grpId="0" nodeType="afterEffect" p14:presetBounceEnd="50000">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14:bounceEnd="50000">
                                          <p:cBhvr additive="base">
                                            <p:cTn id="20" dur="500" fill="hold"/>
                                            <p:tgtEl>
                                              <p:spTgt spid="29"/>
                                            </p:tgtEl>
                                            <p:attrNameLst>
                                              <p:attrName>ppt_x</p:attrName>
                                            </p:attrNameLst>
                                          </p:cBhvr>
                                          <p:tavLst>
                                            <p:tav tm="0">
                                              <p:val>
                                                <p:strVal val="#ppt_x"/>
                                              </p:val>
                                            </p:tav>
                                            <p:tav tm="100000">
                                              <p:val>
                                                <p:strVal val="#ppt_x"/>
                                              </p:val>
                                            </p:tav>
                                          </p:tavLst>
                                        </p:anim>
                                        <p:anim calcmode="lin" valueType="num" p14:bounceEnd="50000">
                                          <p:cBhvr additive="base">
                                            <p:cTn id="21" dur="500" fill="hold"/>
                                            <p:tgtEl>
                                              <p:spTgt spid="29"/>
                                            </p:tgtEl>
                                            <p:attrNameLst>
                                              <p:attrName>ppt_y</p:attrName>
                                            </p:attrNameLst>
                                          </p:cBhvr>
                                          <p:tavLst>
                                            <p:tav tm="0">
                                              <p:val>
                                                <p:strVal val="0-#ppt_h/2"/>
                                              </p:val>
                                            </p:tav>
                                            <p:tav tm="100000">
                                              <p:val>
                                                <p:strVal val="#ppt_y"/>
                                              </p:val>
                                            </p:tav>
                                          </p:tavLst>
                                        </p:anim>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left)">
                                          <p:cBhvr>
                                            <p:cTn id="25" dur="1000"/>
                                            <p:tgtEl>
                                              <p:spTgt spid="31"/>
                                            </p:tgtEl>
                                          </p:cBhvr>
                                        </p:animEffect>
                                      </p:childTnLst>
                                    </p:cTn>
                                  </p:par>
                                  <p:par>
                                    <p:cTn id="26" presetID="2" presetClass="entr" presetSubtype="4"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P spid="28" grpId="0"/>
          <p:bldP spid="29" grpId="0" bldLvl="0" animBg="1"/>
          <p:bldP spid="31" grpId="0"/>
          <p:bldP spid="2"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left)">
                                          <p:cBhvr>
                                            <p:cTn id="16" dur="1000"/>
                                            <p:tgtEl>
                                              <p:spTgt spid="28"/>
                                            </p:tgtEl>
                                          </p:cBhvr>
                                        </p:animEffect>
                                      </p:childTnLst>
                                    </p:cTn>
                                  </p:par>
                                </p:childTnLst>
                              </p:cTn>
                            </p:par>
                            <p:par>
                              <p:cTn id="17" fill="hold">
                                <p:stCondLst>
                                  <p:cond delay="2000"/>
                                </p:stCondLst>
                                <p:childTnLst>
                                  <p:par>
                                    <p:cTn id="18" presetID="2" presetClass="entr" presetSubtype="1"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500" fill="hold"/>
                                            <p:tgtEl>
                                              <p:spTgt spid="29"/>
                                            </p:tgtEl>
                                            <p:attrNameLst>
                                              <p:attrName>ppt_x</p:attrName>
                                            </p:attrNameLst>
                                          </p:cBhvr>
                                          <p:tavLst>
                                            <p:tav tm="0">
                                              <p:val>
                                                <p:strVal val="#ppt_x"/>
                                              </p:val>
                                            </p:tav>
                                            <p:tav tm="100000">
                                              <p:val>
                                                <p:strVal val="#ppt_x"/>
                                              </p:val>
                                            </p:tav>
                                          </p:tavLst>
                                        </p:anim>
                                        <p:anim calcmode="lin" valueType="num">
                                          <p:cBhvr additive="base">
                                            <p:cTn id="21" dur="500" fill="hold"/>
                                            <p:tgtEl>
                                              <p:spTgt spid="29"/>
                                            </p:tgtEl>
                                            <p:attrNameLst>
                                              <p:attrName>ppt_y</p:attrName>
                                            </p:attrNameLst>
                                          </p:cBhvr>
                                          <p:tavLst>
                                            <p:tav tm="0">
                                              <p:val>
                                                <p:strVal val="0-#ppt_h/2"/>
                                              </p:val>
                                            </p:tav>
                                            <p:tav tm="100000">
                                              <p:val>
                                                <p:strVal val="#ppt_y"/>
                                              </p:val>
                                            </p:tav>
                                          </p:tavLst>
                                        </p:anim>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left)">
                                          <p:cBhvr>
                                            <p:cTn id="25" dur="1000"/>
                                            <p:tgtEl>
                                              <p:spTgt spid="31"/>
                                            </p:tgtEl>
                                          </p:cBhvr>
                                        </p:animEffect>
                                      </p:childTnLst>
                                    </p:cTn>
                                  </p:par>
                                  <p:par>
                                    <p:cTn id="26" presetID="2" presetClass="entr" presetSubtype="4"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P spid="28" grpId="0"/>
          <p:bldP spid="29" grpId="0" bldLvl="0" animBg="1"/>
          <p:bldP spid="31" grpId="0"/>
          <p:bldP spid="2"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10" name="TextBox 43"/>
          <p:cNvSpPr txBox="1">
            <a:spLocks noChangeArrowheads="1"/>
          </p:cNvSpPr>
          <p:nvPr/>
        </p:nvSpPr>
        <p:spPr bwMode="auto">
          <a:xfrm>
            <a:off x="2590165" y="117475"/>
            <a:ext cx="798957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400" b="1" dirty="0">
                <a:solidFill>
                  <a:schemeClr val="accent4">
                    <a:lumMod val="75000"/>
                  </a:schemeClr>
                </a:solidFill>
                <a:latin typeface="微软雅黑" panose="020B0503020204020204" pitchFamily="34" charset="-122"/>
              </a:rPr>
              <a:t>国家自然科学基金委员会关于国家自然科学基金资助项目资金管理的补充通知（国科金发财〔2018〕88号）</a:t>
            </a:r>
            <a:endParaRPr lang="zh-CN" altLang="en-US" sz="2400" b="1" dirty="0">
              <a:solidFill>
                <a:schemeClr val="accent4">
                  <a:lumMod val="75000"/>
                </a:schemeClr>
              </a:solidFill>
              <a:latin typeface="微软雅黑" panose="020B0503020204020204" pitchFamily="34" charset="-122"/>
            </a:endParaRPr>
          </a:p>
        </p:txBody>
      </p:sp>
      <p:sp>
        <p:nvSpPr>
          <p:cNvPr id="11" name="燕尾形 10"/>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7" name="组合 16"/>
          <p:cNvGrpSpPr/>
          <p:nvPr/>
        </p:nvGrpSpPr>
        <p:grpSpPr>
          <a:xfrm>
            <a:off x="3935675" y="1622166"/>
            <a:ext cx="2176018" cy="2162359"/>
            <a:chOff x="3006872" y="1129208"/>
            <a:chExt cx="1525938" cy="1516360"/>
          </a:xfrm>
        </p:grpSpPr>
        <p:sp>
          <p:nvSpPr>
            <p:cNvPr id="42" name="圆角矩形 26"/>
            <p:cNvSpPr/>
            <p:nvPr/>
          </p:nvSpPr>
          <p:spPr>
            <a:xfrm>
              <a:off x="3006872" y="1129208"/>
              <a:ext cx="1525938" cy="1516360"/>
            </a:xfrm>
            <a:custGeom>
              <a:avLst/>
              <a:gdLst/>
              <a:ahLst/>
              <a:cxnLst/>
              <a:rect l="l" t="t" r="r" b="b"/>
              <a:pathLst>
                <a:path w="1525938" h="1516360">
                  <a:moveTo>
                    <a:pt x="904603" y="0"/>
                  </a:moveTo>
                  <a:cubicBezTo>
                    <a:pt x="1058735" y="0"/>
                    <a:pt x="1184591" y="121065"/>
                    <a:pt x="1191155" y="273347"/>
                  </a:cubicBezTo>
                  <a:lnTo>
                    <a:pt x="1368771" y="273347"/>
                  </a:lnTo>
                  <a:cubicBezTo>
                    <a:pt x="1455572" y="273347"/>
                    <a:pt x="1525938" y="343713"/>
                    <a:pt x="1525938" y="430514"/>
                  </a:cubicBezTo>
                  <a:lnTo>
                    <a:pt x="1525938" y="611087"/>
                  </a:lnTo>
                  <a:lnTo>
                    <a:pt x="1507259" y="609204"/>
                  </a:lnTo>
                  <a:cubicBezTo>
                    <a:pt x="1348183" y="609204"/>
                    <a:pt x="1219227" y="738160"/>
                    <a:pt x="1219227" y="897236"/>
                  </a:cubicBezTo>
                  <a:cubicBezTo>
                    <a:pt x="1219227" y="1056312"/>
                    <a:pt x="1348183" y="1185268"/>
                    <a:pt x="1507259" y="1185268"/>
                  </a:cubicBezTo>
                  <a:cubicBezTo>
                    <a:pt x="1513562" y="1185268"/>
                    <a:pt x="1519818" y="1185066"/>
                    <a:pt x="1525938" y="1183385"/>
                  </a:cubicBezTo>
                  <a:lnTo>
                    <a:pt x="1525938" y="1359193"/>
                  </a:lnTo>
                  <a:cubicBezTo>
                    <a:pt x="1525938" y="1445994"/>
                    <a:pt x="1455572" y="1516360"/>
                    <a:pt x="1368771" y="1516360"/>
                  </a:cubicBezTo>
                  <a:lnTo>
                    <a:pt x="1191254" y="1516360"/>
                  </a:lnTo>
                  <a:lnTo>
                    <a:pt x="1192636" y="1502644"/>
                  </a:lnTo>
                  <a:cubicBezTo>
                    <a:pt x="1192636" y="1343568"/>
                    <a:pt x="1063680" y="1214612"/>
                    <a:pt x="904604" y="1214612"/>
                  </a:cubicBezTo>
                  <a:cubicBezTo>
                    <a:pt x="745528" y="1214612"/>
                    <a:pt x="616572" y="1343568"/>
                    <a:pt x="616572" y="1502644"/>
                  </a:cubicBezTo>
                  <a:cubicBezTo>
                    <a:pt x="616572" y="1507259"/>
                    <a:pt x="616681" y="1511848"/>
                    <a:pt x="617955" y="1516360"/>
                  </a:cubicBezTo>
                  <a:lnTo>
                    <a:pt x="426150" y="1516360"/>
                  </a:lnTo>
                  <a:cubicBezTo>
                    <a:pt x="339349" y="1516360"/>
                    <a:pt x="268983" y="1445994"/>
                    <a:pt x="268983" y="1359193"/>
                  </a:cubicBezTo>
                  <a:lnTo>
                    <a:pt x="268983" y="1183347"/>
                  </a:lnTo>
                  <a:cubicBezTo>
                    <a:pt x="118743" y="1174794"/>
                    <a:pt x="0" y="1049882"/>
                    <a:pt x="0" y="897235"/>
                  </a:cubicBezTo>
                  <a:cubicBezTo>
                    <a:pt x="0" y="744588"/>
                    <a:pt x="118743" y="619676"/>
                    <a:pt x="268983" y="611123"/>
                  </a:cubicBezTo>
                  <a:lnTo>
                    <a:pt x="268983" y="430514"/>
                  </a:lnTo>
                  <a:cubicBezTo>
                    <a:pt x="268983" y="343713"/>
                    <a:pt x="339349" y="273347"/>
                    <a:pt x="426150" y="273347"/>
                  </a:cubicBezTo>
                  <a:lnTo>
                    <a:pt x="618051" y="273347"/>
                  </a:lnTo>
                  <a:cubicBezTo>
                    <a:pt x="624616" y="121065"/>
                    <a:pt x="750471" y="0"/>
                    <a:pt x="904603" y="0"/>
                  </a:cubicBezTo>
                  <a:close/>
                </a:path>
              </a:pathLst>
            </a:custGeom>
            <a:solidFill>
              <a:srgbClr val="5FCACB"/>
            </a:solidFill>
            <a:ln w="10795"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3" name="TextBox 58"/>
            <p:cNvSpPr txBox="1"/>
            <p:nvPr/>
          </p:nvSpPr>
          <p:spPr>
            <a:xfrm>
              <a:off x="3542656" y="1649338"/>
              <a:ext cx="561372" cy="58477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white"/>
                  </a:solidFill>
                  <a:effectLst/>
                  <a:uLnTx/>
                  <a:uFillTx/>
                  <a:latin typeface="Impact" panose="020B0806030902050204" pitchFamily="34" charset="0"/>
                  <a:ea typeface="宋体" panose="02010600030101010101" pitchFamily="2" charset="-122"/>
                  <a:cs typeface="+mn-cs"/>
                </a:rPr>
                <a:t>01</a:t>
              </a:r>
              <a:endParaRPr kumimoji="0" lang="zh-CN" altLang="en-US" sz="3200" b="0" i="0" u="none" strike="noStrike" kern="1200" cap="none" spc="0" normalizeH="0" baseline="0" noProof="0" dirty="0">
                <a:ln>
                  <a:noFill/>
                </a:ln>
                <a:solidFill>
                  <a:prstClr val="white"/>
                </a:solidFill>
                <a:effectLst/>
                <a:uLnTx/>
                <a:uFillTx/>
                <a:latin typeface="Impact" panose="020B0806030902050204" pitchFamily="34" charset="0"/>
                <a:ea typeface="宋体" panose="02010600030101010101" pitchFamily="2" charset="-122"/>
                <a:cs typeface="+mn-cs"/>
              </a:endParaRPr>
            </a:p>
          </p:txBody>
        </p:sp>
      </p:grpSp>
      <p:grpSp>
        <p:nvGrpSpPr>
          <p:cNvPr id="18" name="组合 17"/>
          <p:cNvGrpSpPr/>
          <p:nvPr/>
        </p:nvGrpSpPr>
        <p:grpSpPr>
          <a:xfrm>
            <a:off x="6217957" y="1622166"/>
            <a:ext cx="2176018" cy="2162359"/>
            <a:chOff x="4607328" y="1129208"/>
            <a:chExt cx="1525938" cy="1516360"/>
          </a:xfrm>
        </p:grpSpPr>
        <p:sp>
          <p:nvSpPr>
            <p:cNvPr id="40" name="圆角矩形 26"/>
            <p:cNvSpPr/>
            <p:nvPr/>
          </p:nvSpPr>
          <p:spPr>
            <a:xfrm flipH="1">
              <a:off x="4607328" y="1129208"/>
              <a:ext cx="1525938" cy="1516360"/>
            </a:xfrm>
            <a:custGeom>
              <a:avLst/>
              <a:gdLst/>
              <a:ahLst/>
              <a:cxnLst/>
              <a:rect l="l" t="t" r="r" b="b"/>
              <a:pathLst>
                <a:path w="1525938" h="1516360">
                  <a:moveTo>
                    <a:pt x="904603" y="0"/>
                  </a:moveTo>
                  <a:cubicBezTo>
                    <a:pt x="1058735" y="0"/>
                    <a:pt x="1184591" y="121065"/>
                    <a:pt x="1191155" y="273347"/>
                  </a:cubicBezTo>
                  <a:lnTo>
                    <a:pt x="1368771" y="273347"/>
                  </a:lnTo>
                  <a:cubicBezTo>
                    <a:pt x="1455572" y="273347"/>
                    <a:pt x="1525938" y="343713"/>
                    <a:pt x="1525938" y="430514"/>
                  </a:cubicBezTo>
                  <a:lnTo>
                    <a:pt x="1525938" y="611087"/>
                  </a:lnTo>
                  <a:lnTo>
                    <a:pt x="1507259" y="609204"/>
                  </a:lnTo>
                  <a:cubicBezTo>
                    <a:pt x="1348183" y="609204"/>
                    <a:pt x="1219227" y="738160"/>
                    <a:pt x="1219227" y="897236"/>
                  </a:cubicBezTo>
                  <a:cubicBezTo>
                    <a:pt x="1219227" y="1056312"/>
                    <a:pt x="1348183" y="1185268"/>
                    <a:pt x="1507259" y="1185268"/>
                  </a:cubicBezTo>
                  <a:cubicBezTo>
                    <a:pt x="1513562" y="1185268"/>
                    <a:pt x="1519818" y="1185066"/>
                    <a:pt x="1525938" y="1183385"/>
                  </a:cubicBezTo>
                  <a:lnTo>
                    <a:pt x="1525938" y="1359193"/>
                  </a:lnTo>
                  <a:cubicBezTo>
                    <a:pt x="1525938" y="1445994"/>
                    <a:pt x="1455572" y="1516360"/>
                    <a:pt x="1368771" y="1516360"/>
                  </a:cubicBezTo>
                  <a:lnTo>
                    <a:pt x="1191254" y="1516360"/>
                  </a:lnTo>
                  <a:lnTo>
                    <a:pt x="1192636" y="1502644"/>
                  </a:lnTo>
                  <a:cubicBezTo>
                    <a:pt x="1192636" y="1343568"/>
                    <a:pt x="1063680" y="1214612"/>
                    <a:pt x="904604" y="1214612"/>
                  </a:cubicBezTo>
                  <a:cubicBezTo>
                    <a:pt x="745528" y="1214612"/>
                    <a:pt x="616572" y="1343568"/>
                    <a:pt x="616572" y="1502644"/>
                  </a:cubicBezTo>
                  <a:cubicBezTo>
                    <a:pt x="616572" y="1507259"/>
                    <a:pt x="616681" y="1511848"/>
                    <a:pt x="617955" y="1516360"/>
                  </a:cubicBezTo>
                  <a:lnTo>
                    <a:pt x="426150" y="1516360"/>
                  </a:lnTo>
                  <a:cubicBezTo>
                    <a:pt x="339349" y="1516360"/>
                    <a:pt x="268983" y="1445994"/>
                    <a:pt x="268983" y="1359193"/>
                  </a:cubicBezTo>
                  <a:lnTo>
                    <a:pt x="268983" y="1183347"/>
                  </a:lnTo>
                  <a:cubicBezTo>
                    <a:pt x="118743" y="1174794"/>
                    <a:pt x="0" y="1049882"/>
                    <a:pt x="0" y="897235"/>
                  </a:cubicBezTo>
                  <a:cubicBezTo>
                    <a:pt x="0" y="744588"/>
                    <a:pt x="118743" y="619676"/>
                    <a:pt x="268983" y="611123"/>
                  </a:cubicBezTo>
                  <a:lnTo>
                    <a:pt x="268983" y="430514"/>
                  </a:lnTo>
                  <a:cubicBezTo>
                    <a:pt x="268983" y="343713"/>
                    <a:pt x="339349" y="273347"/>
                    <a:pt x="426150" y="273347"/>
                  </a:cubicBezTo>
                  <a:lnTo>
                    <a:pt x="618051" y="273347"/>
                  </a:lnTo>
                  <a:cubicBezTo>
                    <a:pt x="624616" y="121065"/>
                    <a:pt x="750471" y="0"/>
                    <a:pt x="904603" y="0"/>
                  </a:cubicBezTo>
                  <a:close/>
                </a:path>
              </a:pathLst>
            </a:custGeom>
            <a:solidFill>
              <a:srgbClr val="A0BF0D"/>
            </a:solidFill>
            <a:ln w="10795"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1" name="TextBox 61"/>
            <p:cNvSpPr txBox="1"/>
            <p:nvPr/>
          </p:nvSpPr>
          <p:spPr>
            <a:xfrm>
              <a:off x="5089611" y="1649338"/>
              <a:ext cx="611065" cy="58477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white"/>
                  </a:solidFill>
                  <a:effectLst/>
                  <a:uLnTx/>
                  <a:uFillTx/>
                  <a:latin typeface="Impact" panose="020B0806030902050204" pitchFamily="34" charset="0"/>
                  <a:ea typeface="宋体" panose="02010600030101010101" pitchFamily="2" charset="-122"/>
                  <a:cs typeface="+mn-cs"/>
                </a:rPr>
                <a:t>02</a:t>
              </a:r>
              <a:endParaRPr kumimoji="0" lang="zh-CN" altLang="en-US" sz="3200" b="0" i="0" u="none" strike="noStrike" kern="1200" cap="none" spc="0" normalizeH="0" baseline="0" noProof="0" dirty="0">
                <a:ln>
                  <a:noFill/>
                </a:ln>
                <a:solidFill>
                  <a:prstClr val="white"/>
                </a:solidFill>
                <a:effectLst/>
                <a:uLnTx/>
                <a:uFillTx/>
                <a:latin typeface="Impact" panose="020B0806030902050204" pitchFamily="34" charset="0"/>
                <a:ea typeface="宋体" panose="02010600030101010101" pitchFamily="2" charset="-122"/>
                <a:cs typeface="+mn-cs"/>
              </a:endParaRPr>
            </a:p>
          </p:txBody>
        </p:sp>
      </p:grpSp>
      <p:grpSp>
        <p:nvGrpSpPr>
          <p:cNvPr id="19" name="组合 18"/>
          <p:cNvGrpSpPr/>
          <p:nvPr/>
        </p:nvGrpSpPr>
        <p:grpSpPr>
          <a:xfrm>
            <a:off x="6217958" y="3921078"/>
            <a:ext cx="2176018" cy="2162359"/>
            <a:chOff x="4607329" y="2741326"/>
            <a:chExt cx="1525938" cy="1516360"/>
          </a:xfrm>
        </p:grpSpPr>
        <p:sp>
          <p:nvSpPr>
            <p:cNvPr id="38" name="圆角矩形 26"/>
            <p:cNvSpPr/>
            <p:nvPr/>
          </p:nvSpPr>
          <p:spPr>
            <a:xfrm flipH="1" flipV="1">
              <a:off x="4607329" y="2741326"/>
              <a:ext cx="1525938" cy="1516360"/>
            </a:xfrm>
            <a:custGeom>
              <a:avLst/>
              <a:gdLst/>
              <a:ahLst/>
              <a:cxnLst/>
              <a:rect l="l" t="t" r="r" b="b"/>
              <a:pathLst>
                <a:path w="1525938" h="1516360">
                  <a:moveTo>
                    <a:pt x="904603" y="0"/>
                  </a:moveTo>
                  <a:cubicBezTo>
                    <a:pt x="1058735" y="0"/>
                    <a:pt x="1184591" y="121065"/>
                    <a:pt x="1191155" y="273347"/>
                  </a:cubicBezTo>
                  <a:lnTo>
                    <a:pt x="1368771" y="273347"/>
                  </a:lnTo>
                  <a:cubicBezTo>
                    <a:pt x="1455572" y="273347"/>
                    <a:pt x="1525938" y="343713"/>
                    <a:pt x="1525938" y="430514"/>
                  </a:cubicBezTo>
                  <a:lnTo>
                    <a:pt x="1525938" y="611087"/>
                  </a:lnTo>
                  <a:lnTo>
                    <a:pt x="1507259" y="609204"/>
                  </a:lnTo>
                  <a:cubicBezTo>
                    <a:pt x="1348183" y="609204"/>
                    <a:pt x="1219227" y="738160"/>
                    <a:pt x="1219227" y="897236"/>
                  </a:cubicBezTo>
                  <a:cubicBezTo>
                    <a:pt x="1219227" y="1056312"/>
                    <a:pt x="1348183" y="1185268"/>
                    <a:pt x="1507259" y="1185268"/>
                  </a:cubicBezTo>
                  <a:cubicBezTo>
                    <a:pt x="1513562" y="1185268"/>
                    <a:pt x="1519818" y="1185066"/>
                    <a:pt x="1525938" y="1183385"/>
                  </a:cubicBezTo>
                  <a:lnTo>
                    <a:pt x="1525938" y="1359193"/>
                  </a:lnTo>
                  <a:cubicBezTo>
                    <a:pt x="1525938" y="1445994"/>
                    <a:pt x="1455572" y="1516360"/>
                    <a:pt x="1368771" y="1516360"/>
                  </a:cubicBezTo>
                  <a:lnTo>
                    <a:pt x="1191254" y="1516360"/>
                  </a:lnTo>
                  <a:lnTo>
                    <a:pt x="1192636" y="1502644"/>
                  </a:lnTo>
                  <a:cubicBezTo>
                    <a:pt x="1192636" y="1343568"/>
                    <a:pt x="1063680" y="1214612"/>
                    <a:pt x="904604" y="1214612"/>
                  </a:cubicBezTo>
                  <a:cubicBezTo>
                    <a:pt x="745528" y="1214612"/>
                    <a:pt x="616572" y="1343568"/>
                    <a:pt x="616572" y="1502644"/>
                  </a:cubicBezTo>
                  <a:cubicBezTo>
                    <a:pt x="616572" y="1507259"/>
                    <a:pt x="616681" y="1511848"/>
                    <a:pt x="617955" y="1516360"/>
                  </a:cubicBezTo>
                  <a:lnTo>
                    <a:pt x="426150" y="1516360"/>
                  </a:lnTo>
                  <a:cubicBezTo>
                    <a:pt x="339349" y="1516360"/>
                    <a:pt x="268983" y="1445994"/>
                    <a:pt x="268983" y="1359193"/>
                  </a:cubicBezTo>
                  <a:lnTo>
                    <a:pt x="268983" y="1183347"/>
                  </a:lnTo>
                  <a:cubicBezTo>
                    <a:pt x="118743" y="1174794"/>
                    <a:pt x="0" y="1049882"/>
                    <a:pt x="0" y="897235"/>
                  </a:cubicBezTo>
                  <a:cubicBezTo>
                    <a:pt x="0" y="744588"/>
                    <a:pt x="118743" y="619676"/>
                    <a:pt x="268983" y="611123"/>
                  </a:cubicBezTo>
                  <a:lnTo>
                    <a:pt x="268983" y="430514"/>
                  </a:lnTo>
                  <a:cubicBezTo>
                    <a:pt x="268983" y="343713"/>
                    <a:pt x="339349" y="273347"/>
                    <a:pt x="426150" y="273347"/>
                  </a:cubicBezTo>
                  <a:lnTo>
                    <a:pt x="618051" y="273347"/>
                  </a:lnTo>
                  <a:cubicBezTo>
                    <a:pt x="624616" y="121065"/>
                    <a:pt x="750471" y="0"/>
                    <a:pt x="904603" y="0"/>
                  </a:cubicBezTo>
                  <a:close/>
                </a:path>
              </a:pathLst>
            </a:custGeom>
            <a:solidFill>
              <a:srgbClr val="319095"/>
            </a:solidFill>
            <a:ln w="10795"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39" name="TextBox 64"/>
            <p:cNvSpPr txBox="1"/>
            <p:nvPr/>
          </p:nvSpPr>
          <p:spPr>
            <a:xfrm>
              <a:off x="5089611" y="3139103"/>
              <a:ext cx="622286" cy="58477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white"/>
                  </a:solidFill>
                  <a:effectLst/>
                  <a:uLnTx/>
                  <a:uFillTx/>
                  <a:latin typeface="Impact" panose="020B0806030902050204" pitchFamily="34" charset="0"/>
                  <a:ea typeface="宋体" panose="02010600030101010101" pitchFamily="2" charset="-122"/>
                  <a:cs typeface="+mn-cs"/>
                </a:rPr>
                <a:t>03</a:t>
              </a:r>
              <a:endParaRPr kumimoji="0" lang="zh-CN" altLang="en-US" sz="3200" b="0" i="0" u="none" strike="noStrike" kern="1200" cap="none" spc="0" normalizeH="0" baseline="0" noProof="0" dirty="0">
                <a:ln>
                  <a:noFill/>
                </a:ln>
                <a:solidFill>
                  <a:prstClr val="white"/>
                </a:solidFill>
                <a:effectLst/>
                <a:uLnTx/>
                <a:uFillTx/>
                <a:latin typeface="Impact" panose="020B0806030902050204" pitchFamily="34" charset="0"/>
                <a:ea typeface="宋体" panose="02010600030101010101" pitchFamily="2" charset="-122"/>
                <a:cs typeface="+mn-cs"/>
              </a:endParaRPr>
            </a:p>
          </p:txBody>
        </p:sp>
      </p:grpSp>
      <p:grpSp>
        <p:nvGrpSpPr>
          <p:cNvPr id="20" name="组合 19"/>
          <p:cNvGrpSpPr/>
          <p:nvPr/>
        </p:nvGrpSpPr>
        <p:grpSpPr>
          <a:xfrm>
            <a:off x="3935675" y="3927257"/>
            <a:ext cx="2176018" cy="2162359"/>
            <a:chOff x="3006872" y="2745660"/>
            <a:chExt cx="1525938" cy="1516360"/>
          </a:xfrm>
        </p:grpSpPr>
        <p:sp>
          <p:nvSpPr>
            <p:cNvPr id="36" name="圆角矩形 26"/>
            <p:cNvSpPr/>
            <p:nvPr/>
          </p:nvSpPr>
          <p:spPr>
            <a:xfrm flipV="1">
              <a:off x="3006872" y="2745660"/>
              <a:ext cx="1525938" cy="1516360"/>
            </a:xfrm>
            <a:custGeom>
              <a:avLst/>
              <a:gdLst/>
              <a:ahLst/>
              <a:cxnLst/>
              <a:rect l="l" t="t" r="r" b="b"/>
              <a:pathLst>
                <a:path w="1525938" h="1516360">
                  <a:moveTo>
                    <a:pt x="904603" y="0"/>
                  </a:moveTo>
                  <a:cubicBezTo>
                    <a:pt x="1058735" y="0"/>
                    <a:pt x="1184591" y="121065"/>
                    <a:pt x="1191155" y="273347"/>
                  </a:cubicBezTo>
                  <a:lnTo>
                    <a:pt x="1368771" y="273347"/>
                  </a:lnTo>
                  <a:cubicBezTo>
                    <a:pt x="1455572" y="273347"/>
                    <a:pt x="1525938" y="343713"/>
                    <a:pt x="1525938" y="430514"/>
                  </a:cubicBezTo>
                  <a:lnTo>
                    <a:pt x="1525938" y="611087"/>
                  </a:lnTo>
                  <a:lnTo>
                    <a:pt x="1507259" y="609204"/>
                  </a:lnTo>
                  <a:cubicBezTo>
                    <a:pt x="1348183" y="609204"/>
                    <a:pt x="1219227" y="738160"/>
                    <a:pt x="1219227" y="897236"/>
                  </a:cubicBezTo>
                  <a:cubicBezTo>
                    <a:pt x="1219227" y="1056312"/>
                    <a:pt x="1348183" y="1185268"/>
                    <a:pt x="1507259" y="1185268"/>
                  </a:cubicBezTo>
                  <a:cubicBezTo>
                    <a:pt x="1513562" y="1185268"/>
                    <a:pt x="1519818" y="1185066"/>
                    <a:pt x="1525938" y="1183385"/>
                  </a:cubicBezTo>
                  <a:lnTo>
                    <a:pt x="1525938" y="1359193"/>
                  </a:lnTo>
                  <a:cubicBezTo>
                    <a:pt x="1525938" y="1445994"/>
                    <a:pt x="1455572" y="1516360"/>
                    <a:pt x="1368771" y="1516360"/>
                  </a:cubicBezTo>
                  <a:lnTo>
                    <a:pt x="1191254" y="1516360"/>
                  </a:lnTo>
                  <a:lnTo>
                    <a:pt x="1192636" y="1502644"/>
                  </a:lnTo>
                  <a:cubicBezTo>
                    <a:pt x="1192636" y="1343568"/>
                    <a:pt x="1063680" y="1214612"/>
                    <a:pt x="904604" y="1214612"/>
                  </a:cubicBezTo>
                  <a:cubicBezTo>
                    <a:pt x="745528" y="1214612"/>
                    <a:pt x="616572" y="1343568"/>
                    <a:pt x="616572" y="1502644"/>
                  </a:cubicBezTo>
                  <a:cubicBezTo>
                    <a:pt x="616572" y="1507259"/>
                    <a:pt x="616681" y="1511848"/>
                    <a:pt x="617955" y="1516360"/>
                  </a:cubicBezTo>
                  <a:lnTo>
                    <a:pt x="426150" y="1516360"/>
                  </a:lnTo>
                  <a:cubicBezTo>
                    <a:pt x="339349" y="1516360"/>
                    <a:pt x="268983" y="1445994"/>
                    <a:pt x="268983" y="1359193"/>
                  </a:cubicBezTo>
                  <a:lnTo>
                    <a:pt x="268983" y="1183347"/>
                  </a:lnTo>
                  <a:cubicBezTo>
                    <a:pt x="118743" y="1174794"/>
                    <a:pt x="0" y="1049882"/>
                    <a:pt x="0" y="897235"/>
                  </a:cubicBezTo>
                  <a:cubicBezTo>
                    <a:pt x="0" y="744588"/>
                    <a:pt x="118743" y="619676"/>
                    <a:pt x="268983" y="611123"/>
                  </a:cubicBezTo>
                  <a:lnTo>
                    <a:pt x="268983" y="430514"/>
                  </a:lnTo>
                  <a:cubicBezTo>
                    <a:pt x="268983" y="343713"/>
                    <a:pt x="339349" y="273347"/>
                    <a:pt x="426150" y="273347"/>
                  </a:cubicBezTo>
                  <a:lnTo>
                    <a:pt x="618051" y="273347"/>
                  </a:lnTo>
                  <a:cubicBezTo>
                    <a:pt x="624616" y="121065"/>
                    <a:pt x="750471" y="0"/>
                    <a:pt x="904603" y="0"/>
                  </a:cubicBezTo>
                  <a:close/>
                </a:path>
              </a:pathLst>
            </a:custGeom>
            <a:solidFill>
              <a:srgbClr val="F5841C"/>
            </a:solidFill>
            <a:ln w="10795"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7" name="TextBox 67"/>
            <p:cNvSpPr txBox="1"/>
            <p:nvPr/>
          </p:nvSpPr>
          <p:spPr>
            <a:xfrm>
              <a:off x="3542656" y="3139103"/>
              <a:ext cx="609462" cy="58477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white"/>
                  </a:solidFill>
                  <a:effectLst/>
                  <a:uLnTx/>
                  <a:uFillTx/>
                  <a:latin typeface="Impact" panose="020B0806030902050204" pitchFamily="34" charset="0"/>
                  <a:ea typeface="宋体" panose="02010600030101010101" pitchFamily="2" charset="-122"/>
                  <a:cs typeface="+mn-cs"/>
                </a:rPr>
                <a:t>04</a:t>
              </a:r>
              <a:endParaRPr kumimoji="0" lang="zh-CN" altLang="en-US" sz="3200" b="0" i="0" u="none" strike="noStrike" kern="1200" cap="none" spc="0" normalizeH="0" baseline="0" noProof="0" dirty="0">
                <a:ln>
                  <a:noFill/>
                </a:ln>
                <a:solidFill>
                  <a:prstClr val="white"/>
                </a:solidFill>
                <a:effectLst/>
                <a:uLnTx/>
                <a:uFillTx/>
                <a:latin typeface="Impact" panose="020B0806030902050204" pitchFamily="34" charset="0"/>
                <a:ea typeface="宋体" panose="02010600030101010101" pitchFamily="2" charset="-122"/>
                <a:cs typeface="+mn-cs"/>
              </a:endParaRPr>
            </a:p>
          </p:txBody>
        </p:sp>
      </p:grpSp>
      <p:grpSp>
        <p:nvGrpSpPr>
          <p:cNvPr id="3" name="组合 2"/>
          <p:cNvGrpSpPr/>
          <p:nvPr/>
        </p:nvGrpSpPr>
        <p:grpSpPr>
          <a:xfrm>
            <a:off x="550843" y="2042789"/>
            <a:ext cx="3799045" cy="1476375"/>
            <a:chOff x="550843" y="2177409"/>
            <a:chExt cx="3799045" cy="1476375"/>
          </a:xfrm>
        </p:grpSpPr>
        <p:cxnSp>
          <p:nvCxnSpPr>
            <p:cNvPr id="28" name="直接连接符 27"/>
            <p:cNvCxnSpPr/>
            <p:nvPr/>
          </p:nvCxnSpPr>
          <p:spPr>
            <a:xfrm flipH="1">
              <a:off x="3323040" y="2986855"/>
              <a:ext cx="1026848" cy="0"/>
            </a:xfrm>
            <a:prstGeom prst="line">
              <a:avLst/>
            </a:prstGeom>
            <a:noFill/>
            <a:ln w="6350" cap="flat" cmpd="sng" algn="ctr">
              <a:solidFill>
                <a:srgbClr val="E6325C">
                  <a:lumMod val="50000"/>
                  <a:alpha val="99000"/>
                </a:srgbClr>
              </a:solidFill>
              <a:prstDash val="sysDash"/>
              <a:headEnd type="oval" w="med" len="med"/>
              <a:tailEnd type="oval" w="med" len="med"/>
            </a:ln>
            <a:effectLst/>
          </p:spPr>
        </p:cxnSp>
        <p:sp>
          <p:nvSpPr>
            <p:cNvPr id="29" name="矩形 28"/>
            <p:cNvSpPr>
              <a:spLocks noChangeArrowheads="1"/>
            </p:cNvSpPr>
            <p:nvPr/>
          </p:nvSpPr>
          <p:spPr bwMode="auto">
            <a:xfrm>
              <a:off x="550843" y="2177409"/>
              <a:ext cx="2700442"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auto">
                <a:defRPr/>
              </a:pPr>
              <a:r>
                <a:rPr lang="zh-CN" altLang="en-US" kern="0" dirty="0">
                  <a:solidFill>
                    <a:sysClr val="windowText" lastClr="000000">
                      <a:lumMod val="65000"/>
                      <a:lumOff val="35000"/>
                    </a:sysClr>
                  </a:solidFill>
                  <a:latin typeface="微软雅黑" panose="020B0503020204020204" pitchFamily="34" charset="-122"/>
                  <a:ea typeface="微软雅黑" panose="020B0503020204020204" pitchFamily="34" charset="-122"/>
                </a:rPr>
                <a:t>直接费用中</a:t>
              </a:r>
              <a:r>
                <a:rPr lang="zh-CN" altLang="en-US" b="1" kern="0" dirty="0">
                  <a:solidFill>
                    <a:srgbClr val="FF0000"/>
                  </a:solidFill>
                  <a:latin typeface="微软雅黑" panose="020B0503020204020204" pitchFamily="34" charset="-122"/>
                  <a:ea typeface="微软雅黑" panose="020B0503020204020204" pitchFamily="34" charset="-122"/>
                </a:rPr>
                <a:t>除设备费外</a:t>
              </a:r>
              <a:r>
                <a:rPr lang="zh-CN" altLang="en-US" kern="0" dirty="0">
                  <a:solidFill>
                    <a:sysClr val="windowText" lastClr="000000">
                      <a:lumMod val="65000"/>
                      <a:lumOff val="35000"/>
                    </a:sysClr>
                  </a:solidFill>
                  <a:latin typeface="微软雅黑" panose="020B0503020204020204" pitchFamily="34" charset="-122"/>
                  <a:ea typeface="微软雅黑" panose="020B0503020204020204" pitchFamily="34" charset="-122"/>
                </a:rPr>
                <a:t>，其他科目预算调整权</a:t>
              </a:r>
              <a:r>
                <a:rPr lang="zh-CN" altLang="en-US" b="1" kern="0" dirty="0">
                  <a:solidFill>
                    <a:srgbClr val="FF0000"/>
                  </a:solidFill>
                  <a:latin typeface="微软雅黑" panose="020B0503020204020204" pitchFamily="34" charset="-122"/>
                  <a:ea typeface="微软雅黑" panose="020B0503020204020204" pitchFamily="34" charset="-122"/>
                </a:rPr>
                <a:t>全部下放</a:t>
              </a:r>
              <a:r>
                <a:rPr lang="zh-CN" altLang="en-US" kern="0" dirty="0">
                  <a:solidFill>
                    <a:sysClr val="windowText" lastClr="000000">
                      <a:lumMod val="65000"/>
                      <a:lumOff val="35000"/>
                    </a:sysClr>
                  </a:solidFill>
                  <a:latin typeface="微软雅黑" panose="020B0503020204020204" pitchFamily="34" charset="-122"/>
                  <a:ea typeface="微软雅黑" panose="020B0503020204020204" pitchFamily="34" charset="-122"/>
                </a:rPr>
                <a:t>给依托单位。设备费预算一般不予调增，如需调减的由依托单位审批。</a:t>
              </a:r>
              <a:endParaRPr lang="zh-CN" altLang="en-US"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8015905" y="2242179"/>
            <a:ext cx="3439266" cy="922020"/>
            <a:chOff x="8015905" y="2464429"/>
            <a:chExt cx="3439266" cy="922020"/>
          </a:xfrm>
        </p:grpSpPr>
        <p:cxnSp>
          <p:nvCxnSpPr>
            <p:cNvPr id="30" name="直接连接符 29"/>
            <p:cNvCxnSpPr/>
            <p:nvPr/>
          </p:nvCxnSpPr>
          <p:spPr>
            <a:xfrm flipH="1">
              <a:off x="8015905" y="3064960"/>
              <a:ext cx="734705" cy="0"/>
            </a:xfrm>
            <a:prstGeom prst="line">
              <a:avLst/>
            </a:prstGeom>
            <a:noFill/>
            <a:ln w="6350" cap="flat" cmpd="sng" algn="ctr">
              <a:solidFill>
                <a:srgbClr val="E6325C">
                  <a:lumMod val="50000"/>
                  <a:alpha val="99000"/>
                </a:srgbClr>
              </a:solidFill>
              <a:prstDash val="sysDash"/>
              <a:headEnd type="oval" w="med" len="med"/>
              <a:tailEnd type="oval" w="med" len="med"/>
            </a:ln>
            <a:effectLst/>
          </p:spPr>
        </p:cxnSp>
        <p:sp>
          <p:nvSpPr>
            <p:cNvPr id="31" name="矩形 30"/>
            <p:cNvSpPr>
              <a:spLocks noChangeArrowheads="1"/>
            </p:cNvSpPr>
            <p:nvPr/>
          </p:nvSpPr>
          <p:spPr bwMode="auto">
            <a:xfrm>
              <a:off x="8754729" y="2464429"/>
              <a:ext cx="2700442"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defRPr/>
              </a:pPr>
              <a:r>
                <a:rPr lang="zh-CN" altLang="en-US" kern="0" dirty="0">
                  <a:solidFill>
                    <a:sysClr val="windowText" lastClr="000000">
                      <a:lumMod val="65000"/>
                      <a:lumOff val="35000"/>
                    </a:sysClr>
                  </a:solidFill>
                  <a:latin typeface="微软雅黑" panose="020B0503020204020204" pitchFamily="34" charset="-122"/>
                  <a:ea typeface="微软雅黑" panose="020B0503020204020204" pitchFamily="34" charset="-122"/>
                </a:rPr>
                <a:t>简化报表及流程，取消依托单位项目资金年度收支报告编制报送。</a:t>
              </a:r>
              <a:endParaRPr lang="zh-CN" altLang="en-US"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8015605" y="3632200"/>
            <a:ext cx="3916680" cy="2861310"/>
            <a:chOff x="8015270" y="3954289"/>
            <a:chExt cx="3440536" cy="2861310"/>
          </a:xfrm>
        </p:grpSpPr>
        <p:cxnSp>
          <p:nvCxnSpPr>
            <p:cNvPr id="32" name="直接连接符 31"/>
            <p:cNvCxnSpPr/>
            <p:nvPr/>
          </p:nvCxnSpPr>
          <p:spPr>
            <a:xfrm flipH="1">
              <a:off x="8015270" y="5154896"/>
              <a:ext cx="734705" cy="0"/>
            </a:xfrm>
            <a:prstGeom prst="line">
              <a:avLst/>
            </a:prstGeom>
            <a:noFill/>
            <a:ln w="6350" cap="flat" cmpd="sng" algn="ctr">
              <a:solidFill>
                <a:srgbClr val="E6325C">
                  <a:lumMod val="50000"/>
                  <a:alpha val="99000"/>
                </a:srgbClr>
              </a:solidFill>
              <a:prstDash val="sysDash"/>
              <a:headEnd type="oval" w="med" len="med"/>
              <a:tailEnd type="oval" w="med" len="med"/>
            </a:ln>
            <a:effectLst/>
          </p:spPr>
        </p:cxnSp>
        <p:sp>
          <p:nvSpPr>
            <p:cNvPr id="33" name="矩形 32"/>
            <p:cNvSpPr>
              <a:spLocks noChangeArrowheads="1"/>
            </p:cNvSpPr>
            <p:nvPr/>
          </p:nvSpPr>
          <p:spPr bwMode="auto">
            <a:xfrm>
              <a:off x="8755364" y="3954289"/>
              <a:ext cx="2700442"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defRPr/>
              </a:pPr>
              <a:r>
                <a:rPr lang="zh-CN" altLang="en-US" kern="0" dirty="0">
                  <a:solidFill>
                    <a:sysClr val="windowText" lastClr="000000">
                      <a:lumMod val="65000"/>
                      <a:lumOff val="35000"/>
                    </a:sysClr>
                  </a:solidFill>
                  <a:latin typeface="微软雅黑" panose="020B0503020204020204" pitchFamily="34" charset="-122"/>
                  <a:ea typeface="微软雅黑" panose="020B0503020204020204" pitchFamily="34" charset="-122"/>
                </a:rPr>
                <a:t>对于2015年（不含）以前批准资助的在研项目，其是否列支间接费用由依托单位自主决定。如列支，则在项目预算总额不变的前提下，由依托单位按规定进行预算调整，在直接费用“其他支出”科目列支。根据研究需要，可按规定对劳务费、专家咨询费等科目预算进行调整。</a:t>
              </a:r>
              <a:endParaRPr lang="zh-CN" altLang="en-US"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622598" y="4038744"/>
            <a:ext cx="3727290" cy="2584450"/>
            <a:chOff x="622598" y="4329574"/>
            <a:chExt cx="3727290" cy="2584450"/>
          </a:xfrm>
        </p:grpSpPr>
        <p:cxnSp>
          <p:nvCxnSpPr>
            <p:cNvPr id="34" name="直接连接符 33"/>
            <p:cNvCxnSpPr/>
            <p:nvPr/>
          </p:nvCxnSpPr>
          <p:spPr>
            <a:xfrm flipH="1">
              <a:off x="3323040" y="5123781"/>
              <a:ext cx="1026848" cy="0"/>
            </a:xfrm>
            <a:prstGeom prst="line">
              <a:avLst/>
            </a:prstGeom>
            <a:noFill/>
            <a:ln w="6350" cap="flat" cmpd="sng" algn="ctr">
              <a:solidFill>
                <a:srgbClr val="E6325C">
                  <a:lumMod val="50000"/>
                  <a:alpha val="99000"/>
                </a:srgbClr>
              </a:solidFill>
              <a:prstDash val="sysDash"/>
              <a:headEnd type="oval" w="med" len="med"/>
              <a:tailEnd type="oval" w="med" len="med"/>
            </a:ln>
            <a:effectLst/>
          </p:spPr>
        </p:cxnSp>
        <p:sp>
          <p:nvSpPr>
            <p:cNvPr id="35" name="矩形 34"/>
            <p:cNvSpPr>
              <a:spLocks noChangeArrowheads="1"/>
            </p:cNvSpPr>
            <p:nvPr/>
          </p:nvSpPr>
          <p:spPr bwMode="auto">
            <a:xfrm>
              <a:off x="622598" y="4329574"/>
              <a:ext cx="2700442"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defRPr/>
              </a:pPr>
              <a:r>
                <a:rPr lang="zh-CN" altLang="en-US" kern="0" dirty="0">
                  <a:solidFill>
                    <a:sysClr val="windowText" lastClr="000000">
                      <a:lumMod val="65000"/>
                      <a:lumOff val="35000"/>
                    </a:sysClr>
                  </a:solidFill>
                  <a:latin typeface="微软雅黑" panose="020B0503020204020204" pitchFamily="34" charset="-122"/>
                  <a:ea typeface="微软雅黑" panose="020B0503020204020204" pitchFamily="34" charset="-122"/>
                </a:rPr>
                <a:t>项目</a:t>
              </a:r>
              <a:r>
                <a:rPr lang="zh-CN" altLang="en-US" b="1" kern="0" dirty="0">
                  <a:solidFill>
                    <a:srgbClr val="FF0000"/>
                  </a:solidFill>
                  <a:latin typeface="微软雅黑" panose="020B0503020204020204" pitchFamily="34" charset="-122"/>
                  <a:ea typeface="微软雅黑" panose="020B0503020204020204" pitchFamily="34" charset="-122"/>
                </a:rPr>
                <a:t>通过结题验收</a:t>
              </a:r>
              <a:r>
                <a:rPr lang="zh-CN" altLang="en-US" kern="0" dirty="0">
                  <a:solidFill>
                    <a:sysClr val="windowText" lastClr="000000">
                      <a:lumMod val="65000"/>
                      <a:lumOff val="35000"/>
                    </a:sysClr>
                  </a:solidFill>
                  <a:latin typeface="微软雅黑" panose="020B0503020204020204" pitchFamily="34" charset="-122"/>
                  <a:ea typeface="微软雅黑" panose="020B0503020204020204" pitchFamily="34" charset="-122"/>
                </a:rPr>
                <a:t>并且依托单位信用评价好的，项目结余资金由依托单位统筹安排，专门用于基础研究的</a:t>
              </a:r>
              <a:r>
                <a:rPr lang="zh-CN" altLang="en-US" b="1" kern="0" dirty="0">
                  <a:solidFill>
                    <a:srgbClr val="FF0000"/>
                  </a:solidFill>
                  <a:latin typeface="微软雅黑" panose="020B0503020204020204" pitchFamily="34" charset="-122"/>
                  <a:ea typeface="微软雅黑" panose="020B0503020204020204" pitchFamily="34" charset="-122"/>
                </a:rPr>
                <a:t>直接支出</a:t>
              </a:r>
              <a:r>
                <a:rPr lang="zh-CN" altLang="en-US" kern="0" dirty="0">
                  <a:solidFill>
                    <a:sysClr val="windowText" lastClr="000000">
                      <a:lumMod val="65000"/>
                      <a:lumOff val="35000"/>
                    </a:sysClr>
                  </a:solidFill>
                  <a:latin typeface="微软雅黑" panose="020B0503020204020204" pitchFamily="34" charset="-122"/>
                  <a:ea typeface="微软雅黑" panose="020B0503020204020204" pitchFamily="34" charset="-122"/>
                </a:rPr>
                <a:t>。若</a:t>
              </a:r>
              <a:r>
                <a:rPr lang="zh-CN" altLang="en-US" b="1" kern="0" dirty="0">
                  <a:solidFill>
                    <a:srgbClr val="FF0000"/>
                  </a:solidFill>
                  <a:latin typeface="微软雅黑" panose="020B0503020204020204" pitchFamily="34" charset="-122"/>
                  <a:ea typeface="微软雅黑" panose="020B0503020204020204" pitchFamily="34" charset="-122"/>
                </a:rPr>
                <a:t>2年后（</a:t>
              </a:r>
              <a:r>
                <a:rPr lang="zh-CN" altLang="en-US" b="1" u="sng" kern="0" dirty="0">
                  <a:solidFill>
                    <a:srgbClr val="FF0000"/>
                  </a:solidFill>
                  <a:latin typeface="微软雅黑" panose="020B0503020204020204" pitchFamily="34" charset="-122"/>
                  <a:ea typeface="微软雅黑" panose="020B0503020204020204" pitchFamily="34" charset="-122"/>
                </a:rPr>
                <a:t>自验收结论下达后次年的1月1日起计算</a:t>
              </a:r>
              <a:r>
                <a:rPr lang="zh-CN" altLang="en-US" b="1" kern="0" dirty="0">
                  <a:solidFill>
                    <a:srgbClr val="FF0000"/>
                  </a:solidFill>
                  <a:latin typeface="微软雅黑" panose="020B0503020204020204" pitchFamily="34" charset="-122"/>
                  <a:ea typeface="微软雅黑" panose="020B0503020204020204" pitchFamily="34" charset="-122"/>
                </a:rPr>
                <a:t>）</a:t>
              </a:r>
              <a:r>
                <a:rPr lang="zh-CN" altLang="en-US" kern="0" dirty="0">
                  <a:solidFill>
                    <a:sysClr val="windowText" lastClr="000000">
                      <a:lumMod val="65000"/>
                      <a:lumOff val="35000"/>
                    </a:sysClr>
                  </a:solidFill>
                  <a:latin typeface="微软雅黑" panose="020B0503020204020204" pitchFamily="34" charset="-122"/>
                  <a:ea typeface="微软雅黑" panose="020B0503020204020204" pitchFamily="34" charset="-122"/>
                </a:rPr>
                <a:t>结余资金仍有剩余的，应当按原渠道</a:t>
              </a:r>
              <a:r>
                <a:rPr lang="zh-CN" altLang="en-US" b="1" kern="0" dirty="0">
                  <a:solidFill>
                    <a:srgbClr val="FF0000"/>
                  </a:solidFill>
                  <a:latin typeface="微软雅黑" panose="020B0503020204020204" pitchFamily="34" charset="-122"/>
                  <a:ea typeface="微软雅黑" panose="020B0503020204020204" pitchFamily="34" charset="-122"/>
                </a:rPr>
                <a:t>退回</a:t>
              </a:r>
              <a:r>
                <a:rPr lang="zh-CN" altLang="en-US" kern="0" dirty="0">
                  <a:solidFill>
                    <a:sysClr val="windowText" lastClr="000000">
                      <a:lumMod val="65000"/>
                      <a:lumOff val="35000"/>
                    </a:sysClr>
                  </a:solidFill>
                  <a:latin typeface="微软雅黑" panose="020B0503020204020204" pitchFamily="34" charset="-122"/>
                  <a:ea typeface="微软雅黑" panose="020B0503020204020204" pitchFamily="34" charset="-122"/>
                </a:rPr>
                <a:t>。</a:t>
              </a:r>
              <a:endParaRPr lang="zh-CN" altLang="en-US"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1+#ppt_w/2"/>
                                          </p:val>
                                        </p:tav>
                                        <p:tav tm="100000">
                                          <p:val>
                                            <p:strVal val="#ppt_x"/>
                                          </p:val>
                                        </p:tav>
                                      </p:tavLst>
                                    </p:anim>
                                    <p:anim calcmode="lin" valueType="num">
                                      <p:cBhvr additive="base">
                                        <p:cTn id="12" dur="500" fill="hold"/>
                                        <p:tgtEl>
                                          <p:spTgt spid="18"/>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1+#ppt_w/2"/>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2"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p:tgtEl>
                                          <p:spTgt spid="6"/>
                                        </p:tgtEl>
                                        <p:attrNameLst>
                                          <p:attrName>ppt_x</p:attrName>
                                        </p:attrNameLst>
                                      </p:cBhvr>
                                      <p:tavLst>
                                        <p:tav tm="0">
                                          <p:val>
                                            <p:strVal val="#ppt_x+#ppt_w*1.125000"/>
                                          </p:val>
                                        </p:tav>
                                        <p:tav tm="100000">
                                          <p:val>
                                            <p:strVal val="#ppt_x"/>
                                          </p:val>
                                        </p:tav>
                                      </p:tavLst>
                                    </p:anim>
                                    <p:animEffect transition="in" filter="wipe(left)">
                                      <p:cBhvr>
                                        <p:cTn id="26" dur="500"/>
                                        <p:tgtEl>
                                          <p:spTgt spid="6"/>
                                        </p:tgtEl>
                                      </p:cBhvr>
                                    </p:animEffect>
                                  </p:childTnLst>
                                </p:cTn>
                              </p:par>
                              <p:par>
                                <p:cTn id="27" presetID="12" presetClass="entr" presetSubtype="2"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p:tgtEl>
                                          <p:spTgt spid="3"/>
                                        </p:tgtEl>
                                        <p:attrNameLst>
                                          <p:attrName>ppt_x</p:attrName>
                                        </p:attrNameLst>
                                      </p:cBhvr>
                                      <p:tavLst>
                                        <p:tav tm="0">
                                          <p:val>
                                            <p:strVal val="#ppt_x+#ppt_w*1.125000"/>
                                          </p:val>
                                        </p:tav>
                                        <p:tav tm="100000">
                                          <p:val>
                                            <p:strVal val="#ppt_x"/>
                                          </p:val>
                                        </p:tav>
                                      </p:tavLst>
                                    </p:anim>
                                    <p:animEffect transition="in" filter="wipe(left)">
                                      <p:cBhvr>
                                        <p:cTn id="30" dur="500"/>
                                        <p:tgtEl>
                                          <p:spTgt spid="3"/>
                                        </p:tgtEl>
                                      </p:cBhvr>
                                    </p:animEffect>
                                  </p:childTnLst>
                                </p:cTn>
                              </p:par>
                              <p:par>
                                <p:cTn id="31" presetID="12" presetClass="entr" presetSubtype="8"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p:tgtEl>
                                          <p:spTgt spid="4"/>
                                        </p:tgtEl>
                                        <p:attrNameLst>
                                          <p:attrName>ppt_x</p:attrName>
                                        </p:attrNameLst>
                                      </p:cBhvr>
                                      <p:tavLst>
                                        <p:tav tm="0">
                                          <p:val>
                                            <p:strVal val="#ppt_x-#ppt_w*1.125000"/>
                                          </p:val>
                                        </p:tav>
                                        <p:tav tm="100000">
                                          <p:val>
                                            <p:strVal val="#ppt_x"/>
                                          </p:val>
                                        </p:tav>
                                      </p:tavLst>
                                    </p:anim>
                                    <p:animEffect transition="in" filter="wipe(right)">
                                      <p:cBhvr>
                                        <p:cTn id="34" dur="500"/>
                                        <p:tgtEl>
                                          <p:spTgt spid="4"/>
                                        </p:tgtEl>
                                      </p:cBhvr>
                                    </p:animEffect>
                                  </p:childTnLst>
                                </p:cTn>
                              </p:par>
                              <p:par>
                                <p:cTn id="35" presetID="12" presetClass="entr" presetSubtype="8"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p:tgtEl>
                                          <p:spTgt spid="5"/>
                                        </p:tgtEl>
                                        <p:attrNameLst>
                                          <p:attrName>ppt_x</p:attrName>
                                        </p:attrNameLst>
                                      </p:cBhvr>
                                      <p:tavLst>
                                        <p:tav tm="0">
                                          <p:val>
                                            <p:strVal val="#ppt_x-#ppt_w*1.125000"/>
                                          </p:val>
                                        </p:tav>
                                        <p:tav tm="100000">
                                          <p:val>
                                            <p:strVal val="#ppt_x"/>
                                          </p:val>
                                        </p:tav>
                                      </p:tavLst>
                                    </p:anim>
                                    <p:animEffect transition="in" filter="wipe(right)">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直接连接符 21"/>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24" name="燕尾形 23"/>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4487545" y="3281045"/>
            <a:ext cx="7633335" cy="3469005"/>
          </a:xfrm>
          <a:prstGeom prst="rect">
            <a:avLst/>
          </a:prstGeom>
        </p:spPr>
      </p:pic>
      <p:pic>
        <p:nvPicPr>
          <p:cNvPr id="8" name="图片 7"/>
          <p:cNvPicPr/>
          <p:nvPr/>
        </p:nvPicPr>
        <p:blipFill>
          <a:blip r:embed="rId2"/>
          <a:stretch>
            <a:fillRect/>
          </a:stretch>
        </p:blipFill>
        <p:spPr>
          <a:xfrm>
            <a:off x="706046" y="4506367"/>
            <a:ext cx="3267075" cy="1895475"/>
          </a:xfrm>
          <a:prstGeom prst="rect">
            <a:avLst/>
          </a:prstGeom>
        </p:spPr>
      </p:pic>
      <p:pic>
        <p:nvPicPr>
          <p:cNvPr id="2" name="图片 1"/>
          <p:cNvPicPr>
            <a:picLocks noChangeAspect="1"/>
          </p:cNvPicPr>
          <p:nvPr/>
        </p:nvPicPr>
        <p:blipFill>
          <a:blip r:embed="rId3"/>
          <a:stretch>
            <a:fillRect/>
          </a:stretch>
        </p:blipFill>
        <p:spPr>
          <a:xfrm>
            <a:off x="614680" y="147320"/>
            <a:ext cx="7243445" cy="2950210"/>
          </a:xfrm>
          <a:prstGeom prst="rect">
            <a:avLst/>
          </a:prstGeom>
        </p:spPr>
      </p:pic>
    </p:spTree>
  </p:cSld>
  <p:clrMapOvr>
    <a:masterClrMapping/>
  </p:clrMapOvr>
  <p:transition spd="slow" advTm="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组合 59"/>
          <p:cNvGrpSpPr>
            <a:grpSpLocks noChangeAspect="1"/>
          </p:cNvGrpSpPr>
          <p:nvPr/>
        </p:nvGrpSpPr>
        <p:grpSpPr>
          <a:xfrm>
            <a:off x="5018279" y="1972626"/>
            <a:ext cx="2017735" cy="1680389"/>
            <a:chOff x="1017666" y="1460660"/>
            <a:chExt cx="1241816" cy="1034848"/>
          </a:xfrm>
        </p:grpSpPr>
        <p:grpSp>
          <p:nvGrpSpPr>
            <p:cNvPr id="61" name="组合 60"/>
            <p:cNvGrpSpPr/>
            <p:nvPr/>
          </p:nvGrpSpPr>
          <p:grpSpPr>
            <a:xfrm>
              <a:off x="1017666" y="1460660"/>
              <a:ext cx="1241816" cy="1034848"/>
              <a:chOff x="1017666" y="1609725"/>
              <a:chExt cx="1241816" cy="1034848"/>
            </a:xfrm>
          </p:grpSpPr>
          <p:sp>
            <p:nvSpPr>
              <p:cNvPr id="63" name="六边形 62"/>
              <p:cNvSpPr>
                <a:spLocks noChangeAspect="1"/>
              </p:cNvSpPr>
              <p:nvPr/>
            </p:nvSpPr>
            <p:spPr>
              <a:xfrm>
                <a:off x="1017666" y="1609725"/>
                <a:ext cx="1241816" cy="1034848"/>
              </a:xfrm>
              <a:prstGeom prst="hexagon">
                <a:avLst/>
              </a:prstGeom>
              <a:solidFill>
                <a:schemeClr val="bg1"/>
              </a:solidFill>
              <a:ln w="6350">
                <a:solidFill>
                  <a:srgbClr val="5FCAC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4" name="六边形 63"/>
              <p:cNvSpPr>
                <a:spLocks noChangeAspect="1"/>
              </p:cNvSpPr>
              <p:nvPr/>
            </p:nvSpPr>
            <p:spPr>
              <a:xfrm>
                <a:off x="1120174" y="1695149"/>
                <a:ext cx="1036800" cy="864000"/>
              </a:xfrm>
              <a:prstGeom prst="hexagon">
                <a:avLst/>
              </a:prstGeom>
              <a:solidFill>
                <a:srgbClr val="5FCA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62" name="TextBox 61"/>
            <p:cNvSpPr txBox="1"/>
            <p:nvPr/>
          </p:nvSpPr>
          <p:spPr>
            <a:xfrm>
              <a:off x="1520310" y="1809722"/>
              <a:ext cx="236441" cy="312064"/>
            </a:xfrm>
            <a:prstGeom prst="rect">
              <a:avLst/>
            </a:prstGeom>
            <a:noFill/>
          </p:spPr>
          <p:txBody>
            <a:bodyPr wrap="none" rtlCol="0">
              <a:spAutoFit/>
            </a:bodyPr>
            <a:lstStyle/>
            <a:p>
              <a:pPr algn="r"/>
              <a:r>
                <a:rPr lang="en-US" altLang="zh-CN" sz="2700" dirty="0">
                  <a:solidFill>
                    <a:schemeClr val="bg1"/>
                  </a:solidFill>
                  <a:latin typeface="微软雅黑" panose="020B0503020204020204" pitchFamily="34" charset="-122"/>
                  <a:ea typeface="微软雅黑" panose="020B0503020204020204" pitchFamily="34" charset="-122"/>
                </a:rPr>
                <a:t>2</a:t>
              </a:r>
              <a:endParaRPr lang="en-US" altLang="zh-CN" sz="2700" dirty="0">
                <a:solidFill>
                  <a:schemeClr val="bg1"/>
                </a:solidFill>
                <a:latin typeface="微软雅黑" panose="020B0503020204020204" pitchFamily="34" charset="-122"/>
                <a:ea typeface="微软雅黑" panose="020B0503020204020204" pitchFamily="34" charset="-122"/>
              </a:endParaRPr>
            </a:p>
          </p:txBody>
        </p:sp>
      </p:grpSp>
      <p:grpSp>
        <p:nvGrpSpPr>
          <p:cNvPr id="65" name="组合 64"/>
          <p:cNvGrpSpPr>
            <a:grpSpLocks noChangeAspect="1"/>
          </p:cNvGrpSpPr>
          <p:nvPr/>
        </p:nvGrpSpPr>
        <p:grpSpPr>
          <a:xfrm>
            <a:off x="3284247" y="2907138"/>
            <a:ext cx="2017735" cy="1680389"/>
            <a:chOff x="1017666" y="2695004"/>
            <a:chExt cx="1241816" cy="1034848"/>
          </a:xfrm>
        </p:grpSpPr>
        <p:grpSp>
          <p:nvGrpSpPr>
            <p:cNvPr id="66" name="组合 65"/>
            <p:cNvGrpSpPr/>
            <p:nvPr/>
          </p:nvGrpSpPr>
          <p:grpSpPr>
            <a:xfrm>
              <a:off x="1017666" y="2695004"/>
              <a:ext cx="1241816" cy="1034848"/>
              <a:chOff x="1017666" y="1609725"/>
              <a:chExt cx="1241816" cy="1034848"/>
            </a:xfrm>
          </p:grpSpPr>
          <p:sp>
            <p:nvSpPr>
              <p:cNvPr id="68" name="六边形 67"/>
              <p:cNvSpPr>
                <a:spLocks noChangeAspect="1"/>
              </p:cNvSpPr>
              <p:nvPr/>
            </p:nvSpPr>
            <p:spPr>
              <a:xfrm>
                <a:off x="1017666" y="1609725"/>
                <a:ext cx="1241816" cy="1034848"/>
              </a:xfrm>
              <a:prstGeom prst="hexagon">
                <a:avLst/>
              </a:prstGeom>
              <a:solidFill>
                <a:schemeClr val="bg1"/>
              </a:solidFill>
              <a:ln w="6350">
                <a:solidFill>
                  <a:srgbClr val="A0BF0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9" name="六边形 68"/>
              <p:cNvSpPr>
                <a:spLocks noChangeAspect="1"/>
              </p:cNvSpPr>
              <p:nvPr/>
            </p:nvSpPr>
            <p:spPr>
              <a:xfrm>
                <a:off x="1120174" y="1695149"/>
                <a:ext cx="1036800" cy="864000"/>
              </a:xfrm>
              <a:prstGeom prst="hexagon">
                <a:avLst/>
              </a:prstGeom>
              <a:solidFill>
                <a:srgbClr val="A0BF0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67" name="TextBox 66"/>
            <p:cNvSpPr txBox="1"/>
            <p:nvPr/>
          </p:nvSpPr>
          <p:spPr>
            <a:xfrm>
              <a:off x="1520462" y="3040491"/>
              <a:ext cx="236441" cy="312064"/>
            </a:xfrm>
            <a:prstGeom prst="rect">
              <a:avLst/>
            </a:prstGeom>
            <a:noFill/>
          </p:spPr>
          <p:txBody>
            <a:bodyPr wrap="none" rtlCol="0">
              <a:spAutoFit/>
            </a:bodyPr>
            <a:lstStyle/>
            <a:p>
              <a:pPr algn="r"/>
              <a:r>
                <a:rPr lang="en-US" altLang="zh-CN" sz="2700" dirty="0">
                  <a:solidFill>
                    <a:schemeClr val="bg1"/>
                  </a:solidFill>
                  <a:latin typeface="微软雅黑" panose="020B0503020204020204" pitchFamily="34" charset="-122"/>
                  <a:ea typeface="微软雅黑" panose="020B0503020204020204" pitchFamily="34" charset="-122"/>
                </a:rPr>
                <a:t>1</a:t>
              </a:r>
              <a:endParaRPr lang="en-US" altLang="zh-CN" sz="2700" dirty="0">
                <a:solidFill>
                  <a:schemeClr val="bg1"/>
                </a:solidFill>
                <a:latin typeface="微软雅黑" panose="020B0503020204020204" pitchFamily="34" charset="-122"/>
                <a:ea typeface="微软雅黑" panose="020B0503020204020204" pitchFamily="34" charset="-122"/>
              </a:endParaRPr>
            </a:p>
          </p:txBody>
        </p:sp>
      </p:grpSp>
      <p:grpSp>
        <p:nvGrpSpPr>
          <p:cNvPr id="70" name="组合 69"/>
          <p:cNvGrpSpPr>
            <a:grpSpLocks noChangeAspect="1"/>
          </p:cNvGrpSpPr>
          <p:nvPr/>
        </p:nvGrpSpPr>
        <p:grpSpPr>
          <a:xfrm>
            <a:off x="5018279" y="3836112"/>
            <a:ext cx="2017735" cy="1680389"/>
            <a:chOff x="1017666" y="3929062"/>
            <a:chExt cx="1241816" cy="1034848"/>
          </a:xfrm>
        </p:grpSpPr>
        <p:grpSp>
          <p:nvGrpSpPr>
            <p:cNvPr id="71" name="组合 70"/>
            <p:cNvGrpSpPr/>
            <p:nvPr/>
          </p:nvGrpSpPr>
          <p:grpSpPr>
            <a:xfrm>
              <a:off x="1017666" y="3929062"/>
              <a:ext cx="1241816" cy="1034848"/>
              <a:chOff x="1017666" y="1609725"/>
              <a:chExt cx="1241816" cy="1034848"/>
            </a:xfrm>
          </p:grpSpPr>
          <p:sp>
            <p:nvSpPr>
              <p:cNvPr id="73" name="六边形 72"/>
              <p:cNvSpPr>
                <a:spLocks noChangeAspect="1"/>
              </p:cNvSpPr>
              <p:nvPr/>
            </p:nvSpPr>
            <p:spPr>
              <a:xfrm>
                <a:off x="1017666" y="1609725"/>
                <a:ext cx="1241816" cy="1034848"/>
              </a:xfrm>
              <a:prstGeom prst="hexagon">
                <a:avLst/>
              </a:prstGeom>
              <a:solidFill>
                <a:schemeClr val="bg1"/>
              </a:solidFill>
              <a:ln w="6350">
                <a:solidFill>
                  <a:srgbClr val="5FCAC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4" name="六边形 73"/>
              <p:cNvSpPr>
                <a:spLocks noChangeAspect="1"/>
              </p:cNvSpPr>
              <p:nvPr/>
            </p:nvSpPr>
            <p:spPr>
              <a:xfrm>
                <a:off x="1120174" y="1695149"/>
                <a:ext cx="1036800" cy="864000"/>
              </a:xfrm>
              <a:prstGeom prst="hexagon">
                <a:avLst/>
              </a:prstGeom>
              <a:solidFill>
                <a:srgbClr val="F5841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72" name="TextBox 71"/>
            <p:cNvSpPr txBox="1"/>
            <p:nvPr/>
          </p:nvSpPr>
          <p:spPr>
            <a:xfrm>
              <a:off x="1565510" y="4290253"/>
              <a:ext cx="236441" cy="312064"/>
            </a:xfrm>
            <a:prstGeom prst="rect">
              <a:avLst/>
            </a:prstGeom>
            <a:noFill/>
          </p:spPr>
          <p:txBody>
            <a:bodyPr wrap="none" rtlCol="0">
              <a:spAutoFit/>
            </a:bodyPr>
            <a:lstStyle/>
            <a:p>
              <a:pPr algn="r"/>
              <a:r>
                <a:rPr lang="en-US" altLang="zh-CN" sz="2700" dirty="0">
                  <a:solidFill>
                    <a:schemeClr val="bg1"/>
                  </a:solidFill>
                  <a:latin typeface="微软雅黑" panose="020B0503020204020204" pitchFamily="34" charset="-122"/>
                  <a:ea typeface="微软雅黑" panose="020B0503020204020204" pitchFamily="34" charset="-122"/>
                </a:rPr>
                <a:t>4</a:t>
              </a:r>
              <a:endParaRPr lang="en-US" altLang="zh-CN" sz="2700" dirty="0">
                <a:solidFill>
                  <a:schemeClr val="bg1"/>
                </a:solidFill>
                <a:latin typeface="微软雅黑" panose="020B0503020204020204" pitchFamily="34" charset="-122"/>
                <a:ea typeface="微软雅黑" panose="020B0503020204020204" pitchFamily="34" charset="-122"/>
              </a:endParaRPr>
            </a:p>
          </p:txBody>
        </p:sp>
      </p:grpSp>
      <p:grpSp>
        <p:nvGrpSpPr>
          <p:cNvPr id="75" name="组合 74"/>
          <p:cNvGrpSpPr>
            <a:grpSpLocks noChangeAspect="1"/>
          </p:cNvGrpSpPr>
          <p:nvPr/>
        </p:nvGrpSpPr>
        <p:grpSpPr>
          <a:xfrm>
            <a:off x="6751413" y="2907138"/>
            <a:ext cx="2017735" cy="1680389"/>
            <a:chOff x="1017666" y="2695004"/>
            <a:chExt cx="1241816" cy="1034848"/>
          </a:xfrm>
        </p:grpSpPr>
        <p:grpSp>
          <p:nvGrpSpPr>
            <p:cNvPr id="76" name="组合 75"/>
            <p:cNvGrpSpPr/>
            <p:nvPr/>
          </p:nvGrpSpPr>
          <p:grpSpPr>
            <a:xfrm>
              <a:off x="1017666" y="2695004"/>
              <a:ext cx="1241816" cy="1034848"/>
              <a:chOff x="1017666" y="1609725"/>
              <a:chExt cx="1241816" cy="1034848"/>
            </a:xfrm>
          </p:grpSpPr>
          <p:sp>
            <p:nvSpPr>
              <p:cNvPr id="78" name="六边形 77"/>
              <p:cNvSpPr>
                <a:spLocks noChangeAspect="1"/>
              </p:cNvSpPr>
              <p:nvPr/>
            </p:nvSpPr>
            <p:spPr>
              <a:xfrm>
                <a:off x="1017666" y="1609725"/>
                <a:ext cx="1241816" cy="1034848"/>
              </a:xfrm>
              <a:prstGeom prst="hexagon">
                <a:avLst/>
              </a:prstGeom>
              <a:solidFill>
                <a:schemeClr val="bg1"/>
              </a:solidFill>
              <a:ln w="6350">
                <a:solidFill>
                  <a:srgbClr val="A0BF0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9" name="六边形 78"/>
              <p:cNvSpPr>
                <a:spLocks noChangeAspect="1"/>
              </p:cNvSpPr>
              <p:nvPr/>
            </p:nvSpPr>
            <p:spPr>
              <a:xfrm>
                <a:off x="1120174" y="1695149"/>
                <a:ext cx="1036800" cy="864000"/>
              </a:xfrm>
              <a:prstGeom prst="hexagon">
                <a:avLst/>
              </a:prstGeom>
              <a:solidFill>
                <a:srgbClr val="31909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77" name="TextBox 76"/>
            <p:cNvSpPr txBox="1"/>
            <p:nvPr/>
          </p:nvSpPr>
          <p:spPr>
            <a:xfrm>
              <a:off x="1606832" y="3056134"/>
              <a:ext cx="236441" cy="312064"/>
            </a:xfrm>
            <a:prstGeom prst="rect">
              <a:avLst/>
            </a:prstGeom>
            <a:noFill/>
          </p:spPr>
          <p:txBody>
            <a:bodyPr wrap="none" rtlCol="0">
              <a:spAutoFit/>
            </a:bodyPr>
            <a:lstStyle/>
            <a:p>
              <a:pPr algn="r"/>
              <a:r>
                <a:rPr lang="en-US" altLang="zh-CN" sz="2700" dirty="0">
                  <a:solidFill>
                    <a:schemeClr val="bg1"/>
                  </a:solidFill>
                  <a:latin typeface="微软雅黑" panose="020B0503020204020204" pitchFamily="34" charset="-122"/>
                  <a:ea typeface="微软雅黑" panose="020B0503020204020204" pitchFamily="34" charset="-122"/>
                </a:rPr>
                <a:t>3</a:t>
              </a:r>
              <a:endParaRPr lang="en-US" altLang="zh-CN" sz="2700" dirty="0">
                <a:solidFill>
                  <a:schemeClr val="bg1"/>
                </a:solidFill>
                <a:latin typeface="微软雅黑" panose="020B0503020204020204" pitchFamily="34" charset="-122"/>
                <a:ea typeface="微软雅黑" panose="020B0503020204020204" pitchFamily="34" charset="-122"/>
              </a:endParaRPr>
            </a:p>
          </p:txBody>
        </p:sp>
      </p:grpSp>
      <p:sp>
        <p:nvSpPr>
          <p:cNvPr id="80" name="Rectangle 13" descr="FD1DDF730CE4456e89755B07FE1653D0# #Rectangle 13"/>
          <p:cNvSpPr>
            <a:spLocks noChangeArrowheads="1"/>
          </p:cNvSpPr>
          <p:nvPr/>
        </p:nvSpPr>
        <p:spPr bwMode="auto">
          <a:xfrm>
            <a:off x="910630" y="1313665"/>
            <a:ext cx="2276574" cy="44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2100" b="1" dirty="0">
                <a:solidFill>
                  <a:schemeClr val="tx1">
                    <a:lumMod val="75000"/>
                    <a:lumOff val="25000"/>
                  </a:schemeClr>
                </a:solidFill>
                <a:latin typeface="微软雅黑" panose="020B0503020204020204" pitchFamily="34" charset="-122"/>
                <a:ea typeface="微软雅黑" panose="020B0503020204020204" pitchFamily="34" charset="-122"/>
              </a:rPr>
              <a:t>预算编制</a:t>
            </a:r>
            <a:endParaRPr lang="zh-CN" altLang="en-US" sz="21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1" name="Rectangle 13" descr="FD1DDF730CE4456e89755B07FE1653D0# #Rectangle 13"/>
          <p:cNvSpPr>
            <a:spLocks noChangeArrowheads="1"/>
          </p:cNvSpPr>
          <p:nvPr/>
        </p:nvSpPr>
        <p:spPr bwMode="auto">
          <a:xfrm>
            <a:off x="617855" y="1790065"/>
            <a:ext cx="2281555" cy="2336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fontAlgn="auto" hangingPunct="1">
              <a:spcBef>
                <a:spcPct val="0"/>
              </a:spcBef>
              <a:buNone/>
              <a:defRPr/>
            </a:pPr>
            <a:r>
              <a:rPr lang="en-US" sz="1600" dirty="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会议费、差旅费、国际合作与交流费科目，按需编制，不超过直接费用10%的，不需要提供预算测算依据。</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algn="just" eaLnBrk="1" fontAlgn="auto" hangingPunct="1">
              <a:spcBef>
                <a:spcPct val="0"/>
              </a:spcBef>
              <a:buNone/>
              <a:defRPr/>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、劳务费包含博士后。</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eaLnBrk="1" fontAlgn="auto" hangingPunct="1">
              <a:spcBef>
                <a:spcPct val="0"/>
              </a:spcBef>
              <a:buNone/>
              <a:defRPr/>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、间接费用按直接费用减设备购置费的</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20%/15%/13%</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核定。</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82" name="Rectangle 13" descr="FD1DDF730CE4456e89755B07FE1653D0# #Rectangle 13"/>
          <p:cNvSpPr>
            <a:spLocks noChangeArrowheads="1"/>
          </p:cNvSpPr>
          <p:nvPr/>
        </p:nvSpPr>
        <p:spPr bwMode="auto">
          <a:xfrm>
            <a:off x="7682161" y="1045695"/>
            <a:ext cx="2276574" cy="44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2100" b="1" dirty="0">
                <a:solidFill>
                  <a:schemeClr val="tx1">
                    <a:lumMod val="75000"/>
                    <a:lumOff val="25000"/>
                  </a:schemeClr>
                </a:solidFill>
                <a:latin typeface="微软雅黑" panose="020B0503020204020204" pitchFamily="34" charset="-122"/>
                <a:ea typeface="微软雅黑" panose="020B0503020204020204" pitchFamily="34" charset="-122"/>
              </a:rPr>
              <a:t>预算执行</a:t>
            </a:r>
            <a:endParaRPr lang="zh-CN" altLang="en-US" sz="21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3" name="Rectangle 13" descr="FD1DDF730CE4456e89755B07FE1653D0# #Rectangle 13"/>
          <p:cNvSpPr>
            <a:spLocks noChangeArrowheads="1"/>
          </p:cNvSpPr>
          <p:nvPr/>
        </p:nvSpPr>
        <p:spPr bwMode="auto">
          <a:xfrm>
            <a:off x="7658100" y="1521460"/>
            <a:ext cx="4176395" cy="159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en-US" sz="1600" dirty="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、课题参与单位不得再向外转拨资金。</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eaLnBrk="1" hangingPunct="1">
              <a:spcBef>
                <a:spcPct val="0"/>
              </a:spcBef>
              <a:buNone/>
              <a:defRPr/>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b="1" dirty="0">
                <a:solidFill>
                  <a:srgbClr val="FF0000"/>
                </a:solidFill>
                <a:latin typeface="微软雅黑" panose="020B0503020204020204" pitchFamily="34" charset="-122"/>
                <a:ea typeface="微软雅黑" panose="020B0503020204020204" pitchFamily="34" charset="-122"/>
              </a:rPr>
              <a:t>执行“公务卡”结算</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，按照中央财政科研项目使用公务卡结算的有关规定执行。</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eaLnBrk="1" hangingPunct="1">
              <a:spcBef>
                <a:spcPct val="0"/>
              </a:spcBef>
              <a:buNone/>
              <a:defRPr/>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、预算调剂同</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中办发〔2016〕50号规定。</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algn="just" eaLnBrk="1" hangingPunct="1">
              <a:spcBef>
                <a:spcPct val="0"/>
              </a:spcBef>
              <a:buNone/>
              <a:defRPr/>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4</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、间接费用不得调增，可调减。原规定是不得调整。</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4" name="Rectangle 13" descr="FD1DDF730CE4456e89755B07FE1653D0# #Rectangle 13"/>
          <p:cNvSpPr>
            <a:spLocks noChangeArrowheads="1"/>
          </p:cNvSpPr>
          <p:nvPr/>
        </p:nvSpPr>
        <p:spPr bwMode="auto">
          <a:xfrm>
            <a:off x="923925" y="4745355"/>
            <a:ext cx="3042285" cy="42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实行</a:t>
            </a:r>
            <a:r>
              <a:rPr lang="zh-CN" altLang="en-US" sz="2000" b="1" dirty="0">
                <a:solidFill>
                  <a:srgbClr val="FF0000"/>
                </a:solidFill>
                <a:latin typeface="微软雅黑" panose="020B0503020204020204" pitchFamily="34" charset="-122"/>
                <a:ea typeface="微软雅黑" panose="020B0503020204020204" pitchFamily="34" charset="-122"/>
              </a:rPr>
              <a:t>责任倒查和追究</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制度</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5" name="Rectangle 13" descr="FD1DDF730CE4456e89755B07FE1653D0# #Rectangle 13"/>
          <p:cNvSpPr>
            <a:spLocks noChangeArrowheads="1"/>
          </p:cNvSpPr>
          <p:nvPr/>
        </p:nvSpPr>
        <p:spPr bwMode="auto">
          <a:xfrm>
            <a:off x="923839" y="5222031"/>
            <a:ext cx="3762398" cy="1351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fontAlgn="auto" hangingPunct="1">
              <a:spcBef>
                <a:spcPct val="0"/>
              </a:spcBef>
              <a:buNone/>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对存在失职，渎职，弄虚作假，截留、挪用、挤占、骗取重大专项资金等违法违纪行为的，按照相关规定追究相关责任人和单位的责任；涉嫌犯罪的，移送司法机关处理。</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6" name="Rectangle 13" descr="FD1DDF730CE4456e89755B07FE1653D0# #Rectangle 13"/>
          <p:cNvSpPr>
            <a:spLocks noChangeArrowheads="1"/>
          </p:cNvSpPr>
          <p:nvPr/>
        </p:nvSpPr>
        <p:spPr bwMode="auto">
          <a:xfrm>
            <a:off x="8769350" y="3953510"/>
            <a:ext cx="2849880" cy="674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建立健全材料消耗、统计盘点制度</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7" name="Rectangle 13" descr="FD1DDF730CE4456e89755B07FE1653D0# #Rectangle 13"/>
          <p:cNvSpPr>
            <a:spLocks noChangeArrowheads="1"/>
          </p:cNvSpPr>
          <p:nvPr/>
        </p:nvSpPr>
        <p:spPr bwMode="auto">
          <a:xfrm>
            <a:off x="8853805" y="4782820"/>
            <a:ext cx="2456180" cy="861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做好材料费购买</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、入库、送货单、发票号、领</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用、库存、报销等情况登记。</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88" name="组合 87"/>
          <p:cNvGrpSpPr/>
          <p:nvPr/>
        </p:nvGrpSpPr>
        <p:grpSpPr>
          <a:xfrm>
            <a:off x="1038306" y="1765175"/>
            <a:ext cx="3253808" cy="1141963"/>
            <a:chOff x="611560" y="1470144"/>
            <a:chExt cx="2440674" cy="856274"/>
          </a:xfrm>
        </p:grpSpPr>
        <p:cxnSp>
          <p:nvCxnSpPr>
            <p:cNvPr id="89" name="直接连接符 88"/>
            <p:cNvCxnSpPr/>
            <p:nvPr/>
          </p:nvCxnSpPr>
          <p:spPr>
            <a:xfrm>
              <a:off x="611560" y="1470144"/>
              <a:ext cx="1872208" cy="0"/>
            </a:xfrm>
            <a:prstGeom prst="line">
              <a:avLst/>
            </a:prstGeom>
            <a:ln w="6350">
              <a:solidFill>
                <a:srgbClr val="A0BF0D"/>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2483768" y="1470144"/>
              <a:ext cx="568466" cy="856274"/>
            </a:xfrm>
            <a:prstGeom prst="line">
              <a:avLst/>
            </a:prstGeom>
            <a:ln w="6350">
              <a:solidFill>
                <a:srgbClr val="A0BF0D"/>
              </a:solidFill>
            </a:ln>
          </p:spPr>
          <p:style>
            <a:lnRef idx="1">
              <a:schemeClr val="accent1"/>
            </a:lnRef>
            <a:fillRef idx="0">
              <a:schemeClr val="accent1"/>
            </a:fillRef>
            <a:effectRef idx="0">
              <a:schemeClr val="accent1"/>
            </a:effectRef>
            <a:fontRef idx="minor">
              <a:schemeClr val="tx1"/>
            </a:fontRef>
          </p:style>
        </p:cxnSp>
      </p:grpSp>
      <p:grpSp>
        <p:nvGrpSpPr>
          <p:cNvPr id="91" name="组合 90"/>
          <p:cNvGrpSpPr/>
          <p:nvPr/>
        </p:nvGrpSpPr>
        <p:grpSpPr>
          <a:xfrm flipH="1">
            <a:off x="6894081" y="1488950"/>
            <a:ext cx="4415916" cy="604852"/>
            <a:chOff x="-380931" y="1470144"/>
            <a:chExt cx="3312368" cy="453534"/>
          </a:xfrm>
        </p:grpSpPr>
        <p:cxnSp>
          <p:nvCxnSpPr>
            <p:cNvPr id="92" name="直接连接符 91"/>
            <p:cNvCxnSpPr/>
            <p:nvPr/>
          </p:nvCxnSpPr>
          <p:spPr>
            <a:xfrm>
              <a:off x="-380931" y="1470144"/>
              <a:ext cx="2864699" cy="0"/>
            </a:xfrm>
            <a:prstGeom prst="line">
              <a:avLst/>
            </a:prstGeom>
            <a:ln w="6350">
              <a:solidFill>
                <a:srgbClr val="A0BF0D"/>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a:off x="2483767" y="1470144"/>
              <a:ext cx="447670" cy="453534"/>
            </a:xfrm>
            <a:prstGeom prst="line">
              <a:avLst/>
            </a:prstGeom>
            <a:ln w="6350">
              <a:solidFill>
                <a:srgbClr val="A0BF0D"/>
              </a:solidFill>
            </a:ln>
          </p:spPr>
          <p:style>
            <a:lnRef idx="1">
              <a:schemeClr val="accent1"/>
            </a:lnRef>
            <a:fillRef idx="0">
              <a:schemeClr val="accent1"/>
            </a:fillRef>
            <a:effectRef idx="0">
              <a:schemeClr val="accent1"/>
            </a:effectRef>
            <a:fontRef idx="minor">
              <a:schemeClr val="tx1"/>
            </a:fontRef>
          </p:style>
        </p:cxnSp>
      </p:grpSp>
      <p:cxnSp>
        <p:nvCxnSpPr>
          <p:cNvPr id="94" name="直接连接符 93"/>
          <p:cNvCxnSpPr/>
          <p:nvPr/>
        </p:nvCxnSpPr>
        <p:spPr>
          <a:xfrm>
            <a:off x="1038306" y="5191855"/>
            <a:ext cx="4223919" cy="0"/>
          </a:xfrm>
          <a:prstGeom prst="line">
            <a:avLst/>
          </a:prstGeom>
          <a:ln w="6350">
            <a:solidFill>
              <a:srgbClr val="A0BF0D"/>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a:off x="8414424" y="4614449"/>
            <a:ext cx="2842909" cy="0"/>
          </a:xfrm>
          <a:prstGeom prst="line">
            <a:avLst/>
          </a:prstGeom>
          <a:ln w="6350">
            <a:solidFill>
              <a:srgbClr val="A0BF0D"/>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39" name="TextBox 43"/>
          <p:cNvSpPr txBox="1">
            <a:spLocks noChangeArrowheads="1"/>
          </p:cNvSpPr>
          <p:nvPr/>
        </p:nvSpPr>
        <p:spPr bwMode="auto">
          <a:xfrm>
            <a:off x="2446020" y="260985"/>
            <a:ext cx="8446770" cy="49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600" b="1" dirty="0" smtClean="0">
                <a:solidFill>
                  <a:schemeClr val="accent4">
                    <a:lumMod val="75000"/>
                  </a:schemeClr>
                </a:solidFill>
                <a:latin typeface="微软雅黑" panose="020B0503020204020204" pitchFamily="34" charset="-122"/>
              </a:rPr>
              <a:t>国家科技重大专项（民口）、</a:t>
            </a:r>
            <a:r>
              <a:rPr lang="zh-CN" altLang="en-US" sz="2600" b="1" dirty="0">
                <a:solidFill>
                  <a:schemeClr val="accent4">
                    <a:lumMod val="75000"/>
                  </a:schemeClr>
                </a:solidFill>
                <a:latin typeface="微软雅黑" panose="020B0503020204020204" pitchFamily="34" charset="-122"/>
              </a:rPr>
              <a:t>国家重点研发资金管理办法</a:t>
            </a:r>
            <a:endParaRPr lang="zh-CN" altLang="en-US" sz="2600" b="1" dirty="0">
              <a:solidFill>
                <a:schemeClr val="accent4">
                  <a:lumMod val="75000"/>
                </a:schemeClr>
              </a:solidFill>
              <a:latin typeface="微软雅黑" panose="020B0503020204020204" pitchFamily="34" charset="-122"/>
            </a:endParaRPr>
          </a:p>
        </p:txBody>
      </p:sp>
      <p:sp>
        <p:nvSpPr>
          <p:cNvPr id="40" name="燕尾形 39"/>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线形标注 1(带边框和强调线) 2"/>
          <p:cNvSpPr/>
          <p:nvPr/>
        </p:nvSpPr>
        <p:spPr>
          <a:xfrm>
            <a:off x="5067997" y="5831059"/>
            <a:ext cx="2124491" cy="649597"/>
          </a:xfrm>
          <a:prstGeom prst="accen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t>会计凭证档案保管期限延至</a:t>
            </a:r>
            <a:r>
              <a:rPr lang="en-US" altLang="zh-CN" b="1" dirty="0" smtClean="0"/>
              <a:t>30</a:t>
            </a:r>
            <a:r>
              <a:rPr lang="zh-CN" altLang="en-US" b="1" dirty="0" smtClean="0"/>
              <a:t>年</a:t>
            </a:r>
            <a:endParaRPr lang="zh-CN" altLang="en-US" b="1" dirty="0"/>
          </a:p>
        </p:txBody>
      </p: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ppt_x"/>
                                          </p:val>
                                        </p:tav>
                                        <p:tav tm="100000">
                                          <p:val>
                                            <p:strVal val="#ppt_x"/>
                                          </p:val>
                                        </p:tav>
                                      </p:tavLst>
                                    </p:anim>
                                    <p:anim calcmode="lin" valueType="num">
                                      <p:cBhvr additive="base">
                                        <p:cTn id="8" dur="500" fill="hold"/>
                                        <p:tgtEl>
                                          <p:spTgt spid="60"/>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0"/>
                                        </p:tgtEl>
                                        <p:attrNameLst>
                                          <p:attrName>style.visibility</p:attrName>
                                        </p:attrNameLst>
                                      </p:cBhvr>
                                      <p:to>
                                        <p:strVal val="visible"/>
                                      </p:to>
                                    </p:set>
                                    <p:anim calcmode="lin" valueType="num">
                                      <p:cBhvr additive="base">
                                        <p:cTn id="15" dur="500" fill="hold"/>
                                        <p:tgtEl>
                                          <p:spTgt spid="70"/>
                                        </p:tgtEl>
                                        <p:attrNameLst>
                                          <p:attrName>ppt_x</p:attrName>
                                        </p:attrNameLst>
                                      </p:cBhvr>
                                      <p:tavLst>
                                        <p:tav tm="0">
                                          <p:val>
                                            <p:strVal val="#ppt_x"/>
                                          </p:val>
                                        </p:tav>
                                        <p:tav tm="100000">
                                          <p:val>
                                            <p:strVal val="#ppt_x"/>
                                          </p:val>
                                        </p:tav>
                                      </p:tavLst>
                                    </p:anim>
                                    <p:anim calcmode="lin" valueType="num">
                                      <p:cBhvr additive="base">
                                        <p:cTn id="16" dur="500" fill="hold"/>
                                        <p:tgtEl>
                                          <p:spTgt spid="70"/>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75"/>
                                        </p:tgtEl>
                                        <p:attrNameLst>
                                          <p:attrName>style.visibility</p:attrName>
                                        </p:attrNameLst>
                                      </p:cBhvr>
                                      <p:to>
                                        <p:strVal val="visible"/>
                                      </p:to>
                                    </p:set>
                                    <p:anim calcmode="lin" valueType="num">
                                      <p:cBhvr additive="base">
                                        <p:cTn id="19" dur="500" fill="hold"/>
                                        <p:tgtEl>
                                          <p:spTgt spid="75"/>
                                        </p:tgtEl>
                                        <p:attrNameLst>
                                          <p:attrName>ppt_x</p:attrName>
                                        </p:attrNameLst>
                                      </p:cBhvr>
                                      <p:tavLst>
                                        <p:tav tm="0">
                                          <p:val>
                                            <p:strVal val="1+#ppt_w/2"/>
                                          </p:val>
                                        </p:tav>
                                        <p:tav tm="100000">
                                          <p:val>
                                            <p:strVal val="#ppt_x"/>
                                          </p:val>
                                        </p:tav>
                                      </p:tavLst>
                                    </p:anim>
                                    <p:anim calcmode="lin" valueType="num">
                                      <p:cBhvr additive="base">
                                        <p:cTn id="20" dur="500" fill="hold"/>
                                        <p:tgtEl>
                                          <p:spTgt spid="75"/>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2" presetClass="entr" presetSubtype="2" fill="hold" nodeType="afterEffect">
                                  <p:stCondLst>
                                    <p:cond delay="0"/>
                                  </p:stCondLst>
                                  <p:childTnLst>
                                    <p:set>
                                      <p:cBhvr>
                                        <p:cTn id="23" dur="1" fill="hold">
                                          <p:stCondLst>
                                            <p:cond delay="0"/>
                                          </p:stCondLst>
                                        </p:cTn>
                                        <p:tgtEl>
                                          <p:spTgt spid="88"/>
                                        </p:tgtEl>
                                        <p:attrNameLst>
                                          <p:attrName>style.visibility</p:attrName>
                                        </p:attrNameLst>
                                      </p:cBhvr>
                                      <p:to>
                                        <p:strVal val="visible"/>
                                      </p:to>
                                    </p:set>
                                    <p:animEffect transition="in" filter="wipe(right)">
                                      <p:cBhvr>
                                        <p:cTn id="24" dur="1000"/>
                                        <p:tgtEl>
                                          <p:spTgt spid="88"/>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fade">
                                      <p:cBhvr>
                                        <p:cTn id="27" dur="1000"/>
                                        <p:tgtEl>
                                          <p:spTgt spid="81"/>
                                        </p:tgtEl>
                                      </p:cBhvr>
                                    </p:animEffect>
                                    <p:anim calcmode="lin" valueType="num">
                                      <p:cBhvr>
                                        <p:cTn id="28" dur="1000" fill="hold"/>
                                        <p:tgtEl>
                                          <p:spTgt spid="81"/>
                                        </p:tgtEl>
                                        <p:attrNameLst>
                                          <p:attrName>ppt_x</p:attrName>
                                        </p:attrNameLst>
                                      </p:cBhvr>
                                      <p:tavLst>
                                        <p:tav tm="0">
                                          <p:val>
                                            <p:strVal val="#ppt_x"/>
                                          </p:val>
                                        </p:tav>
                                        <p:tav tm="100000">
                                          <p:val>
                                            <p:strVal val="#ppt_x"/>
                                          </p:val>
                                        </p:tav>
                                      </p:tavLst>
                                    </p:anim>
                                    <p:anim calcmode="lin" valueType="num">
                                      <p:cBhvr>
                                        <p:cTn id="29" dur="1000" fill="hold"/>
                                        <p:tgtEl>
                                          <p:spTgt spid="81"/>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80"/>
                                        </p:tgtEl>
                                        <p:attrNameLst>
                                          <p:attrName>style.visibility</p:attrName>
                                        </p:attrNameLst>
                                      </p:cBhvr>
                                      <p:to>
                                        <p:strVal val="visible"/>
                                      </p:to>
                                    </p:set>
                                    <p:animEffect transition="in" filter="fade">
                                      <p:cBhvr>
                                        <p:cTn id="32" dur="1000"/>
                                        <p:tgtEl>
                                          <p:spTgt spid="80"/>
                                        </p:tgtEl>
                                      </p:cBhvr>
                                    </p:animEffect>
                                    <p:anim calcmode="lin" valueType="num">
                                      <p:cBhvr>
                                        <p:cTn id="33" dur="1000" fill="hold"/>
                                        <p:tgtEl>
                                          <p:spTgt spid="80"/>
                                        </p:tgtEl>
                                        <p:attrNameLst>
                                          <p:attrName>ppt_x</p:attrName>
                                        </p:attrNameLst>
                                      </p:cBhvr>
                                      <p:tavLst>
                                        <p:tav tm="0">
                                          <p:val>
                                            <p:strVal val="#ppt_x"/>
                                          </p:val>
                                        </p:tav>
                                        <p:tav tm="100000">
                                          <p:val>
                                            <p:strVal val="#ppt_x"/>
                                          </p:val>
                                        </p:tav>
                                      </p:tavLst>
                                    </p:anim>
                                    <p:anim calcmode="lin" valueType="num">
                                      <p:cBhvr>
                                        <p:cTn id="34" dur="1000" fill="hold"/>
                                        <p:tgtEl>
                                          <p:spTgt spid="80"/>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22" presetClass="entr" presetSubtype="4" fill="hold" nodeType="afterEffect">
                                  <p:stCondLst>
                                    <p:cond delay="0"/>
                                  </p:stCondLst>
                                  <p:childTnLst>
                                    <p:set>
                                      <p:cBhvr>
                                        <p:cTn id="37" dur="1" fill="hold">
                                          <p:stCondLst>
                                            <p:cond delay="0"/>
                                          </p:stCondLst>
                                        </p:cTn>
                                        <p:tgtEl>
                                          <p:spTgt spid="91"/>
                                        </p:tgtEl>
                                        <p:attrNameLst>
                                          <p:attrName>style.visibility</p:attrName>
                                        </p:attrNameLst>
                                      </p:cBhvr>
                                      <p:to>
                                        <p:strVal val="visible"/>
                                      </p:to>
                                    </p:set>
                                    <p:animEffect transition="in" filter="wipe(down)">
                                      <p:cBhvr>
                                        <p:cTn id="38" dur="1000"/>
                                        <p:tgtEl>
                                          <p:spTgt spid="91"/>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82"/>
                                        </p:tgtEl>
                                        <p:attrNameLst>
                                          <p:attrName>style.visibility</p:attrName>
                                        </p:attrNameLst>
                                      </p:cBhvr>
                                      <p:to>
                                        <p:strVal val="visible"/>
                                      </p:to>
                                    </p:set>
                                    <p:animEffect transition="in" filter="fade">
                                      <p:cBhvr>
                                        <p:cTn id="46" dur="1000"/>
                                        <p:tgtEl>
                                          <p:spTgt spid="82"/>
                                        </p:tgtEl>
                                      </p:cBhvr>
                                    </p:animEffect>
                                    <p:anim calcmode="lin" valueType="num">
                                      <p:cBhvr>
                                        <p:cTn id="47" dur="1000" fill="hold"/>
                                        <p:tgtEl>
                                          <p:spTgt spid="82"/>
                                        </p:tgtEl>
                                        <p:attrNameLst>
                                          <p:attrName>ppt_x</p:attrName>
                                        </p:attrNameLst>
                                      </p:cBhvr>
                                      <p:tavLst>
                                        <p:tav tm="0">
                                          <p:val>
                                            <p:strVal val="#ppt_x"/>
                                          </p:val>
                                        </p:tav>
                                        <p:tav tm="100000">
                                          <p:val>
                                            <p:strVal val="#ppt_x"/>
                                          </p:val>
                                        </p:tav>
                                      </p:tavLst>
                                    </p:anim>
                                    <p:anim calcmode="lin" valueType="num">
                                      <p:cBhvr>
                                        <p:cTn id="48" dur="1000" fill="hold"/>
                                        <p:tgtEl>
                                          <p:spTgt spid="82"/>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2" presetClass="entr" presetSubtype="2" fill="hold" nodeType="afterEffect">
                                  <p:stCondLst>
                                    <p:cond delay="0"/>
                                  </p:stCondLst>
                                  <p:childTnLst>
                                    <p:set>
                                      <p:cBhvr>
                                        <p:cTn id="51" dur="1" fill="hold">
                                          <p:stCondLst>
                                            <p:cond delay="0"/>
                                          </p:stCondLst>
                                        </p:cTn>
                                        <p:tgtEl>
                                          <p:spTgt spid="94"/>
                                        </p:tgtEl>
                                        <p:attrNameLst>
                                          <p:attrName>style.visibility</p:attrName>
                                        </p:attrNameLst>
                                      </p:cBhvr>
                                      <p:to>
                                        <p:strVal val="visible"/>
                                      </p:to>
                                    </p:set>
                                    <p:animEffect transition="in" filter="wipe(right)">
                                      <p:cBhvr>
                                        <p:cTn id="52" dur="1000"/>
                                        <p:tgtEl>
                                          <p:spTgt spid="94"/>
                                        </p:tgtEl>
                                      </p:cBhvr>
                                    </p:animEffect>
                                  </p:childTnLst>
                                </p:cTn>
                              </p:par>
                              <p:par>
                                <p:cTn id="53" presetID="47" presetClass="entr" presetSubtype="0" fill="hold" grpId="0" nodeType="withEffect">
                                  <p:stCondLst>
                                    <p:cond delay="0"/>
                                  </p:stCondLst>
                                  <p:childTnLst>
                                    <p:set>
                                      <p:cBhvr>
                                        <p:cTn id="54" dur="1" fill="hold">
                                          <p:stCondLst>
                                            <p:cond delay="0"/>
                                          </p:stCondLst>
                                        </p:cTn>
                                        <p:tgtEl>
                                          <p:spTgt spid="84"/>
                                        </p:tgtEl>
                                        <p:attrNameLst>
                                          <p:attrName>style.visibility</p:attrName>
                                        </p:attrNameLst>
                                      </p:cBhvr>
                                      <p:to>
                                        <p:strVal val="visible"/>
                                      </p:to>
                                    </p:set>
                                    <p:animEffect transition="in" filter="fade">
                                      <p:cBhvr>
                                        <p:cTn id="55" dur="1000"/>
                                        <p:tgtEl>
                                          <p:spTgt spid="84"/>
                                        </p:tgtEl>
                                      </p:cBhvr>
                                    </p:animEffect>
                                    <p:anim calcmode="lin" valueType="num">
                                      <p:cBhvr>
                                        <p:cTn id="56" dur="1000" fill="hold"/>
                                        <p:tgtEl>
                                          <p:spTgt spid="84"/>
                                        </p:tgtEl>
                                        <p:attrNameLst>
                                          <p:attrName>ppt_x</p:attrName>
                                        </p:attrNameLst>
                                      </p:cBhvr>
                                      <p:tavLst>
                                        <p:tav tm="0">
                                          <p:val>
                                            <p:strVal val="#ppt_x"/>
                                          </p:val>
                                        </p:tav>
                                        <p:tav tm="100000">
                                          <p:val>
                                            <p:strVal val="#ppt_x"/>
                                          </p:val>
                                        </p:tav>
                                      </p:tavLst>
                                    </p:anim>
                                    <p:anim calcmode="lin" valueType="num">
                                      <p:cBhvr>
                                        <p:cTn id="57" dur="1000" fill="hold"/>
                                        <p:tgtEl>
                                          <p:spTgt spid="84"/>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85"/>
                                        </p:tgtEl>
                                        <p:attrNameLst>
                                          <p:attrName>style.visibility</p:attrName>
                                        </p:attrNameLst>
                                      </p:cBhvr>
                                      <p:to>
                                        <p:strVal val="visible"/>
                                      </p:to>
                                    </p:set>
                                    <p:animEffect transition="in" filter="fade">
                                      <p:cBhvr>
                                        <p:cTn id="60" dur="1000"/>
                                        <p:tgtEl>
                                          <p:spTgt spid="85"/>
                                        </p:tgtEl>
                                      </p:cBhvr>
                                    </p:animEffect>
                                    <p:anim calcmode="lin" valueType="num">
                                      <p:cBhvr>
                                        <p:cTn id="61" dur="1000" fill="hold"/>
                                        <p:tgtEl>
                                          <p:spTgt spid="85"/>
                                        </p:tgtEl>
                                        <p:attrNameLst>
                                          <p:attrName>ppt_x</p:attrName>
                                        </p:attrNameLst>
                                      </p:cBhvr>
                                      <p:tavLst>
                                        <p:tav tm="0">
                                          <p:val>
                                            <p:strVal val="#ppt_x"/>
                                          </p:val>
                                        </p:tav>
                                        <p:tav tm="100000">
                                          <p:val>
                                            <p:strVal val="#ppt_x"/>
                                          </p:val>
                                        </p:tav>
                                      </p:tavLst>
                                    </p:anim>
                                    <p:anim calcmode="lin" valueType="num">
                                      <p:cBhvr>
                                        <p:cTn id="62" dur="1000" fill="hold"/>
                                        <p:tgtEl>
                                          <p:spTgt spid="85"/>
                                        </p:tgtEl>
                                        <p:attrNameLst>
                                          <p:attrName>ppt_y</p:attrName>
                                        </p:attrNameLst>
                                      </p:cBhvr>
                                      <p:tavLst>
                                        <p:tav tm="0">
                                          <p:val>
                                            <p:strVal val="#ppt_y+.1"/>
                                          </p:val>
                                        </p:tav>
                                        <p:tav tm="100000">
                                          <p:val>
                                            <p:strVal val="#ppt_y"/>
                                          </p:val>
                                        </p:tav>
                                      </p:tavLst>
                                    </p:anim>
                                  </p:childTnLst>
                                </p:cTn>
                              </p:par>
                            </p:childTnLst>
                          </p:cTn>
                        </p:par>
                        <p:par>
                          <p:cTn id="63" fill="hold">
                            <p:stCondLst>
                              <p:cond delay="3500"/>
                            </p:stCondLst>
                            <p:childTnLst>
                              <p:par>
                                <p:cTn id="64" presetID="22" presetClass="entr" presetSubtype="8" fill="hold" nodeType="afterEffect">
                                  <p:stCondLst>
                                    <p:cond delay="0"/>
                                  </p:stCondLst>
                                  <p:childTnLst>
                                    <p:set>
                                      <p:cBhvr>
                                        <p:cTn id="65" dur="1" fill="hold">
                                          <p:stCondLst>
                                            <p:cond delay="0"/>
                                          </p:stCondLst>
                                        </p:cTn>
                                        <p:tgtEl>
                                          <p:spTgt spid="95"/>
                                        </p:tgtEl>
                                        <p:attrNameLst>
                                          <p:attrName>style.visibility</p:attrName>
                                        </p:attrNameLst>
                                      </p:cBhvr>
                                      <p:to>
                                        <p:strVal val="visible"/>
                                      </p:to>
                                    </p:set>
                                    <p:animEffect transition="in" filter="wipe(left)">
                                      <p:cBhvr>
                                        <p:cTn id="66" dur="1000"/>
                                        <p:tgtEl>
                                          <p:spTgt spid="95"/>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87"/>
                                        </p:tgtEl>
                                        <p:attrNameLst>
                                          <p:attrName>style.visibility</p:attrName>
                                        </p:attrNameLst>
                                      </p:cBhvr>
                                      <p:to>
                                        <p:strVal val="visible"/>
                                      </p:to>
                                    </p:set>
                                    <p:animEffect transition="in" filter="fade">
                                      <p:cBhvr>
                                        <p:cTn id="69" dur="1000"/>
                                        <p:tgtEl>
                                          <p:spTgt spid="87"/>
                                        </p:tgtEl>
                                      </p:cBhvr>
                                    </p:animEffect>
                                    <p:anim calcmode="lin" valueType="num">
                                      <p:cBhvr>
                                        <p:cTn id="70" dur="1000" fill="hold"/>
                                        <p:tgtEl>
                                          <p:spTgt spid="87"/>
                                        </p:tgtEl>
                                        <p:attrNameLst>
                                          <p:attrName>ppt_x</p:attrName>
                                        </p:attrNameLst>
                                      </p:cBhvr>
                                      <p:tavLst>
                                        <p:tav tm="0">
                                          <p:val>
                                            <p:strVal val="#ppt_x"/>
                                          </p:val>
                                        </p:tav>
                                        <p:tav tm="100000">
                                          <p:val>
                                            <p:strVal val="#ppt_x"/>
                                          </p:val>
                                        </p:tav>
                                      </p:tavLst>
                                    </p:anim>
                                    <p:anim calcmode="lin" valueType="num">
                                      <p:cBhvr>
                                        <p:cTn id="71" dur="1000" fill="hold"/>
                                        <p:tgtEl>
                                          <p:spTgt spid="87"/>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86"/>
                                        </p:tgtEl>
                                        <p:attrNameLst>
                                          <p:attrName>style.visibility</p:attrName>
                                        </p:attrNameLst>
                                      </p:cBhvr>
                                      <p:to>
                                        <p:strVal val="visible"/>
                                      </p:to>
                                    </p:set>
                                    <p:animEffect transition="in" filter="fade">
                                      <p:cBhvr>
                                        <p:cTn id="74" dur="1000"/>
                                        <p:tgtEl>
                                          <p:spTgt spid="86"/>
                                        </p:tgtEl>
                                      </p:cBhvr>
                                    </p:animEffect>
                                    <p:anim calcmode="lin" valueType="num">
                                      <p:cBhvr>
                                        <p:cTn id="75" dur="1000" fill="hold"/>
                                        <p:tgtEl>
                                          <p:spTgt spid="86"/>
                                        </p:tgtEl>
                                        <p:attrNameLst>
                                          <p:attrName>ppt_x</p:attrName>
                                        </p:attrNameLst>
                                      </p:cBhvr>
                                      <p:tavLst>
                                        <p:tav tm="0">
                                          <p:val>
                                            <p:strVal val="#ppt_x"/>
                                          </p:val>
                                        </p:tav>
                                        <p:tav tm="100000">
                                          <p:val>
                                            <p:strVal val="#ppt_x"/>
                                          </p:val>
                                        </p:tav>
                                      </p:tavLst>
                                    </p:anim>
                                    <p:anim calcmode="lin" valueType="num">
                                      <p:cBhvr>
                                        <p:cTn id="76"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2" grpId="0"/>
      <p:bldP spid="83" grpId="0"/>
      <p:bldP spid="84" grpId="0"/>
      <p:bldP spid="85" grpId="0"/>
      <p:bldP spid="86" grpId="0"/>
      <p:bldP spid="8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图片 76"/>
          <p:cNvPicPr>
            <a:picLocks noChangeAspect="1" noChangeArrowheads="1"/>
          </p:cNvPicPr>
          <p:nvPr/>
        </p:nvPicPr>
        <p:blipFill>
          <a:blip r:embed="rId1"/>
          <a:srcRect/>
          <a:stretch>
            <a:fillRect/>
          </a:stretch>
        </p:blipFill>
        <p:spPr>
          <a:xfrm>
            <a:off x="469900" y="1079500"/>
            <a:ext cx="2943225" cy="2157730"/>
          </a:xfrm>
          <a:prstGeom prst="rect">
            <a:avLst/>
          </a:prstGeom>
          <a:noFill/>
          <a:ln w="9525">
            <a:noFill/>
            <a:miter lim="800000"/>
            <a:headEnd/>
            <a:tailEnd/>
          </a:ln>
        </p:spPr>
      </p:pic>
      <p:cxnSp>
        <p:nvCxnSpPr>
          <p:cNvPr id="22" name="直接连接符 21"/>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24" name="燕尾形 23"/>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燕尾形 2"/>
          <p:cNvSpPr/>
          <p:nvPr/>
        </p:nvSpPr>
        <p:spPr>
          <a:xfrm>
            <a:off x="793212"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3427730" y="1336675"/>
            <a:ext cx="6937375" cy="521970"/>
          </a:xfrm>
          <a:prstGeom prst="rect">
            <a:avLst/>
          </a:prstGeom>
          <a:noFill/>
        </p:spPr>
        <p:txBody>
          <a:bodyPr wrap="square" rtlCol="0" anchor="t">
            <a:spAutoFit/>
          </a:bodyPr>
          <a:lstStyle/>
          <a:p>
            <a:r>
              <a:rPr lang="en-US" altLang="zh-CN" sz="2800" b="1">
                <a:solidFill>
                  <a:schemeClr val="accent1">
                    <a:lumMod val="75000"/>
                  </a:schemeClr>
                </a:solidFill>
              </a:rPr>
              <a:t>5</a:t>
            </a:r>
            <a:r>
              <a:rPr lang="zh-CN" altLang="en-US" sz="2800" b="1">
                <a:solidFill>
                  <a:schemeClr val="accent1">
                    <a:lumMod val="75000"/>
                  </a:schemeClr>
                </a:solidFill>
              </a:rPr>
              <a:t>、</a:t>
            </a:r>
            <a:r>
              <a:rPr lang="zh-CN" altLang="en-US" sz="2800" b="1">
                <a:solidFill>
                  <a:schemeClr val="accent1">
                    <a:lumMod val="75000"/>
                  </a:schemeClr>
                </a:solidFill>
              </a:rPr>
              <a:t>有下列行为之一的，不得通过财务验收：</a:t>
            </a:r>
            <a:endParaRPr lang="zh-CN" altLang="en-US" sz="2800" b="1">
              <a:solidFill>
                <a:schemeClr val="accent1">
                  <a:lumMod val="75000"/>
                </a:schemeClr>
              </a:solidFill>
            </a:endParaRPr>
          </a:p>
        </p:txBody>
      </p:sp>
      <p:sp>
        <p:nvSpPr>
          <p:cNvPr id="41" name="文本框 48"/>
          <p:cNvSpPr txBox="1"/>
          <p:nvPr/>
        </p:nvSpPr>
        <p:spPr>
          <a:xfrm>
            <a:off x="3832225" y="2459355"/>
            <a:ext cx="7471410" cy="3969385"/>
          </a:xfrm>
          <a:prstGeom prst="rect">
            <a:avLst/>
          </a:prstGeom>
          <a:solidFill>
            <a:schemeClr val="accent6">
              <a:lumMod val="60000"/>
              <a:lumOff val="40000"/>
            </a:schemeClr>
          </a:solidFill>
          <a:ln>
            <a:noFill/>
          </a:ln>
        </p:spPr>
        <p:txBody>
          <a:bodyPr wrap="square" rtlCol="0">
            <a:spAutoFit/>
          </a:bodyPr>
          <a:lstStyle>
            <a:defPPr>
              <a:defRPr lang="zh-CN"/>
            </a:defPPr>
            <a:lvl1pPr algn="ctr">
              <a:defRPr sz="1600">
                <a:solidFill>
                  <a:srgbClr val="E7E7E7"/>
                </a:solidFill>
                <a:latin typeface="TeXGyreAdventor" panose="00000500000000000000" pitchFamily="50" charset="0"/>
              </a:defRPr>
            </a:lvl1pPr>
          </a:lstStyle>
          <a:p>
            <a:pPr algn="l"/>
            <a:r>
              <a:rPr lang="zh-CN" altLang="en-US" sz="2800" b="1" dirty="0">
                <a:solidFill>
                  <a:schemeClr val="accent3">
                    <a:lumMod val="75000"/>
                  </a:schemeClr>
                </a:solidFill>
                <a:sym typeface="+mn-ea"/>
              </a:rPr>
              <a:t>（一）编报虚假预算，套取国家财政资金；</a:t>
            </a:r>
            <a:endParaRPr lang="zh-CN" altLang="en-US" sz="2800" b="1" dirty="0">
              <a:solidFill>
                <a:schemeClr val="accent3">
                  <a:lumMod val="75000"/>
                </a:schemeClr>
              </a:solidFill>
            </a:endParaRPr>
          </a:p>
          <a:p>
            <a:pPr algn="l"/>
            <a:r>
              <a:rPr lang="zh-CN" altLang="en-US" sz="2800" b="1" dirty="0">
                <a:solidFill>
                  <a:schemeClr val="accent3">
                    <a:lumMod val="75000"/>
                  </a:schemeClr>
                </a:solidFill>
                <a:sym typeface="+mn-ea"/>
              </a:rPr>
              <a:t>（二）</a:t>
            </a:r>
            <a:r>
              <a:rPr lang="zh-CN" altLang="en-US" sz="2800" b="1" u="sng" dirty="0">
                <a:solidFill>
                  <a:srgbClr val="FF0000"/>
                </a:solidFill>
                <a:sym typeface="+mn-ea"/>
              </a:rPr>
              <a:t>未</a:t>
            </a:r>
            <a:r>
              <a:rPr lang="zh-CN" altLang="en-US" sz="2800" b="1" dirty="0">
                <a:solidFill>
                  <a:schemeClr val="accent3">
                    <a:lumMod val="75000"/>
                  </a:schemeClr>
                </a:solidFill>
                <a:sym typeface="+mn-ea"/>
              </a:rPr>
              <a:t>对专项资金进行</a:t>
            </a:r>
            <a:r>
              <a:rPr lang="zh-CN" altLang="en-US" sz="2800" b="1" u="sng" dirty="0">
                <a:solidFill>
                  <a:srgbClr val="FF0000"/>
                </a:solidFill>
                <a:sym typeface="+mn-ea"/>
              </a:rPr>
              <a:t>单独核算；</a:t>
            </a:r>
            <a:endParaRPr lang="zh-CN" altLang="en-US" sz="2800" b="1" u="sng" dirty="0">
              <a:solidFill>
                <a:srgbClr val="FF0000"/>
              </a:solidFill>
            </a:endParaRPr>
          </a:p>
          <a:p>
            <a:pPr algn="l"/>
            <a:r>
              <a:rPr lang="zh-CN" altLang="en-US" sz="2800" b="1" dirty="0">
                <a:solidFill>
                  <a:schemeClr val="accent3">
                    <a:lumMod val="75000"/>
                  </a:schemeClr>
                </a:solidFill>
                <a:sym typeface="+mn-ea"/>
              </a:rPr>
              <a:t>（三）截留、挤占、挪用专项资金；</a:t>
            </a:r>
            <a:endParaRPr lang="zh-CN" altLang="en-US" sz="2800" b="1" dirty="0">
              <a:solidFill>
                <a:schemeClr val="accent3">
                  <a:lumMod val="75000"/>
                </a:schemeClr>
              </a:solidFill>
            </a:endParaRPr>
          </a:p>
          <a:p>
            <a:pPr algn="l"/>
            <a:r>
              <a:rPr lang="zh-CN" altLang="en-US" sz="2800" b="1" dirty="0">
                <a:solidFill>
                  <a:schemeClr val="accent3">
                    <a:lumMod val="75000"/>
                  </a:schemeClr>
                </a:solidFill>
                <a:sym typeface="+mn-ea"/>
              </a:rPr>
              <a:t>（四）</a:t>
            </a:r>
            <a:r>
              <a:rPr lang="zh-CN" altLang="en-US" sz="2800" b="1" u="sng" dirty="0">
                <a:solidFill>
                  <a:srgbClr val="FF0000"/>
                </a:solidFill>
                <a:sym typeface="+mn-ea"/>
              </a:rPr>
              <a:t>违反规定转拨</a:t>
            </a:r>
            <a:r>
              <a:rPr lang="zh-CN" altLang="en-US" sz="2800" b="1" dirty="0">
                <a:solidFill>
                  <a:schemeClr val="accent3">
                    <a:lumMod val="75000"/>
                  </a:schemeClr>
                </a:solidFill>
                <a:sym typeface="+mn-ea"/>
              </a:rPr>
              <a:t>、转移专项资金；</a:t>
            </a:r>
            <a:endParaRPr lang="zh-CN" altLang="en-US" sz="2800" b="1" dirty="0">
              <a:solidFill>
                <a:schemeClr val="accent3">
                  <a:lumMod val="75000"/>
                </a:schemeClr>
              </a:solidFill>
              <a:sym typeface="+mn-ea"/>
            </a:endParaRPr>
          </a:p>
          <a:p>
            <a:pPr algn="l"/>
            <a:r>
              <a:rPr lang="zh-CN" altLang="en-US" sz="2800" b="1" dirty="0">
                <a:solidFill>
                  <a:schemeClr val="accent3">
                    <a:lumMod val="75000"/>
                  </a:schemeClr>
                </a:solidFill>
                <a:sym typeface="+mn-ea"/>
              </a:rPr>
              <a:t>（五）提供虚假财务会计资料；</a:t>
            </a:r>
            <a:endParaRPr lang="zh-CN" altLang="en-US" sz="2800" b="1" dirty="0">
              <a:solidFill>
                <a:schemeClr val="accent3">
                  <a:lumMod val="75000"/>
                </a:schemeClr>
              </a:solidFill>
            </a:endParaRPr>
          </a:p>
          <a:p>
            <a:pPr algn="l"/>
            <a:r>
              <a:rPr lang="zh-CN" altLang="en-US" sz="2800" b="1" dirty="0">
                <a:solidFill>
                  <a:schemeClr val="accent3">
                    <a:lumMod val="75000"/>
                  </a:schemeClr>
                </a:solidFill>
                <a:sym typeface="+mn-ea"/>
              </a:rPr>
              <a:t>（六）未按规定执行和调剂预算；</a:t>
            </a:r>
            <a:endParaRPr lang="zh-CN" altLang="en-US" sz="2800" b="1" dirty="0">
              <a:solidFill>
                <a:schemeClr val="accent3">
                  <a:lumMod val="75000"/>
                </a:schemeClr>
              </a:solidFill>
            </a:endParaRPr>
          </a:p>
          <a:p>
            <a:pPr algn="l"/>
            <a:r>
              <a:rPr lang="zh-CN" altLang="en-US" sz="2800" b="1" dirty="0">
                <a:solidFill>
                  <a:schemeClr val="accent3">
                    <a:lumMod val="75000"/>
                  </a:schemeClr>
                </a:solidFill>
                <a:sym typeface="+mn-ea"/>
              </a:rPr>
              <a:t>（七）虚假承诺、单位</a:t>
            </a:r>
            <a:r>
              <a:rPr lang="zh-CN" altLang="en-US" sz="2800" b="1" u="sng" dirty="0">
                <a:solidFill>
                  <a:srgbClr val="FF0000"/>
                </a:solidFill>
                <a:sym typeface="+mn-ea"/>
              </a:rPr>
              <a:t>自筹资金不到位；</a:t>
            </a:r>
            <a:endParaRPr lang="zh-CN" altLang="en-US" sz="2800" b="1" u="sng" dirty="0">
              <a:solidFill>
                <a:srgbClr val="FF0000"/>
              </a:solidFill>
            </a:endParaRPr>
          </a:p>
          <a:p>
            <a:pPr algn="l"/>
            <a:r>
              <a:rPr lang="zh-CN" altLang="en-US" sz="2800" b="1" dirty="0">
                <a:solidFill>
                  <a:schemeClr val="accent3">
                    <a:lumMod val="75000"/>
                  </a:schemeClr>
                </a:solidFill>
                <a:sym typeface="+mn-ea"/>
              </a:rPr>
              <a:t>（八）资金管理使用存在违规问题拒不整改；</a:t>
            </a:r>
            <a:endParaRPr lang="zh-CN" altLang="en-US" sz="2800" b="1" dirty="0">
              <a:solidFill>
                <a:schemeClr val="accent3">
                  <a:lumMod val="75000"/>
                </a:schemeClr>
              </a:solidFill>
            </a:endParaRPr>
          </a:p>
          <a:p>
            <a:pPr algn="l"/>
            <a:r>
              <a:rPr lang="zh-CN" altLang="en-US" sz="2800" b="1" dirty="0">
                <a:solidFill>
                  <a:schemeClr val="accent3">
                    <a:lumMod val="75000"/>
                  </a:schemeClr>
                </a:solidFill>
                <a:sym typeface="+mn-ea"/>
              </a:rPr>
              <a:t>（九）其他违反国家财经纪律的行为。</a:t>
            </a:r>
            <a:endParaRPr lang="zh-CN" altLang="en-US" sz="2400" b="1" dirty="0">
              <a:solidFill>
                <a:schemeClr val="accent3">
                  <a:lumMod val="75000"/>
                </a:schemeClr>
              </a:solidFill>
              <a:sym typeface="+mn-ea"/>
            </a:endParaRPr>
          </a:p>
        </p:txBody>
      </p:sp>
    </p:spTree>
  </p:cSld>
  <p:clrMapOvr>
    <a:masterClrMapping/>
  </p:clrMapOvr>
  <p:transition spd="slow" advTm="0">
    <p:cover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直接连接符 26"/>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29" name="燕尾形 28"/>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 name="TextBox 7"/>
          <p:cNvSpPr txBox="1"/>
          <p:nvPr/>
        </p:nvSpPr>
        <p:spPr>
          <a:xfrm>
            <a:off x="190550" y="180723"/>
            <a:ext cx="1457450" cy="584775"/>
          </a:xfrm>
          <a:prstGeom prst="rect">
            <a:avLst/>
          </a:prstGeom>
          <a:noFill/>
        </p:spPr>
        <p:txBody>
          <a:bodyPr wrap="none" rtlCol="0">
            <a:spAutoFit/>
          </a:bodyPr>
          <a:lstStyle/>
          <a:p>
            <a:r>
              <a:rPr lang="en-US" altLang="zh-CN" sz="3200" dirty="0">
                <a:solidFill>
                  <a:schemeClr val="tx2"/>
                </a:solidFill>
                <a:latin typeface="Eras Bold ITC" panose="020B0907030504020204" pitchFamily="34" charset="0"/>
                <a:ea typeface="微软雅黑" panose="020B0503020204020204" pitchFamily="34" charset="-122"/>
              </a:rPr>
              <a:t>LOGO</a:t>
            </a:r>
            <a:endParaRPr lang="zh-CN" altLang="en-US" sz="3200" dirty="0">
              <a:solidFill>
                <a:schemeClr val="tx2"/>
              </a:solidFill>
              <a:latin typeface="Eras Bold ITC" panose="020B0907030504020204" pitchFamily="34" charset="0"/>
              <a:ea typeface="微软雅黑" panose="020B0503020204020204" pitchFamily="34" charset="-122"/>
            </a:endParaRPr>
          </a:p>
        </p:txBody>
      </p:sp>
      <p:sp>
        <p:nvSpPr>
          <p:cNvPr id="3" name="内容占位符 2"/>
          <p:cNvSpPr>
            <a:spLocks noGrp="1"/>
          </p:cNvSpPr>
          <p:nvPr/>
        </p:nvSpPr>
        <p:spPr>
          <a:xfrm>
            <a:off x="3300095" y="2080895"/>
            <a:ext cx="7802880" cy="4536440"/>
          </a:xfrm>
          <a:prstGeom prst="rect">
            <a:avLst/>
          </a:prstGeom>
        </p:spPr>
        <p:txBody>
          <a:bodyPr vert="horz" lIns="121917" tIns="60958" rIns="121917" bIns="60958" rtlCol="0">
            <a:normAutofit/>
          </a:bodyPr>
          <a:lstStyle>
            <a:lvl1pPr marL="457200" indent="-457200" algn="l" defTabSz="121856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0" indent="0" fontAlgn="auto">
              <a:lnSpc>
                <a:spcPct val="100000"/>
              </a:lnSpc>
              <a:spcBef>
                <a:spcPts val="0"/>
              </a:spcBef>
              <a:buNone/>
            </a:pPr>
            <a:endParaRPr lang="en-US" altLang="zh-CN" sz="2400" dirty="0">
              <a:latin typeface="华文中宋" panose="02010600040101010101" charset="-122"/>
              <a:ea typeface="华文中宋" panose="02010600040101010101" charset="-122"/>
              <a:cs typeface="华文中宋" panose="02010600040101010101" charset="-122"/>
              <a:sym typeface="+mn-ea"/>
            </a:endParaRPr>
          </a:p>
          <a:p>
            <a:pPr fontAlgn="auto">
              <a:lnSpc>
                <a:spcPct val="100000"/>
              </a:lnSpc>
              <a:spcBef>
                <a:spcPts val="0"/>
              </a:spcBef>
              <a:buClr>
                <a:srgbClr val="35957F"/>
              </a:buClr>
              <a:buFont typeface="Wingdings" panose="05000000000000000000" charset="0"/>
              <a:buChar char="p"/>
            </a:pPr>
            <a:r>
              <a:rPr lang="en-US" altLang="zh-CN" sz="2400" dirty="0">
                <a:latin typeface="华文中宋" panose="02010600040101010101" charset="-122"/>
                <a:ea typeface="华文中宋" panose="02010600040101010101" charset="-122"/>
                <a:cs typeface="华文中宋" panose="02010600040101010101" charset="-122"/>
                <a:sym typeface="+mn-ea"/>
              </a:rPr>
              <a:t>1</a:t>
            </a:r>
            <a:r>
              <a:rPr lang="zh-CN" altLang="en-US" sz="2400" dirty="0">
                <a:latin typeface="华文中宋" panose="02010600040101010101" charset="-122"/>
                <a:ea typeface="华文中宋" panose="02010600040101010101" charset="-122"/>
                <a:cs typeface="华文中宋" panose="02010600040101010101" charset="-122"/>
                <a:sym typeface="+mn-ea"/>
              </a:rPr>
              <a:t>、预算编制：</a:t>
            </a:r>
            <a:r>
              <a:rPr sz="2400"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sym typeface="+mn-ea"/>
              </a:rPr>
              <a:t>项目直接费用中</a:t>
            </a:r>
            <a:r>
              <a:rPr sz="2400" dirty="0">
                <a:solidFill>
                  <a:srgbClr val="FF0000"/>
                </a:solidFill>
                <a:latin typeface="华文中宋" panose="02010600040101010101" charset="-122"/>
                <a:ea typeface="华文中宋" panose="02010600040101010101" charset="-122"/>
                <a:cs typeface="华文中宋" panose="02010600040101010101" charset="-122"/>
                <a:sym typeface="+mn-ea"/>
              </a:rPr>
              <a:t>除设备费外</a:t>
            </a:r>
            <a:r>
              <a:rPr sz="2400"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sym typeface="+mn-ea"/>
              </a:rPr>
              <a:t>，其他费用只提供基本测算说明，不提供明细。</a:t>
            </a:r>
            <a:endParaRPr sz="2400"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sym typeface="+mn-ea"/>
            </a:endParaRPr>
          </a:p>
          <a:p>
            <a:pPr fontAlgn="auto">
              <a:lnSpc>
                <a:spcPct val="100000"/>
              </a:lnSpc>
              <a:spcBef>
                <a:spcPts val="0"/>
              </a:spcBef>
              <a:buClr>
                <a:srgbClr val="35957F"/>
              </a:buClr>
              <a:buFont typeface="Wingdings" panose="05000000000000000000" charset="0"/>
              <a:buChar char="p"/>
            </a:pPr>
            <a:endParaRPr sz="2400"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sym typeface="+mn-ea"/>
            </a:endParaRPr>
          </a:p>
          <a:p>
            <a:pPr fontAlgn="auto">
              <a:lnSpc>
                <a:spcPct val="100000"/>
              </a:lnSpc>
              <a:spcBef>
                <a:spcPts val="0"/>
              </a:spcBef>
              <a:buClr>
                <a:srgbClr val="35957F"/>
              </a:buClr>
              <a:buFont typeface="Wingdings" panose="05000000000000000000" charset="0"/>
              <a:buChar char="p"/>
            </a:pPr>
            <a:r>
              <a:rPr lang="en-US" altLang="zh-CN" sz="2400" dirty="0">
                <a:latin typeface="华文中宋" panose="02010600040101010101" charset="-122"/>
                <a:ea typeface="华文中宋" panose="02010600040101010101" charset="-122"/>
                <a:cs typeface="华文中宋" panose="02010600040101010101" charset="-122"/>
                <a:sym typeface="+mn-ea"/>
              </a:rPr>
              <a:t>2</a:t>
            </a:r>
            <a:r>
              <a:rPr lang="zh-CN" altLang="en-US" sz="2400" dirty="0">
                <a:latin typeface="华文中宋" panose="02010600040101010101" charset="-122"/>
                <a:ea typeface="华文中宋" panose="02010600040101010101" charset="-122"/>
                <a:cs typeface="华文中宋" panose="02010600040101010101" charset="-122"/>
                <a:sym typeface="+mn-ea"/>
              </a:rPr>
              <a:t>、预算调剂：</a:t>
            </a:r>
            <a:r>
              <a:rPr sz="2400"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sym typeface="+mn-ea"/>
              </a:rPr>
              <a:t>直接费用中</a:t>
            </a:r>
            <a:r>
              <a:rPr sz="2400" dirty="0">
                <a:solidFill>
                  <a:srgbClr val="FF0000"/>
                </a:solidFill>
                <a:latin typeface="华文中宋" panose="02010600040101010101" charset="-122"/>
                <a:ea typeface="华文中宋" panose="02010600040101010101" charset="-122"/>
                <a:cs typeface="华文中宋" panose="02010600040101010101" charset="-122"/>
                <a:sym typeface="+mn-ea"/>
              </a:rPr>
              <a:t>除设备费外</a:t>
            </a:r>
            <a:r>
              <a:rPr sz="2400"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sym typeface="+mn-ea"/>
              </a:rPr>
              <a:t>，其他科目费用调剂权</a:t>
            </a:r>
            <a:r>
              <a:rPr sz="2400" dirty="0">
                <a:solidFill>
                  <a:srgbClr val="FF0000"/>
                </a:solidFill>
                <a:latin typeface="华文中宋" panose="02010600040101010101" charset="-122"/>
                <a:ea typeface="华文中宋" panose="02010600040101010101" charset="-122"/>
                <a:cs typeface="华文中宋" panose="02010600040101010101" charset="-122"/>
                <a:sym typeface="+mn-ea"/>
              </a:rPr>
              <a:t>全部下放</a:t>
            </a:r>
            <a:r>
              <a:rPr sz="2400"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sym typeface="+mn-ea"/>
              </a:rPr>
              <a:t>给项目承担单位</a:t>
            </a:r>
            <a:r>
              <a:rPr lang="zh-CN" sz="2400"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sym typeface="+mn-ea"/>
              </a:rPr>
              <a:t>。</a:t>
            </a:r>
            <a:endParaRPr lang="zh-CN" sz="2400"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sym typeface="+mn-ea"/>
            </a:endParaRPr>
          </a:p>
          <a:p>
            <a:pPr fontAlgn="auto">
              <a:lnSpc>
                <a:spcPct val="100000"/>
              </a:lnSpc>
              <a:spcBef>
                <a:spcPts val="0"/>
              </a:spcBef>
              <a:buClr>
                <a:srgbClr val="35957F"/>
              </a:buClr>
              <a:buFont typeface="Wingdings" panose="05000000000000000000" charset="0"/>
              <a:buChar char="p"/>
            </a:pPr>
            <a:endParaRPr lang="zh-CN" sz="2400"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sym typeface="+mn-ea"/>
            </a:endParaRPr>
          </a:p>
          <a:p>
            <a:pPr fontAlgn="auto">
              <a:lnSpc>
                <a:spcPct val="100000"/>
              </a:lnSpc>
              <a:spcBef>
                <a:spcPts val="0"/>
              </a:spcBef>
              <a:buClr>
                <a:srgbClr val="35957F"/>
              </a:buClr>
              <a:buFont typeface="Wingdings" panose="05000000000000000000" charset="0"/>
              <a:buChar char="p"/>
            </a:pPr>
            <a:r>
              <a:rPr lang="en-US" altLang="zh-CN" sz="2400" dirty="0">
                <a:latin typeface="华文中宋" panose="02010600040101010101" charset="-122"/>
                <a:ea typeface="华文中宋" panose="02010600040101010101" charset="-122"/>
                <a:cs typeface="华文中宋" panose="02010600040101010101" charset="-122"/>
                <a:sym typeface="+mn-ea"/>
              </a:rPr>
              <a:t>3</a:t>
            </a:r>
            <a:r>
              <a:rPr lang="zh-CN" altLang="en-US" sz="2400" dirty="0">
                <a:latin typeface="华文中宋" panose="02010600040101010101" charset="-122"/>
                <a:ea typeface="华文中宋" panose="02010600040101010101" charset="-122"/>
                <a:cs typeface="华文中宋" panose="02010600040101010101" charset="-122"/>
                <a:sym typeface="+mn-ea"/>
              </a:rPr>
              <a:t>、间接费用：</a:t>
            </a:r>
            <a:r>
              <a:rPr lang="zh-CN" altLang="en-US" sz="2400"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sym typeface="+mn-ea"/>
              </a:rPr>
              <a:t>不超过</a:t>
            </a:r>
            <a:r>
              <a:rPr lang="zh-CN" altLang="en-US" sz="2400" dirty="0">
                <a:solidFill>
                  <a:srgbClr val="FF0000"/>
                </a:solidFill>
                <a:latin typeface="华文中宋" panose="02010600040101010101" charset="-122"/>
                <a:ea typeface="华文中宋" panose="02010600040101010101" charset="-122"/>
                <a:cs typeface="华文中宋" panose="02010600040101010101" charset="-122"/>
                <a:sym typeface="+mn-ea"/>
              </a:rPr>
              <a:t>直接费用扣除设备购置费</a:t>
            </a:r>
            <a:r>
              <a:rPr lang="zh-CN" altLang="en-US" sz="2400"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sym typeface="+mn-ea"/>
              </a:rPr>
              <a:t>的一定比例：500万元以下的部分为</a:t>
            </a:r>
            <a:r>
              <a:rPr lang="zh-CN" altLang="en-US" sz="2400" dirty="0">
                <a:solidFill>
                  <a:srgbClr val="FF0000"/>
                </a:solidFill>
                <a:latin typeface="华文中宋" panose="02010600040101010101" charset="-122"/>
                <a:ea typeface="华文中宋" panose="02010600040101010101" charset="-122"/>
                <a:cs typeface="华文中宋" panose="02010600040101010101" charset="-122"/>
                <a:sym typeface="+mn-ea"/>
              </a:rPr>
              <a:t>20%</a:t>
            </a:r>
            <a:r>
              <a:rPr lang="zh-CN" altLang="en-US" sz="2400"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sym typeface="+mn-ea"/>
              </a:rPr>
              <a:t>，500万元至1000万元的部分为</a:t>
            </a:r>
            <a:r>
              <a:rPr lang="zh-CN" altLang="en-US" sz="2400" dirty="0">
                <a:solidFill>
                  <a:srgbClr val="FF0000"/>
                </a:solidFill>
                <a:latin typeface="华文中宋" panose="02010600040101010101" charset="-122"/>
                <a:ea typeface="华文中宋" panose="02010600040101010101" charset="-122"/>
                <a:cs typeface="华文中宋" panose="02010600040101010101" charset="-122"/>
                <a:sym typeface="+mn-ea"/>
              </a:rPr>
              <a:t>15%</a:t>
            </a:r>
            <a:r>
              <a:rPr lang="zh-CN" altLang="en-US" sz="2400"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sym typeface="+mn-ea"/>
              </a:rPr>
              <a:t>，1000万元以上的部分为</a:t>
            </a:r>
            <a:r>
              <a:rPr lang="zh-CN" altLang="en-US" sz="2400" dirty="0">
                <a:solidFill>
                  <a:srgbClr val="FF0000"/>
                </a:solidFill>
                <a:latin typeface="华文中宋" panose="02010600040101010101" charset="-122"/>
                <a:ea typeface="华文中宋" panose="02010600040101010101" charset="-122"/>
                <a:cs typeface="华文中宋" panose="02010600040101010101" charset="-122"/>
                <a:sym typeface="+mn-ea"/>
              </a:rPr>
              <a:t>13</a:t>
            </a:r>
            <a:r>
              <a:rPr lang="zh-CN" altLang="en-US" sz="2400" dirty="0" smtClean="0">
                <a:solidFill>
                  <a:srgbClr val="FF0000"/>
                </a:solidFill>
                <a:latin typeface="华文中宋" panose="02010600040101010101" charset="-122"/>
                <a:ea typeface="华文中宋" panose="02010600040101010101" charset="-122"/>
                <a:cs typeface="华文中宋" panose="02010600040101010101" charset="-122"/>
                <a:sym typeface="+mn-ea"/>
              </a:rPr>
              <a:t>%</a:t>
            </a:r>
            <a:r>
              <a:rPr lang="zh-CN" altLang="en-US" sz="2400" dirty="0" smtClean="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sym typeface="+mn-ea"/>
              </a:rPr>
              <a:t>。</a:t>
            </a:r>
            <a:r>
              <a:rPr lang="zh-CN" altLang="en-US" sz="2400" dirty="0">
                <a:solidFill>
                  <a:srgbClr val="FF0000"/>
                </a:solidFill>
                <a:latin typeface="华文中宋" panose="02010600040101010101" charset="-122"/>
                <a:ea typeface="华文中宋" panose="02010600040101010101" charset="-122"/>
                <a:cs typeface="华文中宋" panose="02010600040101010101" charset="-122"/>
                <a:sym typeface="+mn-ea"/>
              </a:rPr>
              <a:t>取消绩效支出比例限制</a:t>
            </a:r>
            <a:r>
              <a:rPr lang="zh-CN" altLang="en-US" sz="2400" dirty="0" smtClean="0">
                <a:solidFill>
                  <a:srgbClr val="FF0000"/>
                </a:solidFill>
                <a:latin typeface="华文中宋" panose="02010600040101010101" charset="-122"/>
                <a:ea typeface="华文中宋" panose="02010600040101010101" charset="-122"/>
                <a:cs typeface="华文中宋" panose="02010600040101010101" charset="-122"/>
                <a:sym typeface="+mn-ea"/>
              </a:rPr>
              <a:t>。</a:t>
            </a:r>
            <a:endParaRPr lang="zh-CN" altLang="en-US" sz="2400" dirty="0">
              <a:solidFill>
                <a:srgbClr val="FF0000"/>
              </a:solidFill>
              <a:latin typeface="华文中宋" panose="02010600040101010101" charset="-122"/>
              <a:ea typeface="华文中宋" panose="02010600040101010101" charset="-122"/>
              <a:cs typeface="华文中宋" panose="02010600040101010101" charset="-122"/>
            </a:endParaRPr>
          </a:p>
          <a:p>
            <a:pPr fontAlgn="auto">
              <a:lnSpc>
                <a:spcPct val="100000"/>
              </a:lnSpc>
              <a:spcBef>
                <a:spcPts val="0"/>
              </a:spcBef>
              <a:buClr>
                <a:srgbClr val="35957F"/>
              </a:buClr>
              <a:buFont typeface="Wingdings" panose="05000000000000000000" charset="0"/>
              <a:buChar char="p"/>
            </a:pPr>
            <a:endParaRPr lang="zh-CN" altLang="en-US" sz="2400" dirty="0">
              <a:solidFill>
                <a:srgbClr val="FF0000"/>
              </a:solidFill>
              <a:latin typeface="华文中宋" panose="02010600040101010101" charset="-122"/>
              <a:ea typeface="华文中宋" panose="02010600040101010101" charset="-122"/>
              <a:cs typeface="华文中宋" panose="02010600040101010101" charset="-122"/>
              <a:sym typeface="+mn-ea"/>
            </a:endParaRPr>
          </a:p>
          <a:p>
            <a:pPr fontAlgn="auto">
              <a:lnSpc>
                <a:spcPct val="100000"/>
              </a:lnSpc>
              <a:spcBef>
                <a:spcPts val="0"/>
              </a:spcBef>
              <a:buClr>
                <a:srgbClr val="35957F"/>
              </a:buClr>
              <a:buFont typeface="Wingdings" panose="05000000000000000000" charset="0"/>
              <a:buChar char="p"/>
            </a:pPr>
            <a:endParaRPr lang="zh-CN" altLang="en-US" sz="2400" dirty="0"/>
          </a:p>
        </p:txBody>
      </p:sp>
      <p:pic>
        <p:nvPicPr>
          <p:cNvPr id="6" name="图片 5"/>
          <p:cNvPicPr>
            <a:picLocks noChangeAspect="1"/>
          </p:cNvPicPr>
          <p:nvPr/>
        </p:nvPicPr>
        <p:blipFill>
          <a:blip r:embed="rId1"/>
          <a:stretch>
            <a:fillRect/>
          </a:stretch>
        </p:blipFill>
        <p:spPr>
          <a:xfrm>
            <a:off x="0" y="0"/>
            <a:ext cx="3070225" cy="2009140"/>
          </a:xfrm>
          <a:prstGeom prst="rect">
            <a:avLst/>
          </a:prstGeom>
          <a:noFill/>
          <a:ln w="9525">
            <a:noFill/>
          </a:ln>
        </p:spPr>
      </p:pic>
      <p:sp>
        <p:nvSpPr>
          <p:cNvPr id="8" name="文本框 4"/>
          <p:cNvSpPr txBox="1"/>
          <p:nvPr/>
        </p:nvSpPr>
        <p:spPr>
          <a:xfrm>
            <a:off x="1160334" y="2349674"/>
            <a:ext cx="1046440" cy="4032448"/>
          </a:xfrm>
          <a:prstGeom prst="rect">
            <a:avLst/>
          </a:prstGeom>
          <a:solidFill>
            <a:schemeClr val="accent3">
              <a:lumMod val="40000"/>
              <a:lumOff val="60000"/>
            </a:schemeClr>
          </a:solidFill>
        </p:spPr>
        <p:txBody>
          <a:bodyPr vert="eaVert" wrap="square" rtlCol="0">
            <a:spAutoFit/>
          </a:bodyPr>
          <a:lstStyle/>
          <a:p>
            <a:r>
              <a:rPr lang="zh-CN" altLang="en-US" sz="2800" dirty="0">
                <a:solidFill>
                  <a:srgbClr val="FF0000"/>
                </a:solidFill>
                <a:latin typeface="微软雅黑" panose="020B0503020204020204" pitchFamily="34" charset="-122"/>
                <a:ea typeface="微软雅黑" panose="020B0503020204020204" pitchFamily="34" charset="-122"/>
                <a:sym typeface="+mn-ea"/>
              </a:rPr>
              <a:t>中央</a:t>
            </a:r>
            <a:r>
              <a:rPr sz="2800" dirty="0">
                <a:solidFill>
                  <a:srgbClr val="FF0000"/>
                </a:solidFill>
                <a:latin typeface="微软雅黑" panose="020B0503020204020204" pitchFamily="34" charset="-122"/>
                <a:ea typeface="微软雅黑" panose="020B0503020204020204" pitchFamily="34" charset="-122"/>
                <a:cs typeface="华文中宋" panose="02010600040101010101" charset="-122"/>
                <a:sym typeface="+mn-ea"/>
              </a:rPr>
              <a:t>财政科研项目资金管理办法</a:t>
            </a:r>
            <a:r>
              <a:rPr lang="zh-CN" sz="2800" dirty="0">
                <a:solidFill>
                  <a:srgbClr val="FF0000"/>
                </a:solidFill>
                <a:latin typeface="微软雅黑" panose="020B0503020204020204" pitchFamily="34" charset="-122"/>
                <a:ea typeface="微软雅黑" panose="020B0503020204020204" pitchFamily="34" charset="-122"/>
                <a:cs typeface="华文中宋" panose="02010600040101010101" charset="-122"/>
                <a:sym typeface="+mn-ea"/>
              </a:rPr>
              <a:t>相关规定总结</a:t>
            </a:r>
            <a:r>
              <a:rPr sz="2800" dirty="0">
                <a:solidFill>
                  <a:srgbClr val="FF0000"/>
                </a:solidFill>
                <a:latin typeface="微软雅黑" panose="020B0503020204020204" pitchFamily="34" charset="-122"/>
                <a:ea typeface="微软雅黑" panose="020B0503020204020204" pitchFamily="34" charset="-122"/>
                <a:cs typeface="华文中宋" panose="02010600040101010101" charset="-122"/>
                <a:sym typeface="+mn-ea"/>
              </a:rPr>
              <a:t>：</a:t>
            </a:r>
            <a:endParaRPr lang="zh-CN" altLang="en-US" sz="2800" dirty="0">
              <a:latin typeface="微软雅黑" panose="020B0503020204020204" pitchFamily="34" charset="-122"/>
              <a:ea typeface="微软雅黑" panose="020B0503020204020204" pitchFamily="34" charset="-122"/>
            </a:endParaRPr>
          </a:p>
        </p:txBody>
      </p:sp>
    </p:spTree>
  </p:cSld>
  <p:clrMapOvr>
    <a:masterClrMapping/>
  </p:clrMapOvr>
  <p:transition spd="slow" advTm="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直接连接符 26"/>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29" name="燕尾形 28"/>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 name="TextBox 7"/>
          <p:cNvSpPr txBox="1"/>
          <p:nvPr/>
        </p:nvSpPr>
        <p:spPr>
          <a:xfrm>
            <a:off x="190550" y="180723"/>
            <a:ext cx="1457450" cy="584775"/>
          </a:xfrm>
          <a:prstGeom prst="rect">
            <a:avLst/>
          </a:prstGeom>
          <a:noFill/>
        </p:spPr>
        <p:txBody>
          <a:bodyPr wrap="none" rtlCol="0">
            <a:spAutoFit/>
          </a:bodyPr>
          <a:lstStyle/>
          <a:p>
            <a:r>
              <a:rPr lang="en-US" altLang="zh-CN" sz="3200" dirty="0">
                <a:solidFill>
                  <a:schemeClr val="tx2"/>
                </a:solidFill>
                <a:latin typeface="Eras Bold ITC" panose="020B0907030504020204" pitchFamily="34" charset="0"/>
                <a:ea typeface="微软雅黑" panose="020B0503020204020204" pitchFamily="34" charset="-122"/>
              </a:rPr>
              <a:t>LOGO</a:t>
            </a:r>
            <a:endParaRPr lang="zh-CN" altLang="en-US" sz="3200" dirty="0">
              <a:solidFill>
                <a:schemeClr val="tx2"/>
              </a:solidFill>
              <a:latin typeface="Eras Bold ITC" panose="020B0907030504020204" pitchFamily="34" charset="0"/>
              <a:ea typeface="微软雅黑" panose="020B0503020204020204" pitchFamily="34" charset="-122"/>
            </a:endParaRPr>
          </a:p>
        </p:txBody>
      </p:sp>
      <p:sp>
        <p:nvSpPr>
          <p:cNvPr id="3" name="内容占位符 2"/>
          <p:cNvSpPr>
            <a:spLocks noGrp="1"/>
          </p:cNvSpPr>
          <p:nvPr/>
        </p:nvSpPr>
        <p:spPr>
          <a:xfrm>
            <a:off x="3357245" y="2080895"/>
            <a:ext cx="7465695" cy="4536440"/>
          </a:xfrm>
          <a:prstGeom prst="rect">
            <a:avLst/>
          </a:prstGeom>
        </p:spPr>
        <p:txBody>
          <a:bodyPr vert="horz" lIns="121917" tIns="60958" rIns="121917" bIns="60958" rtlCol="0">
            <a:normAutofit/>
          </a:bodyPr>
          <a:lstStyle>
            <a:lvl1pPr marL="457200" indent="-457200" algn="l" defTabSz="121856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0" indent="0" fontAlgn="auto">
              <a:lnSpc>
                <a:spcPct val="100000"/>
              </a:lnSpc>
              <a:spcBef>
                <a:spcPts val="0"/>
              </a:spcBef>
              <a:buNone/>
            </a:pPr>
            <a:endParaRPr lang="zh-CN" altLang="en-US" sz="2400" dirty="0">
              <a:solidFill>
                <a:srgbClr val="FF0000"/>
              </a:solidFill>
              <a:latin typeface="华文中宋" panose="02010600040101010101" charset="-122"/>
              <a:ea typeface="华文中宋" panose="02010600040101010101" charset="-122"/>
              <a:cs typeface="华文中宋" panose="02010600040101010101" charset="-122"/>
              <a:sym typeface="+mn-ea"/>
            </a:endParaRPr>
          </a:p>
          <a:p>
            <a:pPr fontAlgn="auto">
              <a:lnSpc>
                <a:spcPct val="100000"/>
              </a:lnSpc>
              <a:spcBef>
                <a:spcPts val="0"/>
              </a:spcBef>
              <a:buClr>
                <a:srgbClr val="35957F"/>
              </a:buClr>
              <a:buFont typeface="Wingdings" panose="05000000000000000000" charset="0"/>
              <a:buChar char="p"/>
            </a:pPr>
            <a:r>
              <a:rPr lang="en-US" altLang="zh-CN" sz="2400"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sym typeface="+mn-ea"/>
              </a:rPr>
              <a:t>4</a:t>
            </a:r>
            <a:r>
              <a:rPr lang="zh-CN" altLang="en-US" sz="2400"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sym typeface="+mn-ea"/>
              </a:rPr>
              <a:t>、财务验收：合并财务验收和技术验收。由项目管理专业机构严格依据任务书在项目实施期末进行</a:t>
            </a:r>
            <a:r>
              <a:rPr lang="zh-CN" altLang="en-US" sz="2400" dirty="0">
                <a:solidFill>
                  <a:srgbClr val="FF0000"/>
                </a:solidFill>
                <a:latin typeface="华文中宋" panose="02010600040101010101" charset="-122"/>
                <a:ea typeface="华文中宋" panose="02010600040101010101" charset="-122"/>
                <a:cs typeface="华文中宋" panose="02010600040101010101" charset="-122"/>
                <a:sym typeface="+mn-ea"/>
              </a:rPr>
              <a:t>一次性</a:t>
            </a:r>
            <a:r>
              <a:rPr lang="zh-CN" altLang="en-US" sz="2400" dirty="0">
                <a:latin typeface="华文中宋" panose="02010600040101010101" charset="-122"/>
                <a:ea typeface="华文中宋" panose="02010600040101010101" charset="-122"/>
                <a:cs typeface="华文中宋" panose="02010600040101010101" charset="-122"/>
                <a:sym typeface="+mn-ea"/>
              </a:rPr>
              <a:t>综合绩效评价</a:t>
            </a:r>
            <a:r>
              <a:rPr lang="zh-CN" altLang="en-US" sz="2400"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sym typeface="+mn-ea"/>
              </a:rPr>
              <a:t>，</a:t>
            </a:r>
            <a:r>
              <a:rPr lang="zh-CN" altLang="en-US" sz="2400" dirty="0">
                <a:solidFill>
                  <a:srgbClr val="FF0000"/>
                </a:solidFill>
                <a:latin typeface="华文中宋" panose="02010600040101010101" charset="-122"/>
                <a:ea typeface="华文中宋" panose="02010600040101010101" charset="-122"/>
                <a:cs typeface="华文中宋" panose="02010600040101010101" charset="-122"/>
                <a:sym typeface="+mn-ea"/>
              </a:rPr>
              <a:t>不再分别开展单独的财务验收和技术验收。</a:t>
            </a:r>
            <a:endParaRPr lang="zh-CN" altLang="en-US" sz="2400" dirty="0">
              <a:solidFill>
                <a:srgbClr val="FF0000"/>
              </a:solidFill>
              <a:latin typeface="华文中宋" panose="02010600040101010101" charset="-122"/>
              <a:ea typeface="华文中宋" panose="02010600040101010101" charset="-122"/>
              <a:cs typeface="华文中宋" panose="02010600040101010101" charset="-122"/>
              <a:sym typeface="+mn-ea"/>
            </a:endParaRPr>
          </a:p>
          <a:p>
            <a:pPr fontAlgn="auto">
              <a:lnSpc>
                <a:spcPct val="100000"/>
              </a:lnSpc>
              <a:spcBef>
                <a:spcPts val="0"/>
              </a:spcBef>
              <a:buClr>
                <a:srgbClr val="35957F"/>
              </a:buClr>
              <a:buFont typeface="Wingdings" panose="05000000000000000000" charset="0"/>
              <a:buChar char="p"/>
            </a:pPr>
            <a:endParaRPr lang="zh-CN" altLang="en-US" sz="2400" dirty="0">
              <a:solidFill>
                <a:srgbClr val="FF0000"/>
              </a:solidFill>
              <a:latin typeface="华文中宋" panose="02010600040101010101" charset="-122"/>
              <a:ea typeface="华文中宋" panose="02010600040101010101" charset="-122"/>
              <a:cs typeface="华文中宋" panose="02010600040101010101" charset="-122"/>
              <a:sym typeface="+mn-ea"/>
            </a:endParaRPr>
          </a:p>
          <a:p>
            <a:pPr fontAlgn="auto">
              <a:lnSpc>
                <a:spcPct val="100000"/>
              </a:lnSpc>
              <a:spcBef>
                <a:spcPts val="0"/>
              </a:spcBef>
              <a:buClr>
                <a:srgbClr val="35957F"/>
              </a:buClr>
              <a:buFont typeface="Wingdings" panose="05000000000000000000" charset="0"/>
              <a:buChar char="p"/>
            </a:pPr>
            <a:r>
              <a:rPr lang="en-US" altLang="zh-CN" sz="2400"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sym typeface="+mn-ea"/>
              </a:rPr>
              <a:t>5</a:t>
            </a:r>
            <a:r>
              <a:rPr lang="zh-CN" altLang="en-US" sz="2400"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sym typeface="+mn-ea"/>
              </a:rPr>
              <a:t>、结余资金：项目完成任务目标并</a:t>
            </a:r>
            <a:r>
              <a:rPr lang="zh-CN" altLang="en-US" sz="2400" dirty="0">
                <a:solidFill>
                  <a:srgbClr val="FF0000"/>
                </a:solidFill>
                <a:latin typeface="华文中宋" panose="02010600040101010101" charset="-122"/>
                <a:ea typeface="华文中宋" panose="02010600040101010101" charset="-122"/>
                <a:cs typeface="华文中宋" panose="02010600040101010101" charset="-122"/>
                <a:sym typeface="+mn-ea"/>
              </a:rPr>
              <a:t>通过验收后，</a:t>
            </a:r>
            <a:r>
              <a:rPr lang="zh-CN" altLang="en-US" sz="2400"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sym typeface="+mn-ea"/>
              </a:rPr>
              <a:t>结余资金按规定留归项目承担单位使用，在</a:t>
            </a:r>
            <a:r>
              <a:rPr lang="zh-CN" altLang="en-US" sz="2400" dirty="0">
                <a:solidFill>
                  <a:srgbClr val="FF0000"/>
                </a:solidFill>
                <a:latin typeface="华文中宋" panose="02010600040101010101" charset="-122"/>
                <a:ea typeface="华文中宋" panose="02010600040101010101" charset="-122"/>
                <a:cs typeface="华文中宋" panose="02010600040101010101" charset="-122"/>
                <a:sym typeface="+mn-ea"/>
              </a:rPr>
              <a:t>2年内</a:t>
            </a:r>
            <a:r>
              <a:rPr lang="zh-CN" altLang="en-US" sz="2400"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sym typeface="+mn-ea"/>
              </a:rPr>
              <a:t>由项目承担单位统筹安排用于科研活动的</a:t>
            </a:r>
            <a:r>
              <a:rPr lang="zh-CN" altLang="en-US" sz="2400" dirty="0">
                <a:solidFill>
                  <a:srgbClr val="FF0000"/>
                </a:solidFill>
                <a:latin typeface="华文中宋" panose="02010600040101010101" charset="-122"/>
                <a:ea typeface="华文中宋" panose="02010600040101010101" charset="-122"/>
                <a:cs typeface="华文中宋" panose="02010600040101010101" charset="-122"/>
                <a:sym typeface="+mn-ea"/>
              </a:rPr>
              <a:t>直接支出</a:t>
            </a:r>
            <a:r>
              <a:rPr lang="zh-CN" altLang="en-US" sz="2400"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sym typeface="+mn-ea"/>
              </a:rPr>
              <a:t>；</a:t>
            </a:r>
            <a:r>
              <a:rPr lang="zh-CN" altLang="en-US" sz="2400" dirty="0">
                <a:solidFill>
                  <a:srgbClr val="FF0000"/>
                </a:solidFill>
                <a:latin typeface="华文中宋" panose="02010600040101010101" charset="-122"/>
                <a:ea typeface="华文中宋" panose="02010600040101010101" charset="-122"/>
                <a:cs typeface="华文中宋" panose="02010600040101010101" charset="-122"/>
                <a:sym typeface="+mn-ea"/>
              </a:rPr>
              <a:t>2年后</a:t>
            </a:r>
            <a:r>
              <a:rPr lang="zh-CN" altLang="en-US" sz="2400"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sym typeface="+mn-ea"/>
              </a:rPr>
              <a:t>未使用完的，按规定</a:t>
            </a:r>
            <a:r>
              <a:rPr lang="zh-CN" altLang="en-US" sz="2400" dirty="0">
                <a:solidFill>
                  <a:srgbClr val="FF0000"/>
                </a:solidFill>
                <a:latin typeface="华文中宋" panose="02010600040101010101" charset="-122"/>
                <a:ea typeface="华文中宋" panose="02010600040101010101" charset="-122"/>
                <a:cs typeface="华文中宋" panose="02010600040101010101" charset="-122"/>
                <a:sym typeface="+mn-ea"/>
              </a:rPr>
              <a:t>收回。</a:t>
            </a:r>
            <a:endParaRPr lang="zh-CN" altLang="en-US" sz="2400" dirty="0">
              <a:solidFill>
                <a:srgbClr val="FF0000"/>
              </a:solidFill>
            </a:endParaRPr>
          </a:p>
        </p:txBody>
      </p:sp>
      <p:pic>
        <p:nvPicPr>
          <p:cNvPr id="4" name="图片 3"/>
          <p:cNvPicPr>
            <a:picLocks noChangeAspect="1"/>
          </p:cNvPicPr>
          <p:nvPr/>
        </p:nvPicPr>
        <p:blipFill>
          <a:blip r:embed="rId1"/>
          <a:stretch>
            <a:fillRect/>
          </a:stretch>
        </p:blipFill>
        <p:spPr>
          <a:xfrm>
            <a:off x="0" y="0"/>
            <a:ext cx="3070225" cy="2009140"/>
          </a:xfrm>
          <a:prstGeom prst="rect">
            <a:avLst/>
          </a:prstGeom>
          <a:noFill/>
          <a:ln w="9525">
            <a:noFill/>
          </a:ln>
        </p:spPr>
      </p:pic>
      <p:sp>
        <p:nvSpPr>
          <p:cNvPr id="5" name="文本框 4"/>
          <p:cNvSpPr txBox="1"/>
          <p:nvPr/>
        </p:nvSpPr>
        <p:spPr>
          <a:xfrm>
            <a:off x="1160334" y="2349674"/>
            <a:ext cx="1046440" cy="4032448"/>
          </a:xfrm>
          <a:prstGeom prst="rect">
            <a:avLst/>
          </a:prstGeom>
          <a:solidFill>
            <a:schemeClr val="accent3">
              <a:lumMod val="40000"/>
              <a:lumOff val="60000"/>
            </a:schemeClr>
          </a:solidFill>
        </p:spPr>
        <p:txBody>
          <a:bodyPr vert="eaVert" wrap="square" rtlCol="0">
            <a:spAutoFit/>
          </a:bodyPr>
          <a:lstStyle/>
          <a:p>
            <a:r>
              <a:rPr lang="zh-CN" altLang="en-US" sz="2800" dirty="0">
                <a:solidFill>
                  <a:srgbClr val="FF0000"/>
                </a:solidFill>
                <a:latin typeface="微软雅黑" panose="020B0503020204020204" pitchFamily="34" charset="-122"/>
                <a:ea typeface="微软雅黑" panose="020B0503020204020204" pitchFamily="34" charset="-122"/>
                <a:sym typeface="+mn-ea"/>
              </a:rPr>
              <a:t>中央</a:t>
            </a:r>
            <a:r>
              <a:rPr sz="2800" dirty="0">
                <a:solidFill>
                  <a:srgbClr val="FF0000"/>
                </a:solidFill>
                <a:latin typeface="微软雅黑" panose="020B0503020204020204" pitchFamily="34" charset="-122"/>
                <a:ea typeface="微软雅黑" panose="020B0503020204020204" pitchFamily="34" charset="-122"/>
                <a:cs typeface="华文中宋" panose="02010600040101010101" charset="-122"/>
                <a:sym typeface="+mn-ea"/>
              </a:rPr>
              <a:t>财政科研项目资金管理办法</a:t>
            </a:r>
            <a:r>
              <a:rPr lang="zh-CN" sz="2800" dirty="0">
                <a:solidFill>
                  <a:srgbClr val="FF0000"/>
                </a:solidFill>
                <a:latin typeface="微软雅黑" panose="020B0503020204020204" pitchFamily="34" charset="-122"/>
                <a:ea typeface="微软雅黑" panose="020B0503020204020204" pitchFamily="34" charset="-122"/>
                <a:cs typeface="华文中宋" panose="02010600040101010101" charset="-122"/>
                <a:sym typeface="+mn-ea"/>
              </a:rPr>
              <a:t>相关规定总结</a:t>
            </a:r>
            <a:r>
              <a:rPr sz="2800" dirty="0">
                <a:solidFill>
                  <a:srgbClr val="FF0000"/>
                </a:solidFill>
                <a:latin typeface="微软雅黑" panose="020B0503020204020204" pitchFamily="34" charset="-122"/>
                <a:ea typeface="微软雅黑" panose="020B0503020204020204" pitchFamily="34" charset="-122"/>
                <a:cs typeface="华文中宋" panose="02010600040101010101" charset="-122"/>
                <a:sym typeface="+mn-ea"/>
              </a:rPr>
              <a:t>：</a:t>
            </a:r>
            <a:endParaRPr lang="zh-CN" altLang="en-US" sz="2800" dirty="0">
              <a:latin typeface="微软雅黑" panose="020B0503020204020204" pitchFamily="34" charset="-122"/>
              <a:ea typeface="微软雅黑" panose="020B0503020204020204" pitchFamily="34" charset="-122"/>
            </a:endParaRPr>
          </a:p>
        </p:txBody>
      </p:sp>
    </p:spTree>
  </p:cSld>
  <p:clrMapOvr>
    <a:masterClrMapping/>
  </p:clrMapOvr>
  <p:transition spd="slow" advTm="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直接连接符 21"/>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24" name="燕尾形 23"/>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3767455" y="1124585"/>
            <a:ext cx="7442835" cy="4016375"/>
          </a:xfrm>
          <a:prstGeom prst="rect">
            <a:avLst/>
          </a:prstGeom>
        </p:spPr>
      </p:pic>
      <p:pic>
        <p:nvPicPr>
          <p:cNvPr id="6" name="图片 5"/>
          <p:cNvPicPr>
            <a:picLocks noChangeAspect="1"/>
          </p:cNvPicPr>
          <p:nvPr/>
        </p:nvPicPr>
        <p:blipFill>
          <a:blip r:embed="rId2"/>
          <a:stretch>
            <a:fillRect/>
          </a:stretch>
        </p:blipFill>
        <p:spPr>
          <a:xfrm>
            <a:off x="3767455" y="5140960"/>
            <a:ext cx="7443470" cy="1280795"/>
          </a:xfrm>
          <a:prstGeom prst="rect">
            <a:avLst/>
          </a:prstGeom>
        </p:spPr>
      </p:pic>
      <p:pic>
        <p:nvPicPr>
          <p:cNvPr id="25" name="图片 25"/>
          <p:cNvPicPr>
            <a:picLocks noChangeAspect="1" noChangeArrowheads="1"/>
          </p:cNvPicPr>
          <p:nvPr/>
        </p:nvPicPr>
        <p:blipFill>
          <a:blip r:embed="rId3"/>
          <a:srcRect/>
          <a:stretch>
            <a:fillRect/>
          </a:stretch>
        </p:blipFill>
        <p:spPr>
          <a:xfrm>
            <a:off x="215265" y="2814320"/>
            <a:ext cx="2772410" cy="3607435"/>
          </a:xfrm>
          <a:prstGeom prst="rect">
            <a:avLst/>
          </a:prstGeom>
          <a:noFill/>
          <a:ln w="9525">
            <a:noFill/>
            <a:miter lim="800000"/>
            <a:headEnd/>
            <a:tailEnd/>
          </a:ln>
        </p:spPr>
      </p:pic>
    </p:spTree>
  </p:cSld>
  <p:clrMapOvr>
    <a:masterClrMapping/>
  </p:clrMapOvr>
  <p:transition spd="slow" advTm="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标题层"/>
          <p:cNvSpPr txBox="1"/>
          <p:nvPr/>
        </p:nvSpPr>
        <p:spPr bwMode="auto">
          <a:xfrm>
            <a:off x="1614699" y="2133650"/>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srgbClr val="319095"/>
                </a:solidFill>
                <a:latin typeface="Impact" panose="020B0806030902050204" pitchFamily="34" charset="0"/>
                <a:ea typeface="微软雅黑" panose="020B0503020204020204" pitchFamily="34" charset="-122"/>
                <a:cs typeface="Arial" panose="020B0604020202020204" pitchFamily="34" charset="0"/>
              </a:rPr>
              <a:t>01</a:t>
            </a:r>
            <a:endParaRPr lang="zh-CN" altLang="en-US" sz="3700" kern="0" dirty="0">
              <a:solidFill>
                <a:srgbClr val="319095"/>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71" name="直接连接符 70"/>
          <p:cNvCxnSpPr/>
          <p:nvPr/>
        </p:nvCxnSpPr>
        <p:spPr>
          <a:xfrm>
            <a:off x="2554631" y="2204251"/>
            <a:ext cx="0" cy="556586"/>
          </a:xfrm>
          <a:prstGeom prst="line">
            <a:avLst/>
          </a:prstGeom>
          <a:noFill/>
          <a:ln w="9525" cap="flat" cmpd="sng" algn="ctr">
            <a:solidFill>
              <a:schemeClr val="tx1">
                <a:lumMod val="65000"/>
                <a:lumOff val="35000"/>
              </a:schemeClr>
            </a:solidFill>
            <a:prstDash val="solid"/>
          </a:ln>
          <a:effectLst/>
        </p:spPr>
      </p:cxnSp>
      <p:sp>
        <p:nvSpPr>
          <p:cNvPr id="72" name="标题层"/>
          <p:cNvSpPr txBox="1"/>
          <p:nvPr/>
        </p:nvSpPr>
        <p:spPr bwMode="auto">
          <a:xfrm>
            <a:off x="2800202" y="2133650"/>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srgbClr val="319095"/>
                </a:solidFill>
                <a:latin typeface="微软雅黑" panose="020B0503020204020204" pitchFamily="34" charset="-122"/>
                <a:ea typeface="微软雅黑" panose="020B0503020204020204" pitchFamily="34" charset="-122"/>
              </a:rPr>
              <a:t>政策解读</a:t>
            </a:r>
            <a:endParaRPr lang="zh-CN" altLang="en-US" sz="3700" b="1" dirty="0">
              <a:solidFill>
                <a:srgbClr val="319095"/>
              </a:solidFill>
              <a:latin typeface="微软雅黑" panose="020B0503020204020204" pitchFamily="34" charset="-122"/>
              <a:ea typeface="微软雅黑" panose="020B0503020204020204" pitchFamily="34" charset="-122"/>
            </a:endParaRPr>
          </a:p>
        </p:txBody>
      </p:sp>
      <p:cxnSp>
        <p:nvCxnSpPr>
          <p:cNvPr id="73" name="直接连接符 72"/>
          <p:cNvCxnSpPr/>
          <p:nvPr/>
        </p:nvCxnSpPr>
        <p:spPr>
          <a:xfrm>
            <a:off x="5993219" y="2482544"/>
            <a:ext cx="2862459" cy="0"/>
          </a:xfrm>
          <a:prstGeom prst="line">
            <a:avLst/>
          </a:prstGeom>
          <a:noFill/>
          <a:ln w="9525" cap="flat" cmpd="sng" algn="ctr">
            <a:solidFill>
              <a:schemeClr val="tx1">
                <a:lumMod val="65000"/>
                <a:lumOff val="35000"/>
              </a:schemeClr>
            </a:solidFill>
            <a:prstDash val="dash"/>
            <a:tailEnd type="oval"/>
          </a:ln>
          <a:effectLst/>
        </p:spPr>
      </p:cxnSp>
      <p:sp>
        <p:nvSpPr>
          <p:cNvPr id="74" name="标题层"/>
          <p:cNvSpPr txBox="1"/>
          <p:nvPr/>
        </p:nvSpPr>
        <p:spPr bwMode="auto">
          <a:xfrm>
            <a:off x="8765499" y="2256789"/>
            <a:ext cx="875655" cy="443230"/>
          </a:xfrm>
          <a:prstGeom prst="rect">
            <a:avLst/>
          </a:prstGeom>
          <a:noFill/>
          <a:effectLst/>
        </p:spPr>
        <p:txBody>
          <a:bodyPr wrap="square" lIns="121898" tIns="60948" rIns="121898" bIns="60948">
            <a:spAutoFit/>
          </a:bodyPr>
          <a:lstStyle/>
          <a:p>
            <a:pPr algn="ctr" defTabSz="1218565">
              <a:defRPr/>
            </a:pPr>
            <a:r>
              <a:rPr lang="en-US" altLang="zh-CN" kern="0" dirty="0">
                <a:solidFill>
                  <a:srgbClr val="319095"/>
                </a:solidFill>
                <a:latin typeface="Impact" panose="020B0806030902050204" pitchFamily="34" charset="0"/>
                <a:ea typeface="微软雅黑" panose="020B0503020204020204" pitchFamily="34" charset="-122"/>
                <a:cs typeface="Arial" panose="020B0604020202020204" pitchFamily="34" charset="0"/>
              </a:rPr>
              <a:t>P</a:t>
            </a:r>
            <a:r>
              <a:rPr lang="en-US" kern="0" dirty="0">
                <a:solidFill>
                  <a:srgbClr val="319095"/>
                </a:solidFill>
                <a:latin typeface="Impact" panose="020B0806030902050204" pitchFamily="34" charset="0"/>
                <a:ea typeface="微软雅黑" panose="020B0503020204020204" pitchFamily="34" charset="-122"/>
                <a:cs typeface="Arial" panose="020B0604020202020204" pitchFamily="34" charset="0"/>
              </a:rPr>
              <a:t>03</a:t>
            </a:r>
            <a:endParaRPr lang="en-US" kern="0" dirty="0">
              <a:solidFill>
                <a:srgbClr val="319095"/>
              </a:solidFill>
              <a:latin typeface="Impact" panose="020B0806030902050204" pitchFamily="34" charset="0"/>
              <a:ea typeface="微软雅黑" panose="020B0503020204020204" pitchFamily="34" charset="-122"/>
              <a:cs typeface="Arial" panose="020B0604020202020204" pitchFamily="34" charset="0"/>
            </a:endParaRPr>
          </a:p>
        </p:txBody>
      </p:sp>
      <p:sp>
        <p:nvSpPr>
          <p:cNvPr id="90" name="标题层"/>
          <p:cNvSpPr txBox="1"/>
          <p:nvPr/>
        </p:nvSpPr>
        <p:spPr bwMode="auto">
          <a:xfrm>
            <a:off x="1614699" y="5163323"/>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02</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sp>
        <p:nvSpPr>
          <p:cNvPr id="92" name="标题层"/>
          <p:cNvSpPr txBox="1"/>
          <p:nvPr/>
        </p:nvSpPr>
        <p:spPr bwMode="auto">
          <a:xfrm>
            <a:off x="2906395" y="3023235"/>
            <a:ext cx="4575175" cy="489585"/>
          </a:xfrm>
          <a:prstGeom prst="rect">
            <a:avLst/>
          </a:prstGeom>
          <a:noFill/>
          <a:effectLst/>
        </p:spPr>
        <p:txBody>
          <a:bodyPr wrap="square" lIns="121898" tIns="60948" rIns="121898" bIns="60948">
            <a:spAutoFit/>
          </a:bodyPr>
          <a:lstStyle/>
          <a:p>
            <a:pPr defTabSz="1218565">
              <a:defRPr/>
            </a:pPr>
            <a:r>
              <a:rPr lang="zh-CN" altLang="en-US" sz="2400" b="1" dirty="0">
                <a:solidFill>
                  <a:srgbClr val="319095"/>
                </a:solidFill>
                <a:latin typeface="微软雅黑" panose="020B0503020204020204" pitchFamily="34" charset="-122"/>
                <a:ea typeface="微软雅黑" panose="020B0503020204020204" pitchFamily="34" charset="-122"/>
                <a:sym typeface="+mn-ea"/>
              </a:rPr>
              <a:t>中央财政科研项目资金管理办法</a:t>
            </a:r>
            <a:endParaRPr lang="zh-CN" altLang="en-US" sz="2400" b="1" dirty="0">
              <a:solidFill>
                <a:srgbClr val="319095"/>
              </a:solidFill>
              <a:latin typeface="微软雅黑" panose="020B0503020204020204" pitchFamily="34" charset="-122"/>
              <a:ea typeface="微软雅黑" panose="020B0503020204020204" pitchFamily="34" charset="-122"/>
              <a:sym typeface="+mn-ea"/>
            </a:endParaRPr>
          </a:p>
        </p:txBody>
      </p:sp>
      <p:cxnSp>
        <p:nvCxnSpPr>
          <p:cNvPr id="93" name="直接连接符 92"/>
          <p:cNvCxnSpPr/>
          <p:nvPr/>
        </p:nvCxnSpPr>
        <p:spPr>
          <a:xfrm>
            <a:off x="5993219" y="3515777"/>
            <a:ext cx="2862459" cy="0"/>
          </a:xfrm>
          <a:prstGeom prst="line">
            <a:avLst/>
          </a:prstGeom>
          <a:noFill/>
          <a:ln w="9525" cap="flat" cmpd="sng" algn="ctr">
            <a:solidFill>
              <a:schemeClr val="tx1">
                <a:lumMod val="65000"/>
                <a:lumOff val="35000"/>
              </a:schemeClr>
            </a:solidFill>
            <a:prstDash val="dash"/>
            <a:tailEnd type="oval"/>
          </a:ln>
          <a:effectLst/>
        </p:spPr>
      </p:cxnSp>
      <p:sp>
        <p:nvSpPr>
          <p:cNvPr id="94" name="标题层"/>
          <p:cNvSpPr txBox="1"/>
          <p:nvPr/>
        </p:nvSpPr>
        <p:spPr bwMode="auto">
          <a:xfrm>
            <a:off x="8765499" y="3290022"/>
            <a:ext cx="875655" cy="443230"/>
          </a:xfrm>
          <a:prstGeom prst="rect">
            <a:avLst/>
          </a:prstGeom>
          <a:noFill/>
          <a:effectLst/>
        </p:spPr>
        <p:txBody>
          <a:bodyPr wrap="square" lIns="121898" tIns="60948" rIns="121898" bIns="60948">
            <a:spAutoFit/>
          </a:bodyPr>
          <a:lstStyle/>
          <a:p>
            <a:pPr lvl="0" algn="ctr" defTabSz="1218565">
              <a:defRPr/>
            </a:pPr>
            <a:r>
              <a:rPr lang="en-US" altLang="zh-CN" kern="0" dirty="0">
                <a:solidFill>
                  <a:srgbClr val="319095"/>
                </a:solidFill>
                <a:latin typeface="Impact" panose="020B0806030902050204" pitchFamily="34" charset="0"/>
                <a:ea typeface="微软雅黑" panose="020B0503020204020204" pitchFamily="34" charset="-122"/>
                <a:cs typeface="Arial" panose="020B0604020202020204" pitchFamily="34" charset="0"/>
                <a:sym typeface="+mn-ea"/>
              </a:rPr>
              <a:t>P07</a:t>
            </a:r>
            <a:endParaRPr lang="en-US" altLang="zh-CN" kern="0" dirty="0">
              <a:solidFill>
                <a:srgbClr val="319095"/>
              </a:solidFill>
              <a:latin typeface="Impact" panose="020B0806030902050204" pitchFamily="34" charset="0"/>
              <a:ea typeface="微软雅黑" panose="020B0503020204020204" pitchFamily="34" charset="-122"/>
              <a:cs typeface="Arial" panose="020B0604020202020204" pitchFamily="34" charset="0"/>
              <a:sym typeface="+mn-ea"/>
            </a:endParaRPr>
          </a:p>
        </p:txBody>
      </p:sp>
      <p:sp>
        <p:nvSpPr>
          <p:cNvPr id="97" name="标题层"/>
          <p:cNvSpPr txBox="1"/>
          <p:nvPr/>
        </p:nvSpPr>
        <p:spPr bwMode="auto">
          <a:xfrm>
            <a:off x="2906395" y="4056380"/>
            <a:ext cx="4575175" cy="489585"/>
          </a:xfrm>
          <a:prstGeom prst="rect">
            <a:avLst/>
          </a:prstGeom>
          <a:noFill/>
          <a:effectLst/>
        </p:spPr>
        <p:txBody>
          <a:bodyPr wrap="square" lIns="121898" tIns="60948" rIns="121898" bIns="60948">
            <a:spAutoFit/>
          </a:bodyPr>
          <a:lstStyle/>
          <a:p>
            <a:pPr defTabSz="1218565">
              <a:defRPr/>
            </a:pPr>
            <a:r>
              <a:rPr lang="zh-CN" altLang="en-US" sz="2400" b="1" dirty="0">
                <a:solidFill>
                  <a:srgbClr val="319095"/>
                </a:solidFill>
                <a:latin typeface="微软雅黑" panose="020B0503020204020204" pitchFamily="34" charset="-122"/>
                <a:ea typeface="微软雅黑" panose="020B0503020204020204" pitchFamily="34" charset="-122"/>
                <a:sym typeface="+mn-ea"/>
              </a:rPr>
              <a:t>省级财政科研项目资金管理办法</a:t>
            </a:r>
            <a:endParaRPr lang="zh-CN" altLang="en-US" sz="2400" b="1" dirty="0">
              <a:solidFill>
                <a:schemeClr val="accent4">
                  <a:lumMod val="75000"/>
                </a:schemeClr>
              </a:solidFill>
              <a:latin typeface="微软雅黑" panose="020B0503020204020204" pitchFamily="34" charset="-122"/>
              <a:ea typeface="微软雅黑" panose="020B0503020204020204" pitchFamily="34" charset="-122"/>
              <a:sym typeface="+mn-ea"/>
            </a:endParaRPr>
          </a:p>
        </p:txBody>
      </p:sp>
      <p:cxnSp>
        <p:nvCxnSpPr>
          <p:cNvPr id="98" name="直接连接符 97"/>
          <p:cNvCxnSpPr/>
          <p:nvPr/>
        </p:nvCxnSpPr>
        <p:spPr>
          <a:xfrm>
            <a:off x="5993219" y="4549010"/>
            <a:ext cx="2862459" cy="0"/>
          </a:xfrm>
          <a:prstGeom prst="line">
            <a:avLst/>
          </a:prstGeom>
          <a:noFill/>
          <a:ln w="9525" cap="flat" cmpd="sng" algn="ctr">
            <a:solidFill>
              <a:schemeClr val="tx1">
                <a:lumMod val="65000"/>
                <a:lumOff val="35000"/>
              </a:schemeClr>
            </a:solidFill>
            <a:prstDash val="dash"/>
            <a:tailEnd type="oval"/>
          </a:ln>
          <a:effectLst/>
        </p:spPr>
      </p:cxnSp>
      <p:sp>
        <p:nvSpPr>
          <p:cNvPr id="99" name="标题层"/>
          <p:cNvSpPr txBox="1"/>
          <p:nvPr/>
        </p:nvSpPr>
        <p:spPr bwMode="auto">
          <a:xfrm>
            <a:off x="8765499" y="4323255"/>
            <a:ext cx="875655" cy="443230"/>
          </a:xfrm>
          <a:prstGeom prst="rect">
            <a:avLst/>
          </a:prstGeom>
          <a:noFill/>
          <a:effectLst/>
        </p:spPr>
        <p:txBody>
          <a:bodyPr wrap="square" lIns="121898" tIns="60948" rIns="121898" bIns="60948">
            <a:spAutoFit/>
          </a:bodyPr>
          <a:lstStyle/>
          <a:p>
            <a:pPr lvl="0" algn="ctr" defTabSz="1218565">
              <a:defRPr/>
            </a:pPr>
            <a:r>
              <a:rPr lang="en-US" altLang="zh-CN" kern="0" dirty="0">
                <a:solidFill>
                  <a:srgbClr val="319095"/>
                </a:solidFill>
                <a:latin typeface="Impact" panose="020B0806030902050204" pitchFamily="34" charset="0"/>
                <a:ea typeface="微软雅黑" panose="020B0503020204020204" pitchFamily="34" charset="-122"/>
                <a:cs typeface="Arial" panose="020B0604020202020204" pitchFamily="34" charset="0"/>
                <a:sym typeface="+mn-ea"/>
              </a:rPr>
              <a:t>P22</a:t>
            </a:r>
            <a:endParaRPr lang="en-US" altLang="zh-CN" kern="0" dirty="0">
              <a:solidFill>
                <a:srgbClr val="319095"/>
              </a:solidFill>
              <a:latin typeface="Impact" panose="020B0806030902050204" pitchFamily="34" charset="0"/>
              <a:ea typeface="微软雅黑" panose="020B0503020204020204" pitchFamily="34" charset="-122"/>
              <a:cs typeface="Arial" panose="020B0604020202020204" pitchFamily="34" charset="0"/>
              <a:sym typeface="+mn-ea"/>
            </a:endParaRPr>
          </a:p>
        </p:txBody>
      </p:sp>
      <p:cxnSp>
        <p:nvCxnSpPr>
          <p:cNvPr id="101" name="直接连接符 100"/>
          <p:cNvCxnSpPr/>
          <p:nvPr/>
        </p:nvCxnSpPr>
        <p:spPr>
          <a:xfrm>
            <a:off x="2554631" y="5250609"/>
            <a:ext cx="0" cy="556586"/>
          </a:xfrm>
          <a:prstGeom prst="line">
            <a:avLst/>
          </a:prstGeom>
          <a:noFill/>
          <a:ln w="9525" cap="flat" cmpd="sng" algn="ctr">
            <a:solidFill>
              <a:schemeClr val="tx1">
                <a:lumMod val="65000"/>
                <a:lumOff val="35000"/>
              </a:schemeClr>
            </a:solidFill>
            <a:prstDash val="solid"/>
          </a:ln>
          <a:effectLst/>
        </p:spPr>
      </p:cxnSp>
      <p:sp>
        <p:nvSpPr>
          <p:cNvPr id="102" name="标题层"/>
          <p:cNvSpPr txBox="1"/>
          <p:nvPr/>
        </p:nvSpPr>
        <p:spPr bwMode="auto">
          <a:xfrm>
            <a:off x="2906395" y="5118100"/>
            <a:ext cx="5645150" cy="689610"/>
          </a:xfrm>
          <a:prstGeom prst="rect">
            <a:avLst/>
          </a:prstGeom>
          <a:noFill/>
          <a:effectLst/>
        </p:spPr>
        <p:txBody>
          <a:bodyPr wrap="square" lIns="121898" tIns="60948" rIns="121898" bIns="60948">
            <a:spAutoFit/>
          </a:bodyPr>
          <a:lstStyle/>
          <a:p>
            <a:pPr algn="l" defTabSz="1218565">
              <a:defRPr/>
            </a:pPr>
            <a:r>
              <a:rPr lang="en-US" altLang="zh-CN" sz="3700" b="1"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sym typeface="+mn-ea"/>
              </a:rPr>
              <a:t>财务审计及结题注意事项</a:t>
            </a:r>
            <a:endParaRPr lang="en-US" altLang="zh-CN" sz="3700" b="1"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sym typeface="+mn-ea"/>
            </a:endParaRPr>
          </a:p>
        </p:txBody>
      </p:sp>
      <p:cxnSp>
        <p:nvCxnSpPr>
          <p:cNvPr id="103" name="直接连接符 102"/>
          <p:cNvCxnSpPr/>
          <p:nvPr/>
        </p:nvCxnSpPr>
        <p:spPr>
          <a:xfrm>
            <a:off x="5993219" y="5807667"/>
            <a:ext cx="2862459" cy="0"/>
          </a:xfrm>
          <a:prstGeom prst="line">
            <a:avLst/>
          </a:prstGeom>
          <a:noFill/>
          <a:ln w="9525" cap="flat" cmpd="sng" algn="ctr">
            <a:solidFill>
              <a:schemeClr val="tx1">
                <a:lumMod val="65000"/>
                <a:lumOff val="35000"/>
              </a:schemeClr>
            </a:solidFill>
            <a:prstDash val="dash"/>
            <a:tailEnd type="oval"/>
          </a:ln>
          <a:effectLst/>
        </p:spPr>
      </p:cxnSp>
      <p:sp>
        <p:nvSpPr>
          <p:cNvPr id="104" name="标题层"/>
          <p:cNvSpPr txBox="1"/>
          <p:nvPr/>
        </p:nvSpPr>
        <p:spPr bwMode="auto">
          <a:xfrm>
            <a:off x="8855669" y="5409827"/>
            <a:ext cx="875655" cy="443230"/>
          </a:xfrm>
          <a:prstGeom prst="rect">
            <a:avLst/>
          </a:prstGeom>
          <a:noFill/>
          <a:effectLst/>
        </p:spPr>
        <p:txBody>
          <a:bodyPr wrap="square" lIns="121898" tIns="60948" rIns="121898" bIns="60948">
            <a:spAutoFit/>
          </a:bodyPr>
          <a:lstStyle/>
          <a:p>
            <a:pPr algn="ctr" defTabSz="1218565">
              <a:defRPr/>
            </a:pPr>
            <a:r>
              <a:rPr lang="en-US" altLang="zh-CN"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P</a:t>
            </a:r>
            <a:r>
              <a:rPr lang="en-US"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29</a:t>
            </a:r>
            <a:endParaRPr lang="en-US"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sp>
        <p:nvSpPr>
          <p:cNvPr id="31" name="矩形 30"/>
          <p:cNvSpPr/>
          <p:nvPr/>
        </p:nvSpPr>
        <p:spPr>
          <a:xfrm>
            <a:off x="0" y="0"/>
            <a:ext cx="12192000" cy="1125538"/>
          </a:xfrm>
          <a:prstGeom prst="rect">
            <a:avLst/>
          </a:prstGeom>
          <a:solidFill>
            <a:srgbClr val="319095"/>
          </a:solidFill>
          <a:ln w="25400"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2" name="矩形 31"/>
          <p:cNvSpPr/>
          <p:nvPr/>
        </p:nvSpPr>
        <p:spPr>
          <a:xfrm>
            <a:off x="3774410" y="212081"/>
            <a:ext cx="4641592" cy="769441"/>
          </a:xfrm>
          <a:prstGeom prst="rect">
            <a:avLst/>
          </a:prstGeom>
        </p:spPr>
        <p:txBody>
          <a:bodyPr wrap="none">
            <a:spAutoFit/>
          </a:bodyPr>
          <a:lstStyle/>
          <a:p>
            <a:pPr algn="ctr"/>
            <a:r>
              <a:rPr lang="zh-CN" altLang="en-US" sz="4400" b="1" dirty="0">
                <a:solidFill>
                  <a:prstClr val="white"/>
                </a:solidFill>
                <a:latin typeface="微软雅黑" panose="020B0503020204020204" pitchFamily="34" charset="-122"/>
                <a:ea typeface="微软雅黑" panose="020B0503020204020204" pitchFamily="34" charset="-122"/>
              </a:rPr>
              <a:t>目录 </a:t>
            </a:r>
            <a:r>
              <a:rPr lang="en-US" altLang="zh-CN" sz="4400" b="1" dirty="0">
                <a:solidFill>
                  <a:prstClr val="white"/>
                </a:solidFill>
                <a:latin typeface="微软雅黑" panose="020B0503020204020204" pitchFamily="34" charset="-122"/>
                <a:ea typeface="微软雅黑" panose="020B0503020204020204" pitchFamily="34" charset="-122"/>
              </a:rPr>
              <a:t>CONTENTS</a:t>
            </a:r>
            <a:endParaRPr lang="en-US" altLang="zh-CN" sz="4400" b="1" dirty="0">
              <a:solidFill>
                <a:prstClr val="white"/>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0" y="6615474"/>
            <a:ext cx="12190412" cy="244114"/>
            <a:chOff x="-42912" y="6615474"/>
            <a:chExt cx="12190412" cy="244114"/>
          </a:xfrm>
        </p:grpSpPr>
        <p:sp>
          <p:nvSpPr>
            <p:cNvPr id="24" name="六边形 23"/>
            <p:cNvSpPr/>
            <p:nvPr/>
          </p:nvSpPr>
          <p:spPr>
            <a:xfrm>
              <a:off x="-42912" y="6615474"/>
              <a:ext cx="3041773" cy="244114"/>
            </a:xfrm>
            <a:prstGeom prst="hexagon">
              <a:avLst/>
            </a:prstGeom>
            <a:solidFill>
              <a:srgbClr val="5FCACB"/>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5" name="六边形 24"/>
            <p:cNvSpPr/>
            <p:nvPr/>
          </p:nvSpPr>
          <p:spPr>
            <a:xfrm>
              <a:off x="2998862" y="6615474"/>
              <a:ext cx="3063750" cy="244114"/>
            </a:xfrm>
            <a:prstGeom prst="hexagon">
              <a:avLst/>
            </a:prstGeom>
            <a:solidFill>
              <a:srgbClr val="A0BF0D"/>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6" name="六边形 25"/>
            <p:cNvSpPr/>
            <p:nvPr/>
          </p:nvSpPr>
          <p:spPr>
            <a:xfrm>
              <a:off x="6052294" y="6615474"/>
              <a:ext cx="3047603" cy="244114"/>
            </a:xfrm>
            <a:prstGeom prst="hexag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7" name="六边形 26"/>
            <p:cNvSpPr/>
            <p:nvPr/>
          </p:nvSpPr>
          <p:spPr>
            <a:xfrm>
              <a:off x="9099897" y="6615474"/>
              <a:ext cx="3047603" cy="244114"/>
            </a:xfrm>
            <a:prstGeom prst="hexagon">
              <a:avLst/>
            </a:prstGeom>
            <a:solidFill>
              <a:srgbClr val="F5841C"/>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grp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fade">
                                      <p:cBhvr>
                                        <p:cTn id="15" dur="600"/>
                                        <p:tgtEl>
                                          <p:spTgt spid="71"/>
                                        </p:tgtEl>
                                      </p:cBhvr>
                                    </p:animEffect>
                                    <p:anim calcmode="lin" valueType="num">
                                      <p:cBhvr>
                                        <p:cTn id="16" dur="600" fill="hold"/>
                                        <p:tgtEl>
                                          <p:spTgt spid="71"/>
                                        </p:tgtEl>
                                        <p:attrNameLst>
                                          <p:attrName>ppt_x</p:attrName>
                                        </p:attrNameLst>
                                      </p:cBhvr>
                                      <p:tavLst>
                                        <p:tav tm="0">
                                          <p:val>
                                            <p:strVal val="#ppt_x"/>
                                          </p:val>
                                        </p:tav>
                                        <p:tav tm="100000">
                                          <p:val>
                                            <p:strVal val="#ppt_x"/>
                                          </p:val>
                                        </p:tav>
                                      </p:tavLst>
                                    </p:anim>
                                    <p:anim calcmode="lin" valueType="num">
                                      <p:cBhvr>
                                        <p:cTn id="17" dur="600" fill="hold"/>
                                        <p:tgtEl>
                                          <p:spTgt spid="7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 presetClass="entr" presetSubtype="8" decel="52500" fill="hold" grpId="0" nodeType="afterEffect">
                                  <p:stCondLst>
                                    <p:cond delay="0"/>
                                  </p:stCondLst>
                                  <p:childTnLst>
                                    <p:set>
                                      <p:cBhvr>
                                        <p:cTn id="20" dur="1" fill="hold">
                                          <p:stCondLst>
                                            <p:cond delay="0"/>
                                          </p:stCondLst>
                                        </p:cTn>
                                        <p:tgtEl>
                                          <p:spTgt spid="70"/>
                                        </p:tgtEl>
                                        <p:attrNameLst>
                                          <p:attrName>style.visibility</p:attrName>
                                        </p:attrNameLst>
                                      </p:cBhvr>
                                      <p:to>
                                        <p:strVal val="visible"/>
                                      </p:to>
                                    </p:set>
                                    <p:anim calcmode="lin" valueType="num">
                                      <p:cBhvr additive="base">
                                        <p:cTn id="21" dur="400" fill="hold"/>
                                        <p:tgtEl>
                                          <p:spTgt spid="70"/>
                                        </p:tgtEl>
                                        <p:attrNameLst>
                                          <p:attrName>ppt_x</p:attrName>
                                        </p:attrNameLst>
                                      </p:cBhvr>
                                      <p:tavLst>
                                        <p:tav tm="0">
                                          <p:val>
                                            <p:strVal val="0-#ppt_w/2"/>
                                          </p:val>
                                        </p:tav>
                                        <p:tav tm="100000">
                                          <p:val>
                                            <p:strVal val="#ppt_x"/>
                                          </p:val>
                                        </p:tav>
                                      </p:tavLst>
                                    </p:anim>
                                    <p:anim calcmode="lin" valueType="num">
                                      <p:cBhvr additive="base">
                                        <p:cTn id="22" dur="400" fill="hold"/>
                                        <p:tgtEl>
                                          <p:spTgt spid="70"/>
                                        </p:tgtEl>
                                        <p:attrNameLst>
                                          <p:attrName>ppt_y</p:attrName>
                                        </p:attrNameLst>
                                      </p:cBhvr>
                                      <p:tavLst>
                                        <p:tav tm="0">
                                          <p:val>
                                            <p:strVal val="#ppt_y"/>
                                          </p:val>
                                        </p:tav>
                                        <p:tav tm="100000">
                                          <p:val>
                                            <p:strVal val="#ppt_y"/>
                                          </p:val>
                                        </p:tav>
                                      </p:tavLst>
                                    </p:anim>
                                  </p:childTnLst>
                                </p:cTn>
                              </p:par>
                              <p:par>
                                <p:cTn id="23" presetID="2" presetClass="entr" presetSubtype="2" decel="52500"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anim calcmode="lin" valueType="num">
                                      <p:cBhvr additive="base">
                                        <p:cTn id="25" dur="400" fill="hold"/>
                                        <p:tgtEl>
                                          <p:spTgt spid="72"/>
                                        </p:tgtEl>
                                        <p:attrNameLst>
                                          <p:attrName>ppt_x</p:attrName>
                                        </p:attrNameLst>
                                      </p:cBhvr>
                                      <p:tavLst>
                                        <p:tav tm="0">
                                          <p:val>
                                            <p:strVal val="1+#ppt_w/2"/>
                                          </p:val>
                                        </p:tav>
                                        <p:tav tm="100000">
                                          <p:val>
                                            <p:strVal val="#ppt_x"/>
                                          </p:val>
                                        </p:tav>
                                      </p:tavLst>
                                    </p:anim>
                                    <p:anim calcmode="lin" valueType="num">
                                      <p:cBhvr additive="base">
                                        <p:cTn id="26" dur="400" fill="hold"/>
                                        <p:tgtEl>
                                          <p:spTgt spid="72"/>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wipe(left)">
                                      <p:cBhvr>
                                        <p:cTn id="30" dur="500"/>
                                        <p:tgtEl>
                                          <p:spTgt spid="73"/>
                                        </p:tgtEl>
                                      </p:cBhvr>
                                    </p:animEffect>
                                  </p:childTnLst>
                                </p:cTn>
                              </p:par>
                            </p:childTnLst>
                          </p:cTn>
                        </p:par>
                        <p:par>
                          <p:cTn id="31" fill="hold">
                            <p:stCondLst>
                              <p:cond delay="3000"/>
                            </p:stCondLst>
                            <p:childTnLst>
                              <p:par>
                                <p:cTn id="32" presetID="12" presetClass="entr" presetSubtype="4" fill="hold" grpId="0" nodeType="afterEffect">
                                  <p:stCondLst>
                                    <p:cond delay="0"/>
                                  </p:stCondLst>
                                  <p:childTnLst>
                                    <p:set>
                                      <p:cBhvr>
                                        <p:cTn id="33" dur="1" fill="hold">
                                          <p:stCondLst>
                                            <p:cond delay="0"/>
                                          </p:stCondLst>
                                        </p:cTn>
                                        <p:tgtEl>
                                          <p:spTgt spid="74"/>
                                        </p:tgtEl>
                                        <p:attrNameLst>
                                          <p:attrName>style.visibility</p:attrName>
                                        </p:attrNameLst>
                                      </p:cBhvr>
                                      <p:to>
                                        <p:strVal val="visible"/>
                                      </p:to>
                                    </p:set>
                                    <p:anim calcmode="lin" valueType="num">
                                      <p:cBhvr additive="base">
                                        <p:cTn id="34" dur="400"/>
                                        <p:tgtEl>
                                          <p:spTgt spid="74"/>
                                        </p:tgtEl>
                                        <p:attrNameLst>
                                          <p:attrName>ppt_y</p:attrName>
                                        </p:attrNameLst>
                                      </p:cBhvr>
                                      <p:tavLst>
                                        <p:tav tm="0">
                                          <p:val>
                                            <p:strVal val="#ppt_y+#ppt_h*1.125000"/>
                                          </p:val>
                                        </p:tav>
                                        <p:tav tm="100000">
                                          <p:val>
                                            <p:strVal val="#ppt_y"/>
                                          </p:val>
                                        </p:tav>
                                      </p:tavLst>
                                    </p:anim>
                                    <p:animEffect transition="in" filter="wipe(up)">
                                      <p:cBhvr>
                                        <p:cTn id="35" dur="400"/>
                                        <p:tgtEl>
                                          <p:spTgt spid="74"/>
                                        </p:tgtEl>
                                      </p:cBhvr>
                                    </p:animEffect>
                                  </p:childTnLst>
                                </p:cTn>
                              </p:par>
                            </p:childTnLst>
                          </p:cTn>
                        </p:par>
                        <p:par>
                          <p:cTn id="36" fill="hold">
                            <p:stCondLst>
                              <p:cond delay="3500"/>
                            </p:stCondLst>
                            <p:childTnLst>
                              <p:par>
                                <p:cTn id="37" presetID="2" presetClass="entr" presetSubtype="8" decel="52500" fill="hold" grpId="0" nodeType="afterEffect">
                                  <p:stCondLst>
                                    <p:cond delay="0"/>
                                  </p:stCondLst>
                                  <p:childTnLst>
                                    <p:set>
                                      <p:cBhvr>
                                        <p:cTn id="38" dur="1" fill="hold">
                                          <p:stCondLst>
                                            <p:cond delay="0"/>
                                          </p:stCondLst>
                                        </p:cTn>
                                        <p:tgtEl>
                                          <p:spTgt spid="90"/>
                                        </p:tgtEl>
                                        <p:attrNameLst>
                                          <p:attrName>style.visibility</p:attrName>
                                        </p:attrNameLst>
                                      </p:cBhvr>
                                      <p:to>
                                        <p:strVal val="visible"/>
                                      </p:to>
                                    </p:set>
                                    <p:anim calcmode="lin" valueType="num">
                                      <p:cBhvr additive="base">
                                        <p:cTn id="39" dur="400" fill="hold"/>
                                        <p:tgtEl>
                                          <p:spTgt spid="90"/>
                                        </p:tgtEl>
                                        <p:attrNameLst>
                                          <p:attrName>ppt_x</p:attrName>
                                        </p:attrNameLst>
                                      </p:cBhvr>
                                      <p:tavLst>
                                        <p:tav tm="0">
                                          <p:val>
                                            <p:strVal val="0-#ppt_w/2"/>
                                          </p:val>
                                        </p:tav>
                                        <p:tav tm="100000">
                                          <p:val>
                                            <p:strVal val="#ppt_x"/>
                                          </p:val>
                                        </p:tav>
                                      </p:tavLst>
                                    </p:anim>
                                    <p:anim calcmode="lin" valueType="num">
                                      <p:cBhvr additive="base">
                                        <p:cTn id="40" dur="400" fill="hold"/>
                                        <p:tgtEl>
                                          <p:spTgt spid="90"/>
                                        </p:tgtEl>
                                        <p:attrNameLst>
                                          <p:attrName>ppt_y</p:attrName>
                                        </p:attrNameLst>
                                      </p:cBhvr>
                                      <p:tavLst>
                                        <p:tav tm="0">
                                          <p:val>
                                            <p:strVal val="#ppt_y"/>
                                          </p:val>
                                        </p:tav>
                                        <p:tav tm="100000">
                                          <p:val>
                                            <p:strVal val="#ppt_y"/>
                                          </p:val>
                                        </p:tav>
                                      </p:tavLst>
                                    </p:anim>
                                  </p:childTnLst>
                                </p:cTn>
                              </p:par>
                              <p:par>
                                <p:cTn id="41" presetID="2" presetClass="entr" presetSubtype="2" decel="52500" fill="hold" grpId="0" nodeType="with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400" fill="hold"/>
                                        <p:tgtEl>
                                          <p:spTgt spid="92"/>
                                        </p:tgtEl>
                                        <p:attrNameLst>
                                          <p:attrName>ppt_x</p:attrName>
                                        </p:attrNameLst>
                                      </p:cBhvr>
                                      <p:tavLst>
                                        <p:tav tm="0">
                                          <p:val>
                                            <p:strVal val="1+#ppt_w/2"/>
                                          </p:val>
                                        </p:tav>
                                        <p:tav tm="100000">
                                          <p:val>
                                            <p:strVal val="#ppt_x"/>
                                          </p:val>
                                        </p:tav>
                                      </p:tavLst>
                                    </p:anim>
                                    <p:anim calcmode="lin" valueType="num">
                                      <p:cBhvr additive="base">
                                        <p:cTn id="44" dur="4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2" presetClass="entr" presetSubtype="8" fill="hold" nodeType="afterEffect">
                                  <p:stCondLst>
                                    <p:cond delay="0"/>
                                  </p:stCondLst>
                                  <p:childTnLst>
                                    <p:set>
                                      <p:cBhvr>
                                        <p:cTn id="47" dur="1" fill="hold">
                                          <p:stCondLst>
                                            <p:cond delay="0"/>
                                          </p:stCondLst>
                                        </p:cTn>
                                        <p:tgtEl>
                                          <p:spTgt spid="93"/>
                                        </p:tgtEl>
                                        <p:attrNameLst>
                                          <p:attrName>style.visibility</p:attrName>
                                        </p:attrNameLst>
                                      </p:cBhvr>
                                      <p:to>
                                        <p:strVal val="visible"/>
                                      </p:to>
                                    </p:set>
                                    <p:animEffect transition="in" filter="wipe(left)">
                                      <p:cBhvr>
                                        <p:cTn id="48" dur="500"/>
                                        <p:tgtEl>
                                          <p:spTgt spid="93"/>
                                        </p:tgtEl>
                                      </p:cBhvr>
                                    </p:animEffect>
                                  </p:childTnLst>
                                </p:cTn>
                              </p:par>
                            </p:childTnLst>
                          </p:cTn>
                        </p:par>
                        <p:par>
                          <p:cTn id="49" fill="hold">
                            <p:stCondLst>
                              <p:cond delay="4500"/>
                            </p:stCondLst>
                            <p:childTnLst>
                              <p:par>
                                <p:cTn id="50" presetID="12" presetClass="entr" presetSubtype="4" fill="hold" grpId="0" nodeType="afterEffect">
                                  <p:stCondLst>
                                    <p:cond delay="0"/>
                                  </p:stCondLst>
                                  <p:childTnLst>
                                    <p:set>
                                      <p:cBhvr>
                                        <p:cTn id="51" dur="1" fill="hold">
                                          <p:stCondLst>
                                            <p:cond delay="0"/>
                                          </p:stCondLst>
                                        </p:cTn>
                                        <p:tgtEl>
                                          <p:spTgt spid="94"/>
                                        </p:tgtEl>
                                        <p:attrNameLst>
                                          <p:attrName>style.visibility</p:attrName>
                                        </p:attrNameLst>
                                      </p:cBhvr>
                                      <p:to>
                                        <p:strVal val="visible"/>
                                      </p:to>
                                    </p:set>
                                    <p:anim calcmode="lin" valueType="num">
                                      <p:cBhvr additive="base">
                                        <p:cTn id="52" dur="400"/>
                                        <p:tgtEl>
                                          <p:spTgt spid="94"/>
                                        </p:tgtEl>
                                        <p:attrNameLst>
                                          <p:attrName>ppt_y</p:attrName>
                                        </p:attrNameLst>
                                      </p:cBhvr>
                                      <p:tavLst>
                                        <p:tav tm="0">
                                          <p:val>
                                            <p:strVal val="#ppt_y+#ppt_h*1.125000"/>
                                          </p:val>
                                        </p:tav>
                                        <p:tav tm="100000">
                                          <p:val>
                                            <p:strVal val="#ppt_y"/>
                                          </p:val>
                                        </p:tav>
                                      </p:tavLst>
                                    </p:anim>
                                    <p:animEffect transition="in" filter="wipe(up)">
                                      <p:cBhvr>
                                        <p:cTn id="53" dur="400"/>
                                        <p:tgtEl>
                                          <p:spTgt spid="94"/>
                                        </p:tgtEl>
                                      </p:cBhvr>
                                    </p:animEffect>
                                  </p:childTnLst>
                                </p:cTn>
                              </p:par>
                              <p:par>
                                <p:cTn id="54" presetID="2" presetClass="entr" presetSubtype="2" decel="52500" fill="hold" grpId="0" nodeType="with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additive="base">
                                        <p:cTn id="56" dur="400" fill="hold"/>
                                        <p:tgtEl>
                                          <p:spTgt spid="97"/>
                                        </p:tgtEl>
                                        <p:attrNameLst>
                                          <p:attrName>ppt_x</p:attrName>
                                        </p:attrNameLst>
                                      </p:cBhvr>
                                      <p:tavLst>
                                        <p:tav tm="0">
                                          <p:val>
                                            <p:strVal val="1+#ppt_w/2"/>
                                          </p:val>
                                        </p:tav>
                                        <p:tav tm="100000">
                                          <p:val>
                                            <p:strVal val="#ppt_x"/>
                                          </p:val>
                                        </p:tav>
                                      </p:tavLst>
                                    </p:anim>
                                    <p:anim calcmode="lin" valueType="num">
                                      <p:cBhvr additive="base">
                                        <p:cTn id="57" dur="400" fill="hold"/>
                                        <p:tgtEl>
                                          <p:spTgt spid="97"/>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22" presetClass="entr" presetSubtype="8" fill="hold" nodeType="afterEffect">
                                  <p:stCondLst>
                                    <p:cond delay="0"/>
                                  </p:stCondLst>
                                  <p:childTnLst>
                                    <p:set>
                                      <p:cBhvr>
                                        <p:cTn id="60" dur="1" fill="hold">
                                          <p:stCondLst>
                                            <p:cond delay="0"/>
                                          </p:stCondLst>
                                        </p:cTn>
                                        <p:tgtEl>
                                          <p:spTgt spid="98"/>
                                        </p:tgtEl>
                                        <p:attrNameLst>
                                          <p:attrName>style.visibility</p:attrName>
                                        </p:attrNameLst>
                                      </p:cBhvr>
                                      <p:to>
                                        <p:strVal val="visible"/>
                                      </p:to>
                                    </p:set>
                                    <p:animEffect transition="in" filter="wipe(left)">
                                      <p:cBhvr>
                                        <p:cTn id="61" dur="500"/>
                                        <p:tgtEl>
                                          <p:spTgt spid="98"/>
                                        </p:tgtEl>
                                      </p:cBhvr>
                                    </p:animEffect>
                                  </p:childTnLst>
                                </p:cTn>
                              </p:par>
                            </p:childTnLst>
                          </p:cTn>
                        </p:par>
                        <p:par>
                          <p:cTn id="62" fill="hold">
                            <p:stCondLst>
                              <p:cond delay="5500"/>
                            </p:stCondLst>
                            <p:childTnLst>
                              <p:par>
                                <p:cTn id="63" presetID="12" presetClass="entr" presetSubtype="4" fill="hold" grpId="0" nodeType="afterEffect">
                                  <p:stCondLst>
                                    <p:cond delay="0"/>
                                  </p:stCondLst>
                                  <p:childTnLst>
                                    <p:set>
                                      <p:cBhvr>
                                        <p:cTn id="64" dur="1" fill="hold">
                                          <p:stCondLst>
                                            <p:cond delay="0"/>
                                          </p:stCondLst>
                                        </p:cTn>
                                        <p:tgtEl>
                                          <p:spTgt spid="99"/>
                                        </p:tgtEl>
                                        <p:attrNameLst>
                                          <p:attrName>style.visibility</p:attrName>
                                        </p:attrNameLst>
                                      </p:cBhvr>
                                      <p:to>
                                        <p:strVal val="visible"/>
                                      </p:to>
                                    </p:set>
                                    <p:anim calcmode="lin" valueType="num">
                                      <p:cBhvr additive="base">
                                        <p:cTn id="65" dur="400"/>
                                        <p:tgtEl>
                                          <p:spTgt spid="99"/>
                                        </p:tgtEl>
                                        <p:attrNameLst>
                                          <p:attrName>ppt_y</p:attrName>
                                        </p:attrNameLst>
                                      </p:cBhvr>
                                      <p:tavLst>
                                        <p:tav tm="0">
                                          <p:val>
                                            <p:strVal val="#ppt_y+#ppt_h*1.125000"/>
                                          </p:val>
                                        </p:tav>
                                        <p:tav tm="100000">
                                          <p:val>
                                            <p:strVal val="#ppt_y"/>
                                          </p:val>
                                        </p:tav>
                                      </p:tavLst>
                                    </p:anim>
                                    <p:animEffect transition="in" filter="wipe(up)">
                                      <p:cBhvr>
                                        <p:cTn id="66" dur="400"/>
                                        <p:tgtEl>
                                          <p:spTgt spid="99"/>
                                        </p:tgtEl>
                                      </p:cBhvr>
                                    </p:animEffect>
                                  </p:childTnLst>
                                </p:cTn>
                              </p:par>
                            </p:childTnLst>
                          </p:cTn>
                        </p:par>
                        <p:par>
                          <p:cTn id="67" fill="hold">
                            <p:stCondLst>
                              <p:cond delay="6000"/>
                            </p:stCondLst>
                            <p:childTnLst>
                              <p:par>
                                <p:cTn id="68" presetID="47" presetClass="entr" presetSubtype="0" fill="hold" nodeType="afterEffect">
                                  <p:stCondLst>
                                    <p:cond delay="0"/>
                                  </p:stCondLst>
                                  <p:childTnLst>
                                    <p:set>
                                      <p:cBhvr>
                                        <p:cTn id="69" dur="1" fill="hold">
                                          <p:stCondLst>
                                            <p:cond delay="0"/>
                                          </p:stCondLst>
                                        </p:cTn>
                                        <p:tgtEl>
                                          <p:spTgt spid="101"/>
                                        </p:tgtEl>
                                        <p:attrNameLst>
                                          <p:attrName>style.visibility</p:attrName>
                                        </p:attrNameLst>
                                      </p:cBhvr>
                                      <p:to>
                                        <p:strVal val="visible"/>
                                      </p:to>
                                    </p:set>
                                    <p:animEffect transition="in" filter="fade">
                                      <p:cBhvr>
                                        <p:cTn id="70" dur="600"/>
                                        <p:tgtEl>
                                          <p:spTgt spid="101"/>
                                        </p:tgtEl>
                                      </p:cBhvr>
                                    </p:animEffect>
                                    <p:anim calcmode="lin" valueType="num">
                                      <p:cBhvr>
                                        <p:cTn id="71" dur="600" fill="hold"/>
                                        <p:tgtEl>
                                          <p:spTgt spid="101"/>
                                        </p:tgtEl>
                                        <p:attrNameLst>
                                          <p:attrName>ppt_x</p:attrName>
                                        </p:attrNameLst>
                                      </p:cBhvr>
                                      <p:tavLst>
                                        <p:tav tm="0">
                                          <p:val>
                                            <p:strVal val="#ppt_x"/>
                                          </p:val>
                                        </p:tav>
                                        <p:tav tm="100000">
                                          <p:val>
                                            <p:strVal val="#ppt_x"/>
                                          </p:val>
                                        </p:tav>
                                      </p:tavLst>
                                    </p:anim>
                                    <p:anim calcmode="lin" valueType="num">
                                      <p:cBhvr>
                                        <p:cTn id="72" dur="600" fill="hold"/>
                                        <p:tgtEl>
                                          <p:spTgt spid="101"/>
                                        </p:tgtEl>
                                        <p:attrNameLst>
                                          <p:attrName>ppt_y</p:attrName>
                                        </p:attrNameLst>
                                      </p:cBhvr>
                                      <p:tavLst>
                                        <p:tav tm="0">
                                          <p:val>
                                            <p:strVal val="#ppt_y-.1"/>
                                          </p:val>
                                        </p:tav>
                                        <p:tav tm="100000">
                                          <p:val>
                                            <p:strVal val="#ppt_y"/>
                                          </p:val>
                                        </p:tav>
                                      </p:tavLst>
                                    </p:anim>
                                  </p:childTnLst>
                                </p:cTn>
                              </p:par>
                              <p:par>
                                <p:cTn id="73" presetID="2" presetClass="entr" presetSubtype="2" decel="52500" fill="hold" grpId="0" nodeType="withEffect">
                                  <p:stCondLst>
                                    <p:cond delay="0"/>
                                  </p:stCondLst>
                                  <p:childTnLst>
                                    <p:set>
                                      <p:cBhvr>
                                        <p:cTn id="74" dur="1" fill="hold">
                                          <p:stCondLst>
                                            <p:cond delay="0"/>
                                          </p:stCondLst>
                                        </p:cTn>
                                        <p:tgtEl>
                                          <p:spTgt spid="102"/>
                                        </p:tgtEl>
                                        <p:attrNameLst>
                                          <p:attrName>style.visibility</p:attrName>
                                        </p:attrNameLst>
                                      </p:cBhvr>
                                      <p:to>
                                        <p:strVal val="visible"/>
                                      </p:to>
                                    </p:set>
                                    <p:anim calcmode="lin" valueType="num">
                                      <p:cBhvr additive="base">
                                        <p:cTn id="75" dur="400" fill="hold"/>
                                        <p:tgtEl>
                                          <p:spTgt spid="102"/>
                                        </p:tgtEl>
                                        <p:attrNameLst>
                                          <p:attrName>ppt_x</p:attrName>
                                        </p:attrNameLst>
                                      </p:cBhvr>
                                      <p:tavLst>
                                        <p:tav tm="0">
                                          <p:val>
                                            <p:strVal val="1+#ppt_w/2"/>
                                          </p:val>
                                        </p:tav>
                                        <p:tav tm="100000">
                                          <p:val>
                                            <p:strVal val="#ppt_x"/>
                                          </p:val>
                                        </p:tav>
                                      </p:tavLst>
                                    </p:anim>
                                    <p:anim calcmode="lin" valueType="num">
                                      <p:cBhvr additive="base">
                                        <p:cTn id="76" dur="400" fill="hold"/>
                                        <p:tgtEl>
                                          <p:spTgt spid="102"/>
                                        </p:tgtEl>
                                        <p:attrNameLst>
                                          <p:attrName>ppt_y</p:attrName>
                                        </p:attrNameLst>
                                      </p:cBhvr>
                                      <p:tavLst>
                                        <p:tav tm="0">
                                          <p:val>
                                            <p:strVal val="#ppt_y"/>
                                          </p:val>
                                        </p:tav>
                                        <p:tav tm="100000">
                                          <p:val>
                                            <p:strVal val="#ppt_y"/>
                                          </p:val>
                                        </p:tav>
                                      </p:tavLst>
                                    </p:anim>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103"/>
                                        </p:tgtEl>
                                        <p:attrNameLst>
                                          <p:attrName>style.visibility</p:attrName>
                                        </p:attrNameLst>
                                      </p:cBhvr>
                                      <p:to>
                                        <p:strVal val="visible"/>
                                      </p:to>
                                    </p:set>
                                    <p:animEffect transition="in" filter="wipe(left)">
                                      <p:cBhvr>
                                        <p:cTn id="80" dur="500"/>
                                        <p:tgtEl>
                                          <p:spTgt spid="103"/>
                                        </p:tgtEl>
                                      </p:cBhvr>
                                    </p:animEffect>
                                  </p:childTnLst>
                                </p:cTn>
                              </p:par>
                            </p:childTnLst>
                          </p:cTn>
                        </p:par>
                        <p:par>
                          <p:cTn id="81" fill="hold">
                            <p:stCondLst>
                              <p:cond delay="7500"/>
                            </p:stCondLst>
                            <p:childTnLst>
                              <p:par>
                                <p:cTn id="82" presetID="12" presetClass="entr" presetSubtype="4" fill="hold" grpId="0" nodeType="afterEffect">
                                  <p:stCondLst>
                                    <p:cond delay="0"/>
                                  </p:stCondLst>
                                  <p:childTnLst>
                                    <p:set>
                                      <p:cBhvr>
                                        <p:cTn id="83" dur="1" fill="hold">
                                          <p:stCondLst>
                                            <p:cond delay="0"/>
                                          </p:stCondLst>
                                        </p:cTn>
                                        <p:tgtEl>
                                          <p:spTgt spid="104"/>
                                        </p:tgtEl>
                                        <p:attrNameLst>
                                          <p:attrName>style.visibility</p:attrName>
                                        </p:attrNameLst>
                                      </p:cBhvr>
                                      <p:to>
                                        <p:strVal val="visible"/>
                                      </p:to>
                                    </p:set>
                                    <p:anim calcmode="lin" valueType="num">
                                      <p:cBhvr additive="base">
                                        <p:cTn id="84" dur="400"/>
                                        <p:tgtEl>
                                          <p:spTgt spid="104"/>
                                        </p:tgtEl>
                                        <p:attrNameLst>
                                          <p:attrName>ppt_y</p:attrName>
                                        </p:attrNameLst>
                                      </p:cBhvr>
                                      <p:tavLst>
                                        <p:tav tm="0">
                                          <p:val>
                                            <p:strVal val="#ppt_y+#ppt_h*1.125000"/>
                                          </p:val>
                                        </p:tav>
                                        <p:tav tm="100000">
                                          <p:val>
                                            <p:strVal val="#ppt_y"/>
                                          </p:val>
                                        </p:tav>
                                      </p:tavLst>
                                    </p:anim>
                                    <p:animEffect transition="in" filter="wipe(up)">
                                      <p:cBhvr>
                                        <p:cTn id="85" dur="4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bldLvl="0" animBg="1"/>
      <p:bldP spid="72" grpId="0" bldLvl="0" animBg="1"/>
      <p:bldP spid="74" grpId="0" bldLvl="0" animBg="1"/>
      <p:bldP spid="90" grpId="0" bldLvl="0" animBg="1"/>
      <p:bldP spid="92" grpId="0" bldLvl="0" animBg="1"/>
      <p:bldP spid="94" grpId="0" bldLvl="0" animBg="1"/>
      <p:bldP spid="97" grpId="0" bldLvl="0" animBg="1"/>
      <p:bldP spid="99" grpId="0" bldLvl="0" animBg="1"/>
      <p:bldP spid="102" grpId="0" bldLvl="0" animBg="1"/>
      <p:bldP spid="104" grpId="0" bldLvl="0" animBg="1"/>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21" name="直接连接符 2820"/>
          <p:cNvCxnSpPr/>
          <p:nvPr/>
        </p:nvCxnSpPr>
        <p:spPr>
          <a:xfrm rot="5400000">
            <a:off x="2409529" y="3588415"/>
            <a:ext cx="3571189"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22" name="直接连接符 2821"/>
          <p:cNvCxnSpPr/>
          <p:nvPr/>
        </p:nvCxnSpPr>
        <p:spPr>
          <a:xfrm rot="5400000">
            <a:off x="6201455" y="3588415"/>
            <a:ext cx="3571189"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24" name="11 Rectángulo"/>
          <p:cNvSpPr/>
          <p:nvPr/>
        </p:nvSpPr>
        <p:spPr>
          <a:xfrm>
            <a:off x="806450" y="1443990"/>
            <a:ext cx="2933065" cy="899160"/>
          </a:xfrm>
          <a:prstGeom prst="hexagon">
            <a:avLst/>
          </a:prstGeom>
          <a:solidFill>
            <a:srgbClr val="5FCACB"/>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2400" b="1" kern="0" dirty="0">
                <a:solidFill>
                  <a:schemeClr val="bg1"/>
                </a:solidFill>
                <a:latin typeface="微软雅黑" panose="020B0503020204020204" pitchFamily="34" charset="-122"/>
                <a:ea typeface="微软雅黑" panose="020B0503020204020204" pitchFamily="34" charset="-122"/>
              </a:rPr>
              <a:t>预算编制</a:t>
            </a:r>
            <a:endParaRPr lang="zh-CN" altLang="en-US" sz="2400"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827" name="矩形 2826"/>
          <p:cNvSpPr/>
          <p:nvPr/>
        </p:nvSpPr>
        <p:spPr>
          <a:xfrm>
            <a:off x="679450" y="2633980"/>
            <a:ext cx="3213735" cy="3969385"/>
          </a:xfrm>
          <a:prstGeom prst="rect">
            <a:avLst/>
          </a:prstGeom>
        </p:spPr>
        <p:txBody>
          <a:bodyPr wrap="square">
            <a:spAutoFit/>
          </a:bodyPr>
          <a:lstStyle/>
          <a:p>
            <a:pPr fontAlgn="auto"/>
            <a:r>
              <a:rPr lang="en-US" sz="1800" dirty="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、数据采集费：研究过程中发生的</a:t>
            </a:r>
            <a:r>
              <a:rPr lang="zh-CN" altLang="en-US" sz="1800" b="1" dirty="0">
                <a:solidFill>
                  <a:srgbClr val="FF0000"/>
                </a:solidFill>
                <a:latin typeface="微软雅黑" panose="020B0503020204020204" pitchFamily="34" charset="-122"/>
                <a:ea typeface="微软雅黑" panose="020B0503020204020204" pitchFamily="34" charset="-122"/>
              </a:rPr>
              <a:t>调查</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、访谈、数据购买、数据分析及相应技术服务购买等支出的费用。</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endParaRPr>
          </a:p>
          <a:p>
            <a:pPr fontAlgn="auto"/>
            <a:r>
              <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、会议费/差旅费/国际合作与交流费，不超过</a:t>
            </a:r>
            <a:r>
              <a:rPr lang="zh-CN" altLang="en-US" sz="1800" b="1" dirty="0">
                <a:solidFill>
                  <a:srgbClr val="FF0000"/>
                </a:solidFill>
                <a:latin typeface="微软雅黑" panose="020B0503020204020204" pitchFamily="34" charset="-122"/>
                <a:ea typeface="微软雅黑" panose="020B0503020204020204" pitchFamily="34" charset="-122"/>
              </a:rPr>
              <a:t>直接费用20%</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的，不需要提供预算测算依据。</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endParaRPr>
          </a:p>
          <a:p>
            <a:pPr fontAlgn="auto"/>
            <a:r>
              <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、间接费用一般按照不超过项目</a:t>
            </a:r>
            <a:r>
              <a:rPr lang="zh-CN" altLang="en-US" sz="1800" b="1" dirty="0">
                <a:solidFill>
                  <a:srgbClr val="FF0000"/>
                </a:solidFill>
                <a:latin typeface="微软雅黑" panose="020B0503020204020204" pitchFamily="34" charset="-122"/>
                <a:ea typeface="微软雅黑" panose="020B0503020204020204" pitchFamily="34" charset="-122"/>
              </a:rPr>
              <a:t>资助总额</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的一定比例核定。具体比例如下：50万元及以下部分为</a:t>
            </a:r>
            <a:r>
              <a:rPr lang="zh-CN" altLang="en-US" sz="1800" b="1" dirty="0">
                <a:solidFill>
                  <a:srgbClr val="FF0000"/>
                </a:solidFill>
                <a:latin typeface="微软雅黑" panose="020B0503020204020204" pitchFamily="34" charset="-122"/>
                <a:ea typeface="微软雅黑" panose="020B0503020204020204" pitchFamily="34" charset="-122"/>
              </a:rPr>
              <a:t>30%</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；超过50万元至500万元的部分为</a:t>
            </a:r>
            <a:r>
              <a:rPr lang="zh-CN" altLang="en-US" sz="1800" b="1" dirty="0">
                <a:solidFill>
                  <a:srgbClr val="FF0000"/>
                </a:solidFill>
                <a:latin typeface="微软雅黑" panose="020B0503020204020204" pitchFamily="34" charset="-122"/>
                <a:ea typeface="微软雅黑" panose="020B0503020204020204" pitchFamily="34" charset="-122"/>
              </a:rPr>
              <a:t>20%</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；超过500万元的部分为</a:t>
            </a:r>
            <a:r>
              <a:rPr lang="zh-CN" altLang="en-US" sz="1800" b="1" dirty="0">
                <a:solidFill>
                  <a:srgbClr val="FF0000"/>
                </a:solidFill>
                <a:latin typeface="微软雅黑" panose="020B0503020204020204" pitchFamily="34" charset="-122"/>
                <a:ea typeface="微软雅黑" panose="020B0503020204020204" pitchFamily="34" charset="-122"/>
              </a:rPr>
              <a:t>13%</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29" name="42 Rectángulo"/>
          <p:cNvSpPr/>
          <p:nvPr/>
        </p:nvSpPr>
        <p:spPr>
          <a:xfrm>
            <a:off x="4608830" y="1443990"/>
            <a:ext cx="2947035" cy="898525"/>
          </a:xfrm>
          <a:prstGeom prst="hexagon">
            <a:avLst/>
          </a:prstGeom>
          <a:solidFill>
            <a:srgbClr val="A0BF0D"/>
          </a:solidFill>
          <a:ln>
            <a:noFill/>
          </a:ln>
          <a:effectLst/>
        </p:spPr>
        <p:style>
          <a:lnRef idx="3">
            <a:schemeClr val="lt1"/>
          </a:lnRef>
          <a:fillRef idx="1">
            <a:schemeClr val="accent4"/>
          </a:fillRef>
          <a:effectRef idx="1">
            <a:schemeClr val="accent4"/>
          </a:effectRef>
          <a:fontRef idx="minor">
            <a:schemeClr val="lt1"/>
          </a:fontRef>
        </p:style>
        <p:txBody>
          <a:bodyPr anchor="ctr"/>
          <a:lstStyle/>
          <a:p>
            <a:pPr lvl="0" algn="ctr" eaLnBrk="0" fontAlgn="base" hangingPunct="0">
              <a:spcBef>
                <a:spcPct val="0"/>
              </a:spcBef>
              <a:spcAft>
                <a:spcPct val="0"/>
              </a:spcAft>
              <a:defRPr/>
            </a:pPr>
            <a:r>
              <a:rPr lang="zh-CN" altLang="en-US" sz="2400" b="1" kern="0" dirty="0">
                <a:solidFill>
                  <a:schemeClr val="bg1"/>
                </a:solidFill>
                <a:latin typeface="微软雅黑" panose="020B0503020204020204" pitchFamily="34" charset="-122"/>
                <a:ea typeface="微软雅黑" panose="020B0503020204020204" pitchFamily="34" charset="-122"/>
              </a:rPr>
              <a:t>预算调剂</a:t>
            </a:r>
            <a:endParaRPr lang="zh-CN" altLang="en-US" sz="2400"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832" name="矩形 2831"/>
          <p:cNvSpPr/>
          <p:nvPr/>
        </p:nvSpPr>
        <p:spPr>
          <a:xfrm>
            <a:off x="4634230" y="2771140"/>
            <a:ext cx="2921635" cy="3830955"/>
          </a:xfrm>
          <a:prstGeom prst="rect">
            <a:avLst/>
          </a:prstGeom>
        </p:spPr>
        <p:txBody>
          <a:bodyPr wrap="square">
            <a:spAutoFit/>
          </a:bodyPr>
          <a:lstStyle/>
          <a:p>
            <a:pPr fontAlgn="auto">
              <a:lnSpc>
                <a:spcPct val="150000"/>
              </a:lnSpc>
            </a:pPr>
            <a:r>
              <a:rPr lang="en-US" sz="1800" dirty="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、资料费、数据采集费、</a:t>
            </a:r>
            <a:r>
              <a:rPr lang="zh-CN" altLang="en-US" sz="1800" b="1" u="sng" dirty="0">
                <a:solidFill>
                  <a:srgbClr val="FF0000"/>
                </a:solidFill>
                <a:latin typeface="微软雅黑" panose="020B0503020204020204" pitchFamily="34" charset="-122"/>
                <a:ea typeface="微软雅黑" panose="020B0503020204020204" pitchFamily="34" charset="-122"/>
              </a:rPr>
              <a:t>设备费、</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印刷出版费和其他支出预算可调增调减。</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endParaRPr>
          </a:p>
          <a:p>
            <a:pPr fontAlgn="auto">
              <a:lnSpc>
                <a:spcPct val="150000"/>
              </a:lnSpc>
            </a:pPr>
            <a:r>
              <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、会议费/差旅费/国际合作与交流费、专家咨询费、劳务费预算一般不予调增，可以调减。</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endParaRPr>
          </a:p>
          <a:p>
            <a:pPr fontAlgn="auto">
              <a:lnSpc>
                <a:spcPct val="150000"/>
              </a:lnSpc>
            </a:pPr>
            <a:r>
              <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、项目间接费用预算不得调剂。</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34" name="51 Rectángulo"/>
          <p:cNvSpPr/>
          <p:nvPr/>
        </p:nvSpPr>
        <p:spPr>
          <a:xfrm>
            <a:off x="8339455" y="1443355"/>
            <a:ext cx="3115310" cy="899795"/>
          </a:xfrm>
          <a:prstGeom prst="hexagon">
            <a:avLst/>
          </a:prstGeom>
          <a:solidFill>
            <a:srgbClr val="319095"/>
          </a:solidFill>
          <a:ln>
            <a:noFill/>
          </a:ln>
          <a:effectLst/>
        </p:spPr>
        <p:style>
          <a:lnRef idx="3">
            <a:schemeClr val="lt1"/>
          </a:lnRef>
          <a:fillRef idx="1">
            <a:schemeClr val="accent4"/>
          </a:fillRef>
          <a:effectRef idx="1">
            <a:schemeClr val="accent4"/>
          </a:effectRef>
          <a:fontRef idx="minor">
            <a:schemeClr val="lt1"/>
          </a:fontRef>
        </p:style>
        <p:txBody>
          <a:bodyPr anchor="ctr"/>
          <a:lstStyle/>
          <a:p>
            <a:pPr lvl="0" algn="ctr" eaLnBrk="0" fontAlgn="base" hangingPunct="0">
              <a:spcBef>
                <a:spcPct val="0"/>
              </a:spcBef>
              <a:spcAft>
                <a:spcPct val="0"/>
              </a:spcAft>
              <a:defRPr/>
            </a:pPr>
            <a:r>
              <a:rPr lang="zh-CN" altLang="en-US" sz="2400" b="1" kern="0" dirty="0">
                <a:solidFill>
                  <a:schemeClr val="bg1"/>
                </a:solidFill>
                <a:latin typeface="微软雅黑" panose="020B0503020204020204" pitchFamily="34" charset="-122"/>
                <a:ea typeface="微软雅黑" panose="020B0503020204020204" pitchFamily="34" charset="-122"/>
              </a:rPr>
              <a:t>结余资金</a:t>
            </a:r>
            <a:endParaRPr lang="zh-CN" altLang="en-US" sz="2400"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837" name="矩形 2836"/>
          <p:cNvSpPr/>
          <p:nvPr/>
        </p:nvSpPr>
        <p:spPr>
          <a:xfrm>
            <a:off x="8339455" y="2789555"/>
            <a:ext cx="2921635" cy="3830955"/>
          </a:xfrm>
          <a:prstGeom prst="rect">
            <a:avLst/>
          </a:prstGeom>
        </p:spPr>
        <p:txBody>
          <a:bodyPr wrap="square">
            <a:spAutoFit/>
          </a:bodyPr>
          <a:lstStyle/>
          <a:p>
            <a:pPr fontAlgn="auto">
              <a:lnSpc>
                <a:spcPct val="150000"/>
              </a:lnSpc>
            </a:pPr>
            <a:r>
              <a:rPr lang="en-US" sz="1800" dirty="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、项目研究成果完成并</a:t>
            </a:r>
            <a:r>
              <a:rPr lang="zh-CN" altLang="en-US" sz="1800" b="1" dirty="0">
                <a:solidFill>
                  <a:srgbClr val="FF0000"/>
                </a:solidFill>
                <a:latin typeface="微软雅黑" panose="020B0503020204020204" pitchFamily="34" charset="-122"/>
                <a:ea typeface="微软雅黑" panose="020B0503020204020204" pitchFamily="34" charset="-122"/>
              </a:rPr>
              <a:t>通过审核验收后</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，结余资金可用于项目最终成果出版及后续研究的</a:t>
            </a:r>
            <a:r>
              <a:rPr lang="zh-CN" altLang="en-US" sz="1800" b="1" dirty="0">
                <a:solidFill>
                  <a:srgbClr val="FF0000"/>
                </a:solidFill>
                <a:latin typeface="微软雅黑" panose="020B0503020204020204" pitchFamily="34" charset="-122"/>
                <a:ea typeface="微软雅黑" panose="020B0503020204020204" pitchFamily="34" charset="-122"/>
              </a:rPr>
              <a:t>直接支出</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endParaRPr>
          </a:p>
          <a:p>
            <a:pPr fontAlgn="auto">
              <a:lnSpc>
                <a:spcPct val="150000"/>
              </a:lnSpc>
            </a:pPr>
            <a:r>
              <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、若项目研究成果通过审核验收</a:t>
            </a:r>
            <a:r>
              <a:rPr lang="zh-CN" altLang="en-US" sz="1800" b="1" dirty="0">
                <a:solidFill>
                  <a:srgbClr val="FF0000"/>
                </a:solidFill>
                <a:latin typeface="微软雅黑" panose="020B0503020204020204" pitchFamily="34" charset="-122"/>
                <a:ea typeface="微软雅黑" panose="020B0503020204020204" pitchFamily="34" charset="-122"/>
              </a:rPr>
              <a:t>2年后</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结余资金仍有剩余的，应当按原渠道</a:t>
            </a:r>
            <a:r>
              <a:rPr lang="zh-CN" altLang="en-US" sz="1800" b="1" dirty="0">
                <a:solidFill>
                  <a:srgbClr val="FF0000"/>
                </a:solidFill>
                <a:latin typeface="微软雅黑" panose="020B0503020204020204" pitchFamily="34" charset="-122"/>
                <a:ea typeface="微软雅黑" panose="020B0503020204020204" pitchFamily="34" charset="-122"/>
              </a:rPr>
              <a:t>退回</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国家社科基金，结转下年统筹用于资助项目研究。</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6" name="直接连接符 15"/>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17" name="TextBox 43"/>
          <p:cNvSpPr txBox="1">
            <a:spLocks noChangeArrowheads="1"/>
          </p:cNvSpPr>
          <p:nvPr/>
        </p:nvSpPr>
        <p:spPr bwMode="auto">
          <a:xfrm>
            <a:off x="2590165" y="-26035"/>
            <a:ext cx="7897495"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800" b="1" dirty="0">
                <a:solidFill>
                  <a:schemeClr val="accent4">
                    <a:lumMod val="75000"/>
                  </a:schemeClr>
                </a:solidFill>
                <a:latin typeface="微软雅黑" panose="020B0503020204020204" pitchFamily="34" charset="-122"/>
                <a:sym typeface="+mn-ea"/>
              </a:rPr>
              <a:t>《国家社会科学基金项目资金管理办法》（财教[2016]304号）</a:t>
            </a:r>
            <a:endParaRPr lang="zh-CN" altLang="en-US" sz="2800" b="1" dirty="0">
              <a:solidFill>
                <a:schemeClr val="accent4">
                  <a:lumMod val="75000"/>
                </a:schemeClr>
              </a:solidFill>
              <a:latin typeface="微软雅黑" panose="020B0503020204020204" pitchFamily="34" charset="-122"/>
              <a:sym typeface="+mn-ea"/>
            </a:endParaRPr>
          </a:p>
        </p:txBody>
      </p:sp>
      <p:sp>
        <p:nvSpPr>
          <p:cNvPr id="18" name="燕尾形 17"/>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24"/>
                                        </p:tgtEl>
                                        <p:attrNameLst>
                                          <p:attrName>style.visibility</p:attrName>
                                        </p:attrNameLst>
                                      </p:cBhvr>
                                      <p:to>
                                        <p:strVal val="visible"/>
                                      </p:to>
                                    </p:set>
                                    <p:animEffect transition="in" filter="randombar(horizontal)">
                                      <p:cBhvr>
                                        <p:cTn id="7" dur="500"/>
                                        <p:tgtEl>
                                          <p:spTgt spid="282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821"/>
                                        </p:tgtEl>
                                        <p:attrNameLst>
                                          <p:attrName>style.visibility</p:attrName>
                                        </p:attrNameLst>
                                      </p:cBhvr>
                                      <p:to>
                                        <p:strVal val="visible"/>
                                      </p:to>
                                    </p:set>
                                    <p:animEffect transition="in" filter="wipe(up)">
                                      <p:cBhvr>
                                        <p:cTn id="11" dur="500"/>
                                        <p:tgtEl>
                                          <p:spTgt spid="2821"/>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829"/>
                                        </p:tgtEl>
                                        <p:attrNameLst>
                                          <p:attrName>style.visibility</p:attrName>
                                        </p:attrNameLst>
                                      </p:cBhvr>
                                      <p:to>
                                        <p:strVal val="visible"/>
                                      </p:to>
                                    </p:set>
                                    <p:animEffect transition="in" filter="randombar(horizontal)">
                                      <p:cBhvr>
                                        <p:cTn id="15" dur="500"/>
                                        <p:tgtEl>
                                          <p:spTgt spid="2829"/>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822"/>
                                        </p:tgtEl>
                                        <p:attrNameLst>
                                          <p:attrName>style.visibility</p:attrName>
                                        </p:attrNameLst>
                                      </p:cBhvr>
                                      <p:to>
                                        <p:strVal val="visible"/>
                                      </p:to>
                                    </p:set>
                                    <p:animEffect transition="in" filter="wipe(up)">
                                      <p:cBhvr>
                                        <p:cTn id="19" dur="500"/>
                                        <p:tgtEl>
                                          <p:spTgt spid="2822"/>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2834"/>
                                        </p:tgtEl>
                                        <p:attrNameLst>
                                          <p:attrName>style.visibility</p:attrName>
                                        </p:attrNameLst>
                                      </p:cBhvr>
                                      <p:to>
                                        <p:strVal val="visible"/>
                                      </p:to>
                                    </p:set>
                                    <p:animEffect transition="in" filter="randombar(horizontal)">
                                      <p:cBhvr>
                                        <p:cTn id="23" dur="500"/>
                                        <p:tgtEl>
                                          <p:spTgt spid="28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4" grpId="0" bldLvl="0" animBg="1"/>
      <p:bldP spid="2829" grpId="0" bldLvl="0" animBg="1"/>
      <p:bldP spid="2834"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9515" y="2276475"/>
            <a:ext cx="8545195" cy="2306955"/>
          </a:xfrm>
          <a:prstGeom prst="rect">
            <a:avLst/>
          </a:prstGeom>
          <a:noFill/>
        </p:spPr>
        <p:txBody>
          <a:bodyPr wrap="square" rtlCol="0">
            <a:spAutoFit/>
          </a:bodyPr>
          <a:lstStyle/>
          <a:p>
            <a:pPr algn="ctr"/>
            <a:r>
              <a:rPr lang="zh-CN" altLang="en-US" sz="3600" b="1" dirty="0">
                <a:solidFill>
                  <a:schemeClr val="accent4">
                    <a:lumMod val="75000"/>
                  </a:schemeClr>
                </a:solidFill>
                <a:latin typeface="微软雅黑" panose="020B0503020204020204" pitchFamily="34" charset="-122"/>
                <a:ea typeface="微软雅黑" panose="020B0503020204020204" pitchFamily="34" charset="-122"/>
                <a:sym typeface="+mn-ea"/>
              </a:rPr>
              <a:t>（二）政策解读</a:t>
            </a:r>
            <a:r>
              <a:rPr lang="en-US" altLang="zh-CN" sz="3600" b="1" dirty="0">
                <a:solidFill>
                  <a:schemeClr val="accent4">
                    <a:lumMod val="75000"/>
                  </a:schemeClr>
                </a:solidFill>
                <a:latin typeface="微软雅黑" panose="020B0503020204020204" pitchFamily="34" charset="-122"/>
                <a:ea typeface="微软雅黑" panose="020B0503020204020204" pitchFamily="34" charset="-122"/>
                <a:sym typeface="+mn-ea"/>
              </a:rPr>
              <a:t>——</a:t>
            </a:r>
            <a:endParaRPr lang="en-US" altLang="zh-CN" sz="3600" b="1" dirty="0">
              <a:solidFill>
                <a:schemeClr val="accent4">
                  <a:lumMod val="75000"/>
                </a:schemeClr>
              </a:solidFill>
              <a:latin typeface="微软雅黑" panose="020B0503020204020204" pitchFamily="34" charset="-122"/>
              <a:ea typeface="微软雅黑" panose="020B0503020204020204" pitchFamily="34" charset="-122"/>
              <a:sym typeface="+mn-ea"/>
            </a:endParaRPr>
          </a:p>
          <a:p>
            <a:pPr algn="ctr"/>
            <a:endParaRPr lang="zh-CN" altLang="en-US" sz="3600" b="1" dirty="0">
              <a:solidFill>
                <a:schemeClr val="accent4">
                  <a:lumMod val="75000"/>
                </a:schemeClr>
              </a:solidFill>
              <a:latin typeface="微软雅黑" panose="020B0503020204020204" pitchFamily="34" charset="-122"/>
              <a:ea typeface="微软雅黑" panose="020B0503020204020204" pitchFamily="34" charset="-122"/>
              <a:sym typeface="+mn-ea"/>
            </a:endParaRPr>
          </a:p>
          <a:p>
            <a:pPr algn="ctr"/>
            <a:r>
              <a:rPr lang="zh-CN" altLang="en-US" sz="3600" b="1" dirty="0">
                <a:solidFill>
                  <a:schemeClr val="accent4">
                    <a:lumMod val="75000"/>
                  </a:schemeClr>
                </a:solidFill>
                <a:latin typeface="微软雅黑" panose="020B0503020204020204" pitchFamily="34" charset="-122"/>
                <a:ea typeface="微软雅黑" panose="020B0503020204020204" pitchFamily="34" charset="-122"/>
                <a:sym typeface="+mn-ea"/>
              </a:rPr>
              <a:t>省级财政科研项目资金管理办法</a:t>
            </a:r>
            <a:endParaRPr lang="zh-CN" altLang="en-US" sz="3600" b="1" dirty="0">
              <a:solidFill>
                <a:schemeClr val="accent4">
                  <a:lumMod val="75000"/>
                </a:schemeClr>
              </a:solidFill>
              <a:latin typeface="微软雅黑" panose="020B0503020204020204" pitchFamily="34" charset="-122"/>
              <a:ea typeface="微软雅黑" panose="020B0503020204020204" pitchFamily="34" charset="-122"/>
              <a:sym typeface="+mn-ea"/>
            </a:endParaRPr>
          </a:p>
          <a:p>
            <a:pPr algn="ctr"/>
            <a:endParaRPr lang="zh-CN" altLang="en-US" sz="3600" b="1" dirty="0">
              <a:solidFill>
                <a:schemeClr val="accent4">
                  <a:lumMod val="75000"/>
                </a:schemeClr>
              </a:solidFill>
              <a:latin typeface="微软雅黑" panose="020B0503020204020204" pitchFamily="34" charset="-122"/>
              <a:ea typeface="微软雅黑" panose="020B0503020204020204" pitchFamily="34" charset="-122"/>
              <a:sym typeface="+mn-ea"/>
            </a:endParaRPr>
          </a:p>
        </p:txBody>
      </p:sp>
      <p:cxnSp>
        <p:nvCxnSpPr>
          <p:cNvPr id="6" name="直接连接符 5"/>
          <p:cNvCxnSpPr/>
          <p:nvPr/>
        </p:nvCxnSpPr>
        <p:spPr>
          <a:xfrm>
            <a:off x="3344855" y="4318034"/>
            <a:ext cx="6833202" cy="0"/>
          </a:xfrm>
          <a:prstGeom prst="line">
            <a:avLst/>
          </a:prstGeom>
          <a:noFill/>
          <a:ln w="9525" cap="flat" cmpd="sng" algn="ctr">
            <a:solidFill>
              <a:schemeClr val="tx1"/>
            </a:solidFill>
            <a:prstDash val="dash"/>
          </a:ln>
          <a:effectLst/>
        </p:spPr>
      </p:cxnSp>
      <p:grpSp>
        <p:nvGrpSpPr>
          <p:cNvPr id="13" name="组合 12"/>
          <p:cNvGrpSpPr/>
          <p:nvPr/>
        </p:nvGrpSpPr>
        <p:grpSpPr>
          <a:xfrm>
            <a:off x="1614587" y="3065393"/>
            <a:ext cx="873509" cy="721908"/>
            <a:chOff x="5069244" y="3343865"/>
            <a:chExt cx="554400" cy="458182"/>
          </a:xfrm>
        </p:grpSpPr>
        <p:sp>
          <p:nvSpPr>
            <p:cNvPr id="14" name="六边形 13"/>
            <p:cNvSpPr/>
            <p:nvPr/>
          </p:nvSpPr>
          <p:spPr>
            <a:xfrm>
              <a:off x="5069244" y="3343865"/>
              <a:ext cx="554400" cy="458182"/>
            </a:xfrm>
            <a:prstGeom prst="hexagon">
              <a:avLst/>
            </a:prstGeom>
            <a:solidFill>
              <a:srgbClr val="319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5" name="Freeform 13"/>
            <p:cNvSpPr>
              <a:spLocks noEditPoints="1"/>
            </p:cNvSpPr>
            <p:nvPr/>
          </p:nvSpPr>
          <p:spPr bwMode="auto">
            <a:xfrm>
              <a:off x="5230120" y="3374754"/>
              <a:ext cx="217568" cy="401036"/>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68571" tIns="34286" rIns="68571" bIns="34286" numCol="1" anchor="t" anchorCtr="0" compatLnSpc="1"/>
            <a:lstStyle/>
            <a:p>
              <a:endParaRPr lang="en-US">
                <a:latin typeface="微软雅黑" panose="020B0503020204020204" pitchFamily="34" charset="-122"/>
                <a:ea typeface="微软雅黑" panose="020B0503020204020204" pitchFamily="34" charset="-122"/>
              </a:endParaRPr>
            </a:p>
          </p:txBody>
        </p:sp>
      </p:grpSp>
      <p:cxnSp>
        <p:nvCxnSpPr>
          <p:cNvPr id="47" name="直接连接符 46"/>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49" name="燕尾形 48"/>
          <p:cNvSpPr/>
          <p:nvPr/>
        </p:nvSpPr>
        <p:spPr>
          <a:xfrm>
            <a:off x="1609822"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燕尾形 1"/>
          <p:cNvSpPr/>
          <p:nvPr/>
        </p:nvSpPr>
        <p:spPr>
          <a:xfrm>
            <a:off x="95386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2"/>
          <p:cNvSpPr>
            <a:spLocks noChangeArrowheads="1"/>
          </p:cNvSpPr>
          <p:nvPr/>
        </p:nvSpPr>
        <p:spPr bwMode="auto">
          <a:xfrm>
            <a:off x="4451350" y="2180557"/>
            <a:ext cx="3294063" cy="3313113"/>
          </a:xfrm>
          <a:prstGeom prst="ellipse">
            <a:avLst/>
          </a:prstGeom>
          <a:noFill/>
          <a:ln w="53975" cmpd="sng">
            <a:solidFill>
              <a:schemeClr val="bg1">
                <a:lumMod val="75000"/>
              </a:schemeClr>
            </a:solidFill>
            <a:bevel/>
          </a:ln>
        </p:spPr>
        <p:txBody>
          <a:bodyPr anchor="ctr"/>
          <a:lstStyle/>
          <a:p>
            <a:pPr algn="ctr"/>
            <a:endParaRPr lang="zh-CN" altLang="zh-CN" sz="8800" dirty="0">
              <a:solidFill>
                <a:schemeClr val="bg1"/>
              </a:solidFill>
              <a:latin typeface="Calibri" panose="020F0502020204030204" pitchFamily="34" charset="0"/>
              <a:sym typeface="Calibri" panose="020F0502020204030204" pitchFamily="34" charset="0"/>
            </a:endParaRPr>
          </a:p>
        </p:txBody>
      </p:sp>
      <p:grpSp>
        <p:nvGrpSpPr>
          <p:cNvPr id="3" name="组合 2"/>
          <p:cNvGrpSpPr/>
          <p:nvPr/>
        </p:nvGrpSpPr>
        <p:grpSpPr>
          <a:xfrm>
            <a:off x="4348163" y="2224752"/>
            <a:ext cx="1033462" cy="859349"/>
            <a:chOff x="4348163" y="2132888"/>
            <a:chExt cx="1033462" cy="859349"/>
          </a:xfrm>
        </p:grpSpPr>
        <p:sp>
          <p:nvSpPr>
            <p:cNvPr id="4" name="Oval 3"/>
            <p:cNvSpPr>
              <a:spLocks noChangeArrowheads="1"/>
            </p:cNvSpPr>
            <p:nvPr/>
          </p:nvSpPr>
          <p:spPr bwMode="auto">
            <a:xfrm>
              <a:off x="4348163" y="2132888"/>
              <a:ext cx="1033462" cy="859349"/>
            </a:xfrm>
            <a:prstGeom prst="hexagon">
              <a:avLst/>
            </a:prstGeom>
            <a:solidFill>
              <a:srgbClr val="5FCACB"/>
            </a:solidFill>
            <a:ln w="28575">
              <a:noFill/>
              <a:bevel/>
            </a:ln>
          </p:spPr>
          <p:txBody>
            <a:bodyPr anchor="ctr"/>
            <a:lstStyle/>
            <a:p>
              <a:pPr algn="ctr"/>
              <a:endParaRPr lang="zh-CN" altLang="zh-CN" sz="8800">
                <a:solidFill>
                  <a:schemeClr val="accent6"/>
                </a:solidFill>
                <a:latin typeface="Calibri" panose="020F0502020204030204" pitchFamily="34" charset="0"/>
                <a:sym typeface="Calibri" panose="020F0502020204030204" pitchFamily="34" charset="0"/>
              </a:endParaRPr>
            </a:p>
          </p:txBody>
        </p:sp>
        <p:grpSp>
          <p:nvGrpSpPr>
            <p:cNvPr id="5" name="Group 29"/>
            <p:cNvGrpSpPr/>
            <p:nvPr/>
          </p:nvGrpSpPr>
          <p:grpSpPr bwMode="auto">
            <a:xfrm>
              <a:off x="4616450" y="2301418"/>
              <a:ext cx="569913" cy="484188"/>
              <a:chOff x="0" y="0"/>
              <a:chExt cx="496661" cy="421788"/>
            </a:xfrm>
          </p:grpSpPr>
          <p:sp>
            <p:nvSpPr>
              <p:cNvPr id="6" name="Freeform 12"/>
              <p:cNvSpPr>
                <a:spLocks noChangeArrowheads="1"/>
              </p:cNvSpPr>
              <p:nvPr/>
            </p:nvSpPr>
            <p:spPr bwMode="auto">
              <a:xfrm>
                <a:off x="157235" y="244586"/>
                <a:ext cx="89848" cy="89848"/>
              </a:xfrm>
              <a:custGeom>
                <a:avLst/>
                <a:gdLst>
                  <a:gd name="T0" fmla="*/ 89848 w 36"/>
                  <a:gd name="T1" fmla="*/ 49916 h 36"/>
                  <a:gd name="T2" fmla="*/ 39932 w 36"/>
                  <a:gd name="T3" fmla="*/ 0 h 36"/>
                  <a:gd name="T4" fmla="*/ 39932 w 36"/>
                  <a:gd name="T5" fmla="*/ 0 h 36"/>
                  <a:gd name="T6" fmla="*/ 0 w 36"/>
                  <a:gd name="T7" fmla="*/ 89848 h 36"/>
                  <a:gd name="T8" fmla="*/ 89848 w 36"/>
                  <a:gd name="T9" fmla="*/ 49916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36" y="20"/>
                    </a:moveTo>
                    <a:lnTo>
                      <a:pt x="16" y="0"/>
                    </a:lnTo>
                    <a:lnTo>
                      <a:pt x="0" y="36"/>
                    </a:lnTo>
                    <a:lnTo>
                      <a:pt x="36" y="20"/>
                    </a:lnTo>
                    <a:close/>
                  </a:path>
                </a:pathLst>
              </a:custGeom>
              <a:solidFill>
                <a:schemeClr val="bg1"/>
              </a:solidFill>
              <a:ln w="9525" cmpd="sng">
                <a:noFill/>
                <a:bevel/>
              </a:ln>
            </p:spPr>
            <p:txBody>
              <a:bodyPr/>
              <a:lstStyle/>
              <a:p>
                <a:endParaRPr lang="zh-CN" altLang="en-US"/>
              </a:p>
            </p:txBody>
          </p:sp>
          <p:sp>
            <p:nvSpPr>
              <p:cNvPr id="7" name="Rectangle 13"/>
              <p:cNvSpPr>
                <a:spLocks noChangeArrowheads="1"/>
              </p:cNvSpPr>
              <p:nvPr/>
            </p:nvSpPr>
            <p:spPr bwMode="auto">
              <a:xfrm>
                <a:off x="247083" y="294502"/>
                <a:ext cx="2497" cy="2497"/>
              </a:xfrm>
              <a:prstGeom prst="rect">
                <a:avLst/>
              </a:prstGeom>
              <a:solidFill>
                <a:schemeClr val="bg1"/>
              </a:solidFill>
              <a:ln w="9525">
                <a:noFill/>
                <a:bevel/>
              </a:ln>
            </p:spPr>
            <p:txBody>
              <a:bodyPr/>
              <a:lstStyle/>
              <a:p>
                <a:endParaRPr lang="zh-CN" altLang="zh-CN">
                  <a:latin typeface="Calibri" panose="020F0502020204030204" pitchFamily="34" charset="0"/>
                  <a:sym typeface="Calibri" panose="020F0502020204030204" pitchFamily="34" charset="0"/>
                </a:endParaRPr>
              </a:p>
            </p:txBody>
          </p:sp>
          <p:sp>
            <p:nvSpPr>
              <p:cNvPr id="8" name="Freeform 14"/>
              <p:cNvSpPr>
                <a:spLocks noChangeArrowheads="1"/>
              </p:cNvSpPr>
              <p:nvPr/>
            </p:nvSpPr>
            <p:spPr bwMode="auto">
              <a:xfrm>
                <a:off x="209645" y="29949"/>
                <a:ext cx="227117" cy="222125"/>
              </a:xfrm>
              <a:custGeom>
                <a:avLst/>
                <a:gdLst>
                  <a:gd name="T0" fmla="*/ 202159 w 91"/>
                  <a:gd name="T1" fmla="*/ 0 h 89"/>
                  <a:gd name="T2" fmla="*/ 0 w 91"/>
                  <a:gd name="T3" fmla="*/ 202159 h 89"/>
                  <a:gd name="T4" fmla="*/ 19966 w 91"/>
                  <a:gd name="T5" fmla="*/ 222125 h 89"/>
                  <a:gd name="T6" fmla="*/ 227117 w 91"/>
                  <a:gd name="T7" fmla="*/ 19966 h 89"/>
                  <a:gd name="T8" fmla="*/ 202159 w 91"/>
                  <a:gd name="T9" fmla="*/ 0 h 89"/>
                  <a:gd name="T10" fmla="*/ 0 60000 65536"/>
                  <a:gd name="T11" fmla="*/ 0 60000 65536"/>
                  <a:gd name="T12" fmla="*/ 0 60000 65536"/>
                  <a:gd name="T13" fmla="*/ 0 60000 65536"/>
                  <a:gd name="T14" fmla="*/ 0 60000 65536"/>
                  <a:gd name="T15" fmla="*/ 0 w 91"/>
                  <a:gd name="T16" fmla="*/ 0 h 89"/>
                  <a:gd name="T17" fmla="*/ 91 w 91"/>
                  <a:gd name="T18" fmla="*/ 89 h 89"/>
                </a:gdLst>
                <a:ahLst/>
                <a:cxnLst>
                  <a:cxn ang="T10">
                    <a:pos x="T0" y="T1"/>
                  </a:cxn>
                  <a:cxn ang="T11">
                    <a:pos x="T2" y="T3"/>
                  </a:cxn>
                  <a:cxn ang="T12">
                    <a:pos x="T4" y="T5"/>
                  </a:cxn>
                  <a:cxn ang="T13">
                    <a:pos x="T6" y="T7"/>
                  </a:cxn>
                  <a:cxn ang="T14">
                    <a:pos x="T8" y="T9"/>
                  </a:cxn>
                </a:cxnLst>
                <a:rect l="T15" t="T16" r="T17" b="T18"/>
                <a:pathLst>
                  <a:path w="91" h="89">
                    <a:moveTo>
                      <a:pt x="81" y="0"/>
                    </a:moveTo>
                    <a:lnTo>
                      <a:pt x="0" y="81"/>
                    </a:lnTo>
                    <a:lnTo>
                      <a:pt x="8" y="89"/>
                    </a:lnTo>
                    <a:lnTo>
                      <a:pt x="91" y="8"/>
                    </a:lnTo>
                    <a:lnTo>
                      <a:pt x="81" y="0"/>
                    </a:lnTo>
                    <a:close/>
                  </a:path>
                </a:pathLst>
              </a:custGeom>
              <a:solidFill>
                <a:schemeClr val="bg1"/>
              </a:solidFill>
              <a:ln w="9525" cmpd="sng">
                <a:noFill/>
                <a:bevel/>
              </a:ln>
            </p:spPr>
            <p:txBody>
              <a:bodyPr/>
              <a:lstStyle/>
              <a:p>
                <a:endParaRPr lang="zh-CN" altLang="en-US"/>
              </a:p>
            </p:txBody>
          </p:sp>
          <p:sp>
            <p:nvSpPr>
              <p:cNvPr id="9" name="Freeform 15"/>
              <p:cNvSpPr>
                <a:spLocks noChangeArrowheads="1"/>
              </p:cNvSpPr>
              <p:nvPr/>
            </p:nvSpPr>
            <p:spPr bwMode="auto">
              <a:xfrm>
                <a:off x="239595" y="59899"/>
                <a:ext cx="227117" cy="224620"/>
              </a:xfrm>
              <a:custGeom>
                <a:avLst/>
                <a:gdLst>
                  <a:gd name="T0" fmla="*/ 0 w 91"/>
                  <a:gd name="T1" fmla="*/ 204654 h 90"/>
                  <a:gd name="T2" fmla="*/ 19966 w 91"/>
                  <a:gd name="T3" fmla="*/ 224620 h 90"/>
                  <a:gd name="T4" fmla="*/ 227117 w 91"/>
                  <a:gd name="T5" fmla="*/ 19966 h 90"/>
                  <a:gd name="T6" fmla="*/ 207151 w 91"/>
                  <a:gd name="T7" fmla="*/ 0 h 90"/>
                  <a:gd name="T8" fmla="*/ 0 w 91"/>
                  <a:gd name="T9" fmla="*/ 204654 h 90"/>
                  <a:gd name="T10" fmla="*/ 0 60000 65536"/>
                  <a:gd name="T11" fmla="*/ 0 60000 65536"/>
                  <a:gd name="T12" fmla="*/ 0 60000 65536"/>
                  <a:gd name="T13" fmla="*/ 0 60000 65536"/>
                  <a:gd name="T14" fmla="*/ 0 60000 65536"/>
                  <a:gd name="T15" fmla="*/ 0 w 91"/>
                  <a:gd name="T16" fmla="*/ 0 h 90"/>
                  <a:gd name="T17" fmla="*/ 91 w 91"/>
                  <a:gd name="T18" fmla="*/ 90 h 90"/>
                </a:gdLst>
                <a:ahLst/>
                <a:cxnLst>
                  <a:cxn ang="T10">
                    <a:pos x="T0" y="T1"/>
                  </a:cxn>
                  <a:cxn ang="T11">
                    <a:pos x="T2" y="T3"/>
                  </a:cxn>
                  <a:cxn ang="T12">
                    <a:pos x="T4" y="T5"/>
                  </a:cxn>
                  <a:cxn ang="T13">
                    <a:pos x="T6" y="T7"/>
                  </a:cxn>
                  <a:cxn ang="T14">
                    <a:pos x="T8" y="T9"/>
                  </a:cxn>
                </a:cxnLst>
                <a:rect l="T15" t="T16" r="T17" b="T18"/>
                <a:pathLst>
                  <a:path w="91" h="90">
                    <a:moveTo>
                      <a:pt x="0" y="82"/>
                    </a:moveTo>
                    <a:lnTo>
                      <a:pt x="8" y="90"/>
                    </a:lnTo>
                    <a:lnTo>
                      <a:pt x="91" y="8"/>
                    </a:lnTo>
                    <a:lnTo>
                      <a:pt x="83" y="0"/>
                    </a:lnTo>
                    <a:lnTo>
                      <a:pt x="0" y="82"/>
                    </a:lnTo>
                    <a:close/>
                  </a:path>
                </a:pathLst>
              </a:custGeom>
              <a:solidFill>
                <a:schemeClr val="bg1"/>
              </a:solidFill>
              <a:ln w="9525" cmpd="sng">
                <a:noFill/>
                <a:bevel/>
              </a:ln>
            </p:spPr>
            <p:txBody>
              <a:bodyPr/>
              <a:lstStyle/>
              <a:p>
                <a:endParaRPr lang="zh-CN" altLang="en-US"/>
              </a:p>
            </p:txBody>
          </p:sp>
          <p:sp>
            <p:nvSpPr>
              <p:cNvPr id="10" name="Freeform 16"/>
              <p:cNvSpPr>
                <a:spLocks noChangeArrowheads="1"/>
              </p:cNvSpPr>
              <p:nvPr/>
            </p:nvSpPr>
            <p:spPr bwMode="auto">
              <a:xfrm>
                <a:off x="426779" y="0"/>
                <a:ext cx="69882" cy="64890"/>
              </a:xfrm>
              <a:custGeom>
                <a:avLst/>
                <a:gdLst>
                  <a:gd name="T0" fmla="*/ 46588 w 21"/>
                  <a:gd name="T1" fmla="*/ 19467 h 20"/>
                  <a:gd name="T2" fmla="*/ 0 w 21"/>
                  <a:gd name="T3" fmla="*/ 19467 h 20"/>
                  <a:gd name="T4" fmla="*/ 49916 w 21"/>
                  <a:gd name="T5" fmla="*/ 64890 h 20"/>
                  <a:gd name="T6" fmla="*/ 46588 w 21"/>
                  <a:gd name="T7" fmla="*/ 19467 h 20"/>
                  <a:gd name="T8" fmla="*/ 0 60000 65536"/>
                  <a:gd name="T9" fmla="*/ 0 60000 65536"/>
                  <a:gd name="T10" fmla="*/ 0 60000 65536"/>
                  <a:gd name="T11" fmla="*/ 0 60000 65536"/>
                  <a:gd name="T12" fmla="*/ 0 w 21"/>
                  <a:gd name="T13" fmla="*/ 0 h 20"/>
                  <a:gd name="T14" fmla="*/ 21 w 21"/>
                  <a:gd name="T15" fmla="*/ 20 h 20"/>
                </a:gdLst>
                <a:ahLst/>
                <a:cxnLst>
                  <a:cxn ang="T8">
                    <a:pos x="T0" y="T1"/>
                  </a:cxn>
                  <a:cxn ang="T9">
                    <a:pos x="T2" y="T3"/>
                  </a:cxn>
                  <a:cxn ang="T10">
                    <a:pos x="T4" y="T5"/>
                  </a:cxn>
                  <a:cxn ang="T11">
                    <a:pos x="T6" y="T7"/>
                  </a:cxn>
                </a:cxnLst>
                <a:rect l="T12" t="T13" r="T14" b="T15"/>
                <a:pathLst>
                  <a:path w="21" h="20">
                    <a:moveTo>
                      <a:pt x="14" y="6"/>
                    </a:moveTo>
                    <a:cubicBezTo>
                      <a:pt x="8" y="0"/>
                      <a:pt x="0" y="6"/>
                      <a:pt x="0" y="6"/>
                    </a:cubicBezTo>
                    <a:cubicBezTo>
                      <a:pt x="15" y="20"/>
                      <a:pt x="15" y="20"/>
                      <a:pt x="15" y="20"/>
                    </a:cubicBezTo>
                    <a:cubicBezTo>
                      <a:pt x="15" y="20"/>
                      <a:pt x="21" y="13"/>
                      <a:pt x="14" y="6"/>
                    </a:cubicBezTo>
                    <a:close/>
                  </a:path>
                </a:pathLst>
              </a:custGeom>
              <a:solidFill>
                <a:schemeClr val="bg1"/>
              </a:solidFill>
              <a:ln w="9525" cmpd="sng">
                <a:noFill/>
                <a:bevel/>
              </a:ln>
            </p:spPr>
            <p:txBody>
              <a:bodyPr/>
              <a:lstStyle/>
              <a:p>
                <a:endParaRPr lang="zh-CN" altLang="en-US"/>
              </a:p>
            </p:txBody>
          </p:sp>
          <p:sp>
            <p:nvSpPr>
              <p:cNvPr id="11" name="Freeform 17"/>
              <p:cNvSpPr>
                <a:spLocks noChangeArrowheads="1"/>
              </p:cNvSpPr>
              <p:nvPr/>
            </p:nvSpPr>
            <p:spPr bwMode="auto">
              <a:xfrm>
                <a:off x="0" y="9983"/>
                <a:ext cx="416796" cy="411805"/>
              </a:xfrm>
              <a:custGeom>
                <a:avLst/>
                <a:gdLst>
                  <a:gd name="T0" fmla="*/ 366880 w 167"/>
                  <a:gd name="T1" fmla="*/ 361889 h 165"/>
                  <a:gd name="T2" fmla="*/ 49916 w 167"/>
                  <a:gd name="T3" fmla="*/ 361889 h 165"/>
                  <a:gd name="T4" fmla="*/ 49916 w 167"/>
                  <a:gd name="T5" fmla="*/ 49916 h 165"/>
                  <a:gd name="T6" fmla="*/ 346914 w 167"/>
                  <a:gd name="T7" fmla="*/ 49916 h 165"/>
                  <a:gd name="T8" fmla="*/ 399326 w 167"/>
                  <a:gd name="T9" fmla="*/ 0 h 165"/>
                  <a:gd name="T10" fmla="*/ 0 w 167"/>
                  <a:gd name="T11" fmla="*/ 0 h 165"/>
                  <a:gd name="T12" fmla="*/ 0 w 167"/>
                  <a:gd name="T13" fmla="*/ 411805 h 165"/>
                  <a:gd name="T14" fmla="*/ 416796 w 167"/>
                  <a:gd name="T15" fmla="*/ 411805 h 165"/>
                  <a:gd name="T16" fmla="*/ 416796 w 167"/>
                  <a:gd name="T17" fmla="*/ 152243 h 165"/>
                  <a:gd name="T18" fmla="*/ 366880 w 167"/>
                  <a:gd name="T19" fmla="*/ 202159 h 165"/>
                  <a:gd name="T20" fmla="*/ 366880 w 167"/>
                  <a:gd name="T21" fmla="*/ 361889 h 1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7"/>
                  <a:gd name="T34" fmla="*/ 0 h 165"/>
                  <a:gd name="T35" fmla="*/ 167 w 167"/>
                  <a:gd name="T36" fmla="*/ 165 h 1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7" h="165">
                    <a:moveTo>
                      <a:pt x="147" y="145"/>
                    </a:moveTo>
                    <a:lnTo>
                      <a:pt x="20" y="145"/>
                    </a:lnTo>
                    <a:lnTo>
                      <a:pt x="20" y="20"/>
                    </a:lnTo>
                    <a:lnTo>
                      <a:pt x="139" y="20"/>
                    </a:lnTo>
                    <a:lnTo>
                      <a:pt x="160" y="0"/>
                    </a:lnTo>
                    <a:lnTo>
                      <a:pt x="0" y="0"/>
                    </a:lnTo>
                    <a:lnTo>
                      <a:pt x="0" y="165"/>
                    </a:lnTo>
                    <a:lnTo>
                      <a:pt x="167" y="165"/>
                    </a:lnTo>
                    <a:lnTo>
                      <a:pt x="167" y="61"/>
                    </a:lnTo>
                    <a:lnTo>
                      <a:pt x="147" y="81"/>
                    </a:lnTo>
                    <a:lnTo>
                      <a:pt x="147" y="145"/>
                    </a:lnTo>
                    <a:close/>
                  </a:path>
                </a:pathLst>
              </a:custGeom>
              <a:solidFill>
                <a:schemeClr val="bg1"/>
              </a:solidFill>
              <a:ln w="9525" cmpd="sng">
                <a:noFill/>
                <a:bevel/>
              </a:ln>
            </p:spPr>
            <p:txBody>
              <a:bodyPr/>
              <a:lstStyle/>
              <a:p>
                <a:endParaRPr lang="zh-CN" altLang="en-US"/>
              </a:p>
            </p:txBody>
          </p:sp>
        </p:grpSp>
      </p:grpSp>
      <p:grpSp>
        <p:nvGrpSpPr>
          <p:cNvPr id="12" name="组合 11"/>
          <p:cNvGrpSpPr/>
          <p:nvPr/>
        </p:nvGrpSpPr>
        <p:grpSpPr>
          <a:xfrm>
            <a:off x="3871913" y="3407438"/>
            <a:ext cx="1035050" cy="859350"/>
            <a:chOff x="3871913" y="3315574"/>
            <a:chExt cx="1035050" cy="859350"/>
          </a:xfrm>
        </p:grpSpPr>
        <p:sp>
          <p:nvSpPr>
            <p:cNvPr id="13" name="Oval 4"/>
            <p:cNvSpPr>
              <a:spLocks noChangeArrowheads="1"/>
            </p:cNvSpPr>
            <p:nvPr/>
          </p:nvSpPr>
          <p:spPr bwMode="auto">
            <a:xfrm>
              <a:off x="3871913" y="3315574"/>
              <a:ext cx="1035050" cy="859350"/>
            </a:xfrm>
            <a:prstGeom prst="hexagon">
              <a:avLst/>
            </a:prstGeom>
            <a:solidFill>
              <a:srgbClr val="A0BF0D"/>
            </a:solidFill>
            <a:ln w="28575">
              <a:noFill/>
              <a:bevel/>
            </a:ln>
          </p:spPr>
          <p:txBody>
            <a:bodyPr anchor="ctr"/>
            <a:lstStyle/>
            <a:p>
              <a:pPr algn="ctr"/>
              <a:endParaRPr lang="zh-CN" altLang="zh-CN" sz="8800">
                <a:solidFill>
                  <a:schemeClr val="accent5"/>
                </a:solidFill>
                <a:latin typeface="Calibri" panose="020F0502020204030204" pitchFamily="34" charset="0"/>
                <a:sym typeface="Calibri" panose="020F0502020204030204" pitchFamily="34" charset="0"/>
              </a:endParaRPr>
            </a:p>
          </p:txBody>
        </p:sp>
        <p:grpSp>
          <p:nvGrpSpPr>
            <p:cNvPr id="14" name="Group 36"/>
            <p:cNvGrpSpPr/>
            <p:nvPr/>
          </p:nvGrpSpPr>
          <p:grpSpPr bwMode="auto">
            <a:xfrm>
              <a:off x="4108450" y="3492043"/>
              <a:ext cx="536575" cy="528638"/>
              <a:chOff x="0" y="0"/>
              <a:chExt cx="314468" cy="309477"/>
            </a:xfrm>
          </p:grpSpPr>
          <p:sp>
            <p:nvSpPr>
              <p:cNvPr id="15" name="Freeform 59"/>
              <p:cNvSpPr>
                <a:spLocks noEditPoints="1" noChangeArrowheads="1"/>
              </p:cNvSpPr>
              <p:nvPr/>
            </p:nvSpPr>
            <p:spPr bwMode="auto">
              <a:xfrm>
                <a:off x="0" y="0"/>
                <a:ext cx="314468" cy="309477"/>
              </a:xfrm>
              <a:custGeom>
                <a:avLst/>
                <a:gdLst>
                  <a:gd name="T0" fmla="*/ 271436 w 95"/>
                  <a:gd name="T1" fmla="*/ 189679 h 93"/>
                  <a:gd name="T2" fmla="*/ 314468 w 95"/>
                  <a:gd name="T3" fmla="*/ 169713 h 93"/>
                  <a:gd name="T4" fmla="*/ 314468 w 95"/>
                  <a:gd name="T5" fmla="*/ 136436 h 93"/>
                  <a:gd name="T6" fmla="*/ 271436 w 95"/>
                  <a:gd name="T7" fmla="*/ 119798 h 93"/>
                  <a:gd name="T8" fmla="*/ 264815 w 95"/>
                  <a:gd name="T9" fmla="*/ 99831 h 93"/>
                  <a:gd name="T10" fmla="*/ 281366 w 95"/>
                  <a:gd name="T11" fmla="*/ 56571 h 93"/>
                  <a:gd name="T12" fmla="*/ 254885 w 95"/>
                  <a:gd name="T13" fmla="*/ 33277 h 93"/>
                  <a:gd name="T14" fmla="*/ 211852 w 95"/>
                  <a:gd name="T15" fmla="*/ 49916 h 93"/>
                  <a:gd name="T16" fmla="*/ 195301 w 95"/>
                  <a:gd name="T17" fmla="*/ 43260 h 93"/>
                  <a:gd name="T18" fmla="*/ 175440 w 95"/>
                  <a:gd name="T19" fmla="*/ 0 h 93"/>
                  <a:gd name="T20" fmla="*/ 139028 w 95"/>
                  <a:gd name="T21" fmla="*/ 0 h 93"/>
                  <a:gd name="T22" fmla="*/ 122477 w 95"/>
                  <a:gd name="T23" fmla="*/ 43260 h 93"/>
                  <a:gd name="T24" fmla="*/ 102616 w 95"/>
                  <a:gd name="T25" fmla="*/ 49916 h 93"/>
                  <a:gd name="T26" fmla="*/ 59583 w 95"/>
                  <a:gd name="T27" fmla="*/ 33277 h 93"/>
                  <a:gd name="T28" fmla="*/ 33102 w 95"/>
                  <a:gd name="T29" fmla="*/ 56571 h 93"/>
                  <a:gd name="T30" fmla="*/ 52963 w 95"/>
                  <a:gd name="T31" fmla="*/ 99831 h 93"/>
                  <a:gd name="T32" fmla="*/ 43032 w 95"/>
                  <a:gd name="T33" fmla="*/ 119798 h 93"/>
                  <a:gd name="T34" fmla="*/ 0 w 95"/>
                  <a:gd name="T35" fmla="*/ 136436 h 93"/>
                  <a:gd name="T36" fmla="*/ 0 w 95"/>
                  <a:gd name="T37" fmla="*/ 173041 h 93"/>
                  <a:gd name="T38" fmla="*/ 43032 w 95"/>
                  <a:gd name="T39" fmla="*/ 189679 h 93"/>
                  <a:gd name="T40" fmla="*/ 52963 w 95"/>
                  <a:gd name="T41" fmla="*/ 209646 h 93"/>
                  <a:gd name="T42" fmla="*/ 36412 w 95"/>
                  <a:gd name="T43" fmla="*/ 252906 h 93"/>
                  <a:gd name="T44" fmla="*/ 59583 w 95"/>
                  <a:gd name="T45" fmla="*/ 276200 h 93"/>
                  <a:gd name="T46" fmla="*/ 102616 w 95"/>
                  <a:gd name="T47" fmla="*/ 259561 h 93"/>
                  <a:gd name="T48" fmla="*/ 122477 w 95"/>
                  <a:gd name="T49" fmla="*/ 266217 h 93"/>
                  <a:gd name="T50" fmla="*/ 142338 w 95"/>
                  <a:gd name="T51" fmla="*/ 309477 h 93"/>
                  <a:gd name="T52" fmla="*/ 175440 w 95"/>
                  <a:gd name="T53" fmla="*/ 309477 h 93"/>
                  <a:gd name="T54" fmla="*/ 195301 w 95"/>
                  <a:gd name="T55" fmla="*/ 266217 h 93"/>
                  <a:gd name="T56" fmla="*/ 211852 w 95"/>
                  <a:gd name="T57" fmla="*/ 259561 h 93"/>
                  <a:gd name="T58" fmla="*/ 258195 w 95"/>
                  <a:gd name="T59" fmla="*/ 276200 h 93"/>
                  <a:gd name="T60" fmla="*/ 281366 w 95"/>
                  <a:gd name="T61" fmla="*/ 249578 h 93"/>
                  <a:gd name="T62" fmla="*/ 264815 w 95"/>
                  <a:gd name="T63" fmla="*/ 209646 h 93"/>
                  <a:gd name="T64" fmla="*/ 271436 w 95"/>
                  <a:gd name="T65" fmla="*/ 189679 h 93"/>
                  <a:gd name="T66" fmla="*/ 158889 w 95"/>
                  <a:gd name="T67" fmla="*/ 202990 h 93"/>
                  <a:gd name="T68" fmla="*/ 109236 w 95"/>
                  <a:gd name="T69" fmla="*/ 153075 h 93"/>
                  <a:gd name="T70" fmla="*/ 158889 w 95"/>
                  <a:gd name="T71" fmla="*/ 106487 h 93"/>
                  <a:gd name="T72" fmla="*/ 208542 w 95"/>
                  <a:gd name="T73" fmla="*/ 153075 h 93"/>
                  <a:gd name="T74" fmla="*/ 158889 w 95"/>
                  <a:gd name="T75" fmla="*/ 202990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5"/>
                  <a:gd name="T115" fmla="*/ 0 h 93"/>
                  <a:gd name="T116" fmla="*/ 95 w 95"/>
                  <a:gd name="T117" fmla="*/ 93 h 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solidFill>
                <a:schemeClr val="bg1"/>
              </a:solidFill>
              <a:ln w="9525" cmpd="sng">
                <a:noFill/>
                <a:bevel/>
              </a:ln>
            </p:spPr>
            <p:txBody>
              <a:bodyPr/>
              <a:lstStyle/>
              <a:p>
                <a:endParaRPr lang="zh-CN" altLang="en-US"/>
              </a:p>
            </p:txBody>
          </p:sp>
          <p:sp>
            <p:nvSpPr>
              <p:cNvPr id="16" name="Oval 60"/>
              <p:cNvSpPr>
                <a:spLocks noChangeArrowheads="1"/>
              </p:cNvSpPr>
              <p:nvPr/>
            </p:nvSpPr>
            <p:spPr bwMode="auto">
              <a:xfrm>
                <a:off x="124789" y="122294"/>
                <a:ext cx="64890" cy="62395"/>
              </a:xfrm>
              <a:prstGeom prst="ellipse">
                <a:avLst/>
              </a:prstGeom>
              <a:solidFill>
                <a:schemeClr val="bg1"/>
              </a:solidFill>
              <a:ln w="9525">
                <a:noFill/>
                <a:bevel/>
              </a:ln>
            </p:spPr>
            <p:txBody>
              <a:bodyPr/>
              <a:lstStyle/>
              <a:p>
                <a:endParaRPr lang="zh-CN" altLang="zh-CN">
                  <a:latin typeface="Calibri" panose="020F0502020204030204" pitchFamily="34" charset="0"/>
                  <a:sym typeface="Calibri" panose="020F0502020204030204" pitchFamily="34" charset="0"/>
                </a:endParaRPr>
              </a:p>
            </p:txBody>
          </p:sp>
        </p:grpSp>
      </p:grpSp>
      <p:grpSp>
        <p:nvGrpSpPr>
          <p:cNvPr id="17" name="组合 16"/>
          <p:cNvGrpSpPr/>
          <p:nvPr/>
        </p:nvGrpSpPr>
        <p:grpSpPr>
          <a:xfrm>
            <a:off x="7243763" y="3407438"/>
            <a:ext cx="1035050" cy="859350"/>
            <a:chOff x="7243763" y="3315574"/>
            <a:chExt cx="1035050" cy="859350"/>
          </a:xfrm>
        </p:grpSpPr>
        <p:sp>
          <p:nvSpPr>
            <p:cNvPr id="18" name="Oval 7"/>
            <p:cNvSpPr>
              <a:spLocks noChangeArrowheads="1"/>
            </p:cNvSpPr>
            <p:nvPr/>
          </p:nvSpPr>
          <p:spPr bwMode="auto">
            <a:xfrm>
              <a:off x="7243763" y="3315574"/>
              <a:ext cx="1035050" cy="859350"/>
            </a:xfrm>
            <a:prstGeom prst="hexagon">
              <a:avLst/>
            </a:prstGeom>
            <a:solidFill>
              <a:srgbClr val="A0BF0D"/>
            </a:solidFill>
            <a:ln w="28575">
              <a:noFill/>
              <a:bevel/>
            </a:ln>
          </p:spPr>
          <p:txBody>
            <a:bodyPr anchor="ctr"/>
            <a:lstStyle/>
            <a:p>
              <a:pPr algn="ctr"/>
              <a:endParaRPr lang="zh-CN" altLang="zh-CN" sz="8800">
                <a:solidFill>
                  <a:schemeClr val="bg1"/>
                </a:solidFill>
                <a:latin typeface="Calibri" panose="020F0502020204030204" pitchFamily="34" charset="0"/>
                <a:sym typeface="Calibri" panose="020F0502020204030204" pitchFamily="34" charset="0"/>
              </a:endParaRPr>
            </a:p>
          </p:txBody>
        </p:sp>
        <p:grpSp>
          <p:nvGrpSpPr>
            <p:cNvPr id="19" name="Group 39"/>
            <p:cNvGrpSpPr/>
            <p:nvPr/>
          </p:nvGrpSpPr>
          <p:grpSpPr bwMode="auto">
            <a:xfrm>
              <a:off x="7540625" y="3441243"/>
              <a:ext cx="439738" cy="552450"/>
              <a:chOff x="0" y="0"/>
              <a:chExt cx="324452" cy="406813"/>
            </a:xfrm>
          </p:grpSpPr>
          <p:sp>
            <p:nvSpPr>
              <p:cNvPr id="20" name="Freeform 80"/>
              <p:cNvSpPr>
                <a:spLocks noChangeArrowheads="1"/>
              </p:cNvSpPr>
              <p:nvPr/>
            </p:nvSpPr>
            <p:spPr bwMode="auto">
              <a:xfrm>
                <a:off x="0" y="169713"/>
                <a:ext cx="324452" cy="134772"/>
              </a:xfrm>
              <a:custGeom>
                <a:avLst/>
                <a:gdLst>
                  <a:gd name="T0" fmla="*/ 162226 w 98"/>
                  <a:gd name="T1" fmla="*/ 53909 h 40"/>
                  <a:gd name="T2" fmla="*/ 6621 w 98"/>
                  <a:gd name="T3" fmla="*/ 0 h 40"/>
                  <a:gd name="T4" fmla="*/ 0 w 98"/>
                  <a:gd name="T5" fmla="*/ 16847 h 40"/>
                  <a:gd name="T6" fmla="*/ 0 w 98"/>
                  <a:gd name="T7" fmla="*/ 67386 h 40"/>
                  <a:gd name="T8" fmla="*/ 162226 w 98"/>
                  <a:gd name="T9" fmla="*/ 134772 h 40"/>
                  <a:gd name="T10" fmla="*/ 324452 w 98"/>
                  <a:gd name="T11" fmla="*/ 67386 h 40"/>
                  <a:gd name="T12" fmla="*/ 324452 w 98"/>
                  <a:gd name="T13" fmla="*/ 16847 h 40"/>
                  <a:gd name="T14" fmla="*/ 317831 w 98"/>
                  <a:gd name="T15" fmla="*/ 0 h 40"/>
                  <a:gd name="T16" fmla="*/ 162226 w 98"/>
                  <a:gd name="T17" fmla="*/ 53909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0"/>
                  <a:gd name="T29" fmla="*/ 98 w 98"/>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solidFill>
                <a:schemeClr val="bg1"/>
              </a:solidFill>
              <a:ln w="9525" cmpd="sng">
                <a:noFill/>
                <a:bevel/>
              </a:ln>
            </p:spPr>
            <p:txBody>
              <a:bodyPr/>
              <a:lstStyle/>
              <a:p>
                <a:endParaRPr lang="zh-CN" altLang="en-US"/>
              </a:p>
            </p:txBody>
          </p:sp>
          <p:sp>
            <p:nvSpPr>
              <p:cNvPr id="21" name="Freeform 81"/>
              <p:cNvSpPr>
                <a:spLocks noChangeArrowheads="1"/>
              </p:cNvSpPr>
              <p:nvPr/>
            </p:nvSpPr>
            <p:spPr bwMode="auto">
              <a:xfrm>
                <a:off x="0" y="274536"/>
                <a:ext cx="324452" cy="132277"/>
              </a:xfrm>
              <a:custGeom>
                <a:avLst/>
                <a:gdLst>
                  <a:gd name="T0" fmla="*/ 162226 w 98"/>
                  <a:gd name="T1" fmla="*/ 49604 h 40"/>
                  <a:gd name="T2" fmla="*/ 6621 w 98"/>
                  <a:gd name="T3" fmla="*/ 0 h 40"/>
                  <a:gd name="T4" fmla="*/ 0 w 98"/>
                  <a:gd name="T5" fmla="*/ 13228 h 40"/>
                  <a:gd name="T6" fmla="*/ 0 w 98"/>
                  <a:gd name="T7" fmla="*/ 62832 h 40"/>
                  <a:gd name="T8" fmla="*/ 162226 w 98"/>
                  <a:gd name="T9" fmla="*/ 132277 h 40"/>
                  <a:gd name="T10" fmla="*/ 324452 w 98"/>
                  <a:gd name="T11" fmla="*/ 62832 h 40"/>
                  <a:gd name="T12" fmla="*/ 324452 w 98"/>
                  <a:gd name="T13" fmla="*/ 13228 h 40"/>
                  <a:gd name="T14" fmla="*/ 317831 w 98"/>
                  <a:gd name="T15" fmla="*/ 0 h 40"/>
                  <a:gd name="T16" fmla="*/ 162226 w 98"/>
                  <a:gd name="T17" fmla="*/ 49604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0"/>
                  <a:gd name="T29" fmla="*/ 98 w 98"/>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solidFill>
                <a:schemeClr val="bg1"/>
              </a:solidFill>
              <a:ln w="9525" cmpd="sng">
                <a:noFill/>
                <a:bevel/>
              </a:ln>
            </p:spPr>
            <p:txBody>
              <a:bodyPr/>
              <a:lstStyle/>
              <a:p>
                <a:endParaRPr lang="zh-CN" altLang="en-US"/>
              </a:p>
            </p:txBody>
          </p:sp>
          <p:sp>
            <p:nvSpPr>
              <p:cNvPr id="22" name="Freeform 82"/>
              <p:cNvSpPr>
                <a:spLocks noChangeArrowheads="1"/>
              </p:cNvSpPr>
              <p:nvPr/>
            </p:nvSpPr>
            <p:spPr bwMode="auto">
              <a:xfrm>
                <a:off x="0" y="69882"/>
                <a:ext cx="324452" cy="137269"/>
              </a:xfrm>
              <a:custGeom>
                <a:avLst/>
                <a:gdLst>
                  <a:gd name="T0" fmla="*/ 317831 w 98"/>
                  <a:gd name="T1" fmla="*/ 0 h 41"/>
                  <a:gd name="T2" fmla="*/ 162226 w 98"/>
                  <a:gd name="T3" fmla="*/ 50220 h 41"/>
                  <a:gd name="T4" fmla="*/ 6621 w 98"/>
                  <a:gd name="T5" fmla="*/ 0 h 41"/>
                  <a:gd name="T6" fmla="*/ 0 w 98"/>
                  <a:gd name="T7" fmla="*/ 16740 h 41"/>
                  <a:gd name="T8" fmla="*/ 0 w 98"/>
                  <a:gd name="T9" fmla="*/ 66960 h 41"/>
                  <a:gd name="T10" fmla="*/ 162226 w 98"/>
                  <a:gd name="T11" fmla="*/ 137269 h 41"/>
                  <a:gd name="T12" fmla="*/ 324452 w 98"/>
                  <a:gd name="T13" fmla="*/ 66960 h 41"/>
                  <a:gd name="T14" fmla="*/ 324452 w 98"/>
                  <a:gd name="T15" fmla="*/ 16740 h 41"/>
                  <a:gd name="T16" fmla="*/ 317831 w 98"/>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1"/>
                  <a:gd name="T29" fmla="*/ 98 w 98"/>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solidFill>
                <a:schemeClr val="bg1"/>
              </a:solidFill>
              <a:ln w="9525" cmpd="sng">
                <a:noFill/>
                <a:bevel/>
              </a:ln>
            </p:spPr>
            <p:txBody>
              <a:bodyPr/>
              <a:lstStyle/>
              <a:p>
                <a:endParaRPr lang="zh-CN" altLang="en-US"/>
              </a:p>
            </p:txBody>
          </p:sp>
          <p:sp>
            <p:nvSpPr>
              <p:cNvPr id="23" name="Oval 83"/>
              <p:cNvSpPr>
                <a:spLocks noChangeArrowheads="1"/>
              </p:cNvSpPr>
              <p:nvPr/>
            </p:nvSpPr>
            <p:spPr bwMode="auto">
              <a:xfrm>
                <a:off x="4991" y="0"/>
                <a:ext cx="316965" cy="107319"/>
              </a:xfrm>
              <a:prstGeom prst="ellipse">
                <a:avLst/>
              </a:prstGeom>
              <a:solidFill>
                <a:schemeClr val="bg1"/>
              </a:solidFill>
              <a:ln w="9525">
                <a:noFill/>
                <a:bevel/>
              </a:ln>
            </p:spPr>
            <p:txBody>
              <a:bodyPr/>
              <a:lstStyle/>
              <a:p>
                <a:endParaRPr lang="zh-CN" altLang="zh-CN">
                  <a:latin typeface="Calibri" panose="020F0502020204030204" pitchFamily="34" charset="0"/>
                  <a:sym typeface="Calibri" panose="020F0502020204030204" pitchFamily="34" charset="0"/>
                </a:endParaRPr>
              </a:p>
            </p:txBody>
          </p:sp>
        </p:grpSp>
      </p:grpSp>
      <p:grpSp>
        <p:nvGrpSpPr>
          <p:cNvPr id="24" name="组合 23"/>
          <p:cNvGrpSpPr/>
          <p:nvPr/>
        </p:nvGrpSpPr>
        <p:grpSpPr>
          <a:xfrm>
            <a:off x="4348163" y="4649002"/>
            <a:ext cx="1033462" cy="860661"/>
            <a:chOff x="4348163" y="4557138"/>
            <a:chExt cx="1033462" cy="860661"/>
          </a:xfrm>
        </p:grpSpPr>
        <p:sp>
          <p:nvSpPr>
            <p:cNvPr id="25" name="Oval 5"/>
            <p:cNvSpPr>
              <a:spLocks noChangeArrowheads="1"/>
            </p:cNvSpPr>
            <p:nvPr/>
          </p:nvSpPr>
          <p:spPr bwMode="auto">
            <a:xfrm>
              <a:off x="4348163" y="4557138"/>
              <a:ext cx="1033462" cy="860661"/>
            </a:xfrm>
            <a:prstGeom prst="hexagon">
              <a:avLst/>
            </a:prstGeom>
            <a:solidFill>
              <a:srgbClr val="319095"/>
            </a:solidFill>
            <a:ln w="28575">
              <a:noFill/>
              <a:bevel/>
            </a:ln>
          </p:spPr>
          <p:txBody>
            <a:bodyPr anchor="ctr"/>
            <a:lstStyle/>
            <a:p>
              <a:pPr algn="ctr"/>
              <a:endParaRPr lang="zh-CN" altLang="zh-CN" sz="8800" dirty="0">
                <a:solidFill>
                  <a:schemeClr val="accent4"/>
                </a:solidFill>
                <a:latin typeface="Calibri" panose="020F0502020204030204" pitchFamily="34" charset="0"/>
                <a:sym typeface="Calibri" panose="020F0502020204030204" pitchFamily="34" charset="0"/>
              </a:endParaRPr>
            </a:p>
          </p:txBody>
        </p:sp>
        <p:sp>
          <p:nvSpPr>
            <p:cNvPr id="26" name="Freeform 103"/>
            <p:cNvSpPr>
              <a:spLocks noEditPoints="1" noChangeArrowheads="1"/>
            </p:cNvSpPr>
            <p:nvPr/>
          </p:nvSpPr>
          <p:spPr bwMode="auto">
            <a:xfrm>
              <a:off x="4568825" y="4735056"/>
              <a:ext cx="512763" cy="504825"/>
            </a:xfrm>
            <a:custGeom>
              <a:avLst/>
              <a:gdLst>
                <a:gd name="T0" fmla="*/ 63528 w 113"/>
                <a:gd name="T1" fmla="*/ 58596 h 112"/>
                <a:gd name="T2" fmla="*/ 63528 w 113"/>
                <a:gd name="T3" fmla="*/ 283964 h 112"/>
                <a:gd name="T4" fmla="*/ 222349 w 113"/>
                <a:gd name="T5" fmla="*/ 320023 h 112"/>
                <a:gd name="T6" fmla="*/ 272264 w 113"/>
                <a:gd name="T7" fmla="*/ 369604 h 112"/>
                <a:gd name="T8" fmla="*/ 340329 w 113"/>
                <a:gd name="T9" fmla="*/ 356082 h 112"/>
                <a:gd name="T10" fmla="*/ 340329 w 113"/>
                <a:gd name="T11" fmla="*/ 419185 h 112"/>
                <a:gd name="T12" fmla="*/ 353943 w 113"/>
                <a:gd name="T13" fmla="*/ 437215 h 112"/>
                <a:gd name="T14" fmla="*/ 417471 w 113"/>
                <a:gd name="T15" fmla="*/ 437215 h 112"/>
                <a:gd name="T16" fmla="*/ 412933 w 113"/>
                <a:gd name="T17" fmla="*/ 504825 h 112"/>
                <a:gd name="T18" fmla="*/ 512763 w 113"/>
                <a:gd name="T19" fmla="*/ 504825 h 112"/>
                <a:gd name="T20" fmla="*/ 512763 w 113"/>
                <a:gd name="T21" fmla="*/ 410170 h 112"/>
                <a:gd name="T22" fmla="*/ 322179 w 113"/>
                <a:gd name="T23" fmla="*/ 220861 h 112"/>
                <a:gd name="T24" fmla="*/ 285877 w 113"/>
                <a:gd name="T25" fmla="*/ 58596 h 112"/>
                <a:gd name="T26" fmla="*/ 63528 w 113"/>
                <a:gd name="T27" fmla="*/ 58596 h 112"/>
                <a:gd name="T28" fmla="*/ 77141 w 113"/>
                <a:gd name="T29" fmla="*/ 238890 h 112"/>
                <a:gd name="T30" fmla="*/ 90755 w 113"/>
                <a:gd name="T31" fmla="*/ 90147 h 112"/>
                <a:gd name="T32" fmla="*/ 240499 w 113"/>
                <a:gd name="T33" fmla="*/ 76625 h 112"/>
                <a:gd name="T34" fmla="*/ 77141 w 113"/>
                <a:gd name="T35" fmla="*/ 238890 h 1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12"/>
                <a:gd name="T56" fmla="*/ 113 w 113"/>
                <a:gd name="T57" fmla="*/ 112 h 1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12">
                  <a:moveTo>
                    <a:pt x="14" y="13"/>
                  </a:moveTo>
                  <a:cubicBezTo>
                    <a:pt x="0" y="27"/>
                    <a:pt x="0" y="49"/>
                    <a:pt x="14" y="63"/>
                  </a:cubicBezTo>
                  <a:cubicBezTo>
                    <a:pt x="23" y="72"/>
                    <a:pt x="37" y="75"/>
                    <a:pt x="49" y="71"/>
                  </a:cubicBezTo>
                  <a:cubicBezTo>
                    <a:pt x="60" y="82"/>
                    <a:pt x="60" y="82"/>
                    <a:pt x="60" y="82"/>
                  </a:cubicBezTo>
                  <a:cubicBezTo>
                    <a:pt x="60" y="82"/>
                    <a:pt x="70" y="74"/>
                    <a:pt x="75" y="79"/>
                  </a:cubicBezTo>
                  <a:cubicBezTo>
                    <a:pt x="79" y="83"/>
                    <a:pt x="76" y="89"/>
                    <a:pt x="75" y="93"/>
                  </a:cubicBezTo>
                  <a:cubicBezTo>
                    <a:pt x="74" y="95"/>
                    <a:pt x="73" y="99"/>
                    <a:pt x="78" y="97"/>
                  </a:cubicBezTo>
                  <a:cubicBezTo>
                    <a:pt x="81" y="96"/>
                    <a:pt x="88" y="92"/>
                    <a:pt x="92" y="97"/>
                  </a:cubicBezTo>
                  <a:cubicBezTo>
                    <a:pt x="97" y="102"/>
                    <a:pt x="91" y="112"/>
                    <a:pt x="91" y="112"/>
                  </a:cubicBezTo>
                  <a:cubicBezTo>
                    <a:pt x="113" y="112"/>
                    <a:pt x="113" y="112"/>
                    <a:pt x="113" y="112"/>
                  </a:cubicBezTo>
                  <a:cubicBezTo>
                    <a:pt x="113" y="91"/>
                    <a:pt x="113" y="91"/>
                    <a:pt x="113" y="91"/>
                  </a:cubicBezTo>
                  <a:cubicBezTo>
                    <a:pt x="71" y="49"/>
                    <a:pt x="71" y="49"/>
                    <a:pt x="71" y="49"/>
                  </a:cubicBezTo>
                  <a:cubicBezTo>
                    <a:pt x="75" y="37"/>
                    <a:pt x="72" y="23"/>
                    <a:pt x="63" y="13"/>
                  </a:cubicBezTo>
                  <a:cubicBezTo>
                    <a:pt x="49" y="0"/>
                    <a:pt x="27" y="0"/>
                    <a:pt x="14" y="13"/>
                  </a:cubicBezTo>
                  <a:close/>
                  <a:moveTo>
                    <a:pt x="17" y="53"/>
                  </a:moveTo>
                  <a:cubicBezTo>
                    <a:pt x="11" y="43"/>
                    <a:pt x="12" y="29"/>
                    <a:pt x="20" y="20"/>
                  </a:cubicBezTo>
                  <a:cubicBezTo>
                    <a:pt x="29" y="12"/>
                    <a:pt x="43" y="11"/>
                    <a:pt x="53" y="17"/>
                  </a:cubicBezTo>
                  <a:lnTo>
                    <a:pt x="17" y="53"/>
                  </a:lnTo>
                  <a:close/>
                </a:path>
              </a:pathLst>
            </a:custGeom>
            <a:solidFill>
              <a:schemeClr val="bg1"/>
            </a:solidFill>
            <a:ln w="9525" cmpd="sng">
              <a:noFill/>
              <a:bevel/>
            </a:ln>
          </p:spPr>
          <p:txBody>
            <a:bodyPr/>
            <a:lstStyle/>
            <a:p>
              <a:endParaRPr lang="zh-CN" altLang="en-US"/>
            </a:p>
          </p:txBody>
        </p:sp>
      </p:grpSp>
      <p:grpSp>
        <p:nvGrpSpPr>
          <p:cNvPr id="27" name="组合 26"/>
          <p:cNvGrpSpPr/>
          <p:nvPr/>
        </p:nvGrpSpPr>
        <p:grpSpPr>
          <a:xfrm>
            <a:off x="6743278" y="4618790"/>
            <a:ext cx="1035050" cy="860661"/>
            <a:chOff x="6829425" y="4557138"/>
            <a:chExt cx="1035050" cy="860661"/>
          </a:xfrm>
        </p:grpSpPr>
        <p:sp>
          <p:nvSpPr>
            <p:cNvPr id="28" name="Oval 8"/>
            <p:cNvSpPr>
              <a:spLocks noChangeArrowheads="1"/>
            </p:cNvSpPr>
            <p:nvPr/>
          </p:nvSpPr>
          <p:spPr bwMode="auto">
            <a:xfrm>
              <a:off x="6829425" y="4557138"/>
              <a:ext cx="1035050" cy="860661"/>
            </a:xfrm>
            <a:prstGeom prst="hexagon">
              <a:avLst/>
            </a:prstGeom>
            <a:solidFill>
              <a:srgbClr val="319095"/>
            </a:solidFill>
            <a:ln w="28575">
              <a:noFill/>
              <a:bevel/>
            </a:ln>
          </p:spPr>
          <p:txBody>
            <a:bodyPr anchor="ctr"/>
            <a:lstStyle/>
            <a:p>
              <a:pPr algn="ctr"/>
              <a:endParaRPr lang="zh-CN" altLang="zh-CN" sz="8800">
                <a:solidFill>
                  <a:schemeClr val="bg1"/>
                </a:solidFill>
                <a:latin typeface="Calibri" panose="020F0502020204030204" pitchFamily="34" charset="0"/>
                <a:sym typeface="Calibri" panose="020F0502020204030204" pitchFamily="34" charset="0"/>
              </a:endParaRPr>
            </a:p>
          </p:txBody>
        </p:sp>
        <p:sp>
          <p:nvSpPr>
            <p:cNvPr id="29" name="Freeform 104"/>
            <p:cNvSpPr>
              <a:spLocks noEditPoints="1" noChangeArrowheads="1"/>
            </p:cNvSpPr>
            <p:nvPr/>
          </p:nvSpPr>
          <p:spPr bwMode="auto">
            <a:xfrm>
              <a:off x="7077075" y="4704893"/>
              <a:ext cx="541338" cy="534988"/>
            </a:xfrm>
            <a:custGeom>
              <a:avLst/>
              <a:gdLst>
                <a:gd name="T0" fmla="*/ 239091 w 120"/>
                <a:gd name="T1" fmla="*/ 158683 h 118"/>
                <a:gd name="T2" fmla="*/ 212024 w 120"/>
                <a:gd name="T3" fmla="*/ 40804 h 118"/>
                <a:gd name="T4" fmla="*/ 94734 w 120"/>
                <a:gd name="T5" fmla="*/ 9068 h 118"/>
                <a:gd name="T6" fmla="*/ 162401 w 120"/>
                <a:gd name="T7" fmla="*/ 77075 h 118"/>
                <a:gd name="T8" fmla="*/ 144357 w 120"/>
                <a:gd name="T9" fmla="*/ 145082 h 118"/>
                <a:gd name="T10" fmla="*/ 76690 w 120"/>
                <a:gd name="T11" fmla="*/ 163217 h 118"/>
                <a:gd name="T12" fmla="*/ 9022 w 120"/>
                <a:gd name="T13" fmla="*/ 95210 h 118"/>
                <a:gd name="T14" fmla="*/ 40600 w 120"/>
                <a:gd name="T15" fmla="*/ 213088 h 118"/>
                <a:gd name="T16" fmla="*/ 162401 w 120"/>
                <a:gd name="T17" fmla="*/ 240291 h 118"/>
                <a:gd name="T18" fmla="*/ 162401 w 120"/>
                <a:gd name="T19" fmla="*/ 240291 h 118"/>
                <a:gd name="T20" fmla="*/ 442093 w 120"/>
                <a:gd name="T21" fmla="*/ 521387 h 118"/>
                <a:gd name="T22" fmla="*/ 482693 w 120"/>
                <a:gd name="T23" fmla="*/ 534988 h 118"/>
                <a:gd name="T24" fmla="*/ 518782 w 120"/>
                <a:gd name="T25" fmla="*/ 521387 h 118"/>
                <a:gd name="T26" fmla="*/ 518782 w 120"/>
                <a:gd name="T27" fmla="*/ 439778 h 118"/>
                <a:gd name="T28" fmla="*/ 239091 w 120"/>
                <a:gd name="T29" fmla="*/ 158683 h 118"/>
                <a:gd name="T30" fmla="*/ 487204 w 120"/>
                <a:gd name="T31" fmla="*/ 512319 h 118"/>
                <a:gd name="T32" fmla="*/ 464648 w 120"/>
                <a:gd name="T33" fmla="*/ 489650 h 118"/>
                <a:gd name="T34" fmla="*/ 487204 w 120"/>
                <a:gd name="T35" fmla="*/ 466981 h 118"/>
                <a:gd name="T36" fmla="*/ 509760 w 120"/>
                <a:gd name="T37" fmla="*/ 489650 h 118"/>
                <a:gd name="T38" fmla="*/ 487204 w 120"/>
                <a:gd name="T39" fmla="*/ 512319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0"/>
                <a:gd name="T61" fmla="*/ 0 h 118"/>
                <a:gd name="T62" fmla="*/ 120 w 120"/>
                <a:gd name="T63" fmla="*/ 118 h 1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0" h="118">
                  <a:moveTo>
                    <a:pt x="53" y="35"/>
                  </a:moveTo>
                  <a:cubicBezTo>
                    <a:pt x="56" y="26"/>
                    <a:pt x="54" y="16"/>
                    <a:pt x="47" y="9"/>
                  </a:cubicBezTo>
                  <a:cubicBezTo>
                    <a:pt x="40" y="2"/>
                    <a:pt x="30" y="0"/>
                    <a:pt x="21" y="2"/>
                  </a:cubicBezTo>
                  <a:cubicBezTo>
                    <a:pt x="36" y="17"/>
                    <a:pt x="36" y="17"/>
                    <a:pt x="36" y="17"/>
                  </a:cubicBezTo>
                  <a:cubicBezTo>
                    <a:pt x="32" y="32"/>
                    <a:pt x="32" y="32"/>
                    <a:pt x="32" y="32"/>
                  </a:cubicBezTo>
                  <a:cubicBezTo>
                    <a:pt x="17" y="36"/>
                    <a:pt x="17" y="36"/>
                    <a:pt x="17" y="36"/>
                  </a:cubicBezTo>
                  <a:cubicBezTo>
                    <a:pt x="2" y="21"/>
                    <a:pt x="2" y="21"/>
                    <a:pt x="2" y="21"/>
                  </a:cubicBezTo>
                  <a:cubicBezTo>
                    <a:pt x="0" y="30"/>
                    <a:pt x="2" y="40"/>
                    <a:pt x="9" y="47"/>
                  </a:cubicBezTo>
                  <a:cubicBezTo>
                    <a:pt x="17" y="54"/>
                    <a:pt x="27" y="56"/>
                    <a:pt x="36" y="53"/>
                  </a:cubicBezTo>
                  <a:cubicBezTo>
                    <a:pt x="36" y="53"/>
                    <a:pt x="36" y="53"/>
                    <a:pt x="36" y="53"/>
                  </a:cubicBezTo>
                  <a:cubicBezTo>
                    <a:pt x="98" y="115"/>
                    <a:pt x="98" y="115"/>
                    <a:pt x="98" y="115"/>
                  </a:cubicBezTo>
                  <a:cubicBezTo>
                    <a:pt x="100" y="117"/>
                    <a:pt x="103" y="118"/>
                    <a:pt x="107" y="118"/>
                  </a:cubicBezTo>
                  <a:cubicBezTo>
                    <a:pt x="110" y="118"/>
                    <a:pt x="113" y="117"/>
                    <a:pt x="115" y="115"/>
                  </a:cubicBezTo>
                  <a:cubicBezTo>
                    <a:pt x="120" y="110"/>
                    <a:pt x="120" y="102"/>
                    <a:pt x="115" y="97"/>
                  </a:cubicBezTo>
                  <a:lnTo>
                    <a:pt x="53" y="35"/>
                  </a:lnTo>
                  <a:close/>
                  <a:moveTo>
                    <a:pt x="108" y="113"/>
                  </a:moveTo>
                  <a:cubicBezTo>
                    <a:pt x="105" y="113"/>
                    <a:pt x="103" y="110"/>
                    <a:pt x="103" y="108"/>
                  </a:cubicBezTo>
                  <a:cubicBezTo>
                    <a:pt x="103" y="105"/>
                    <a:pt x="105" y="103"/>
                    <a:pt x="108" y="103"/>
                  </a:cubicBezTo>
                  <a:cubicBezTo>
                    <a:pt x="110" y="103"/>
                    <a:pt x="113" y="105"/>
                    <a:pt x="113" y="108"/>
                  </a:cubicBezTo>
                  <a:cubicBezTo>
                    <a:pt x="113" y="110"/>
                    <a:pt x="110" y="113"/>
                    <a:pt x="108" y="113"/>
                  </a:cubicBezTo>
                  <a:close/>
                </a:path>
              </a:pathLst>
            </a:custGeom>
            <a:solidFill>
              <a:schemeClr val="bg1"/>
            </a:solidFill>
            <a:ln w="9525" cmpd="sng">
              <a:noFill/>
              <a:bevel/>
            </a:ln>
          </p:spPr>
          <p:txBody>
            <a:bodyPr/>
            <a:lstStyle/>
            <a:p>
              <a:endParaRPr lang="zh-CN" altLang="en-US"/>
            </a:p>
          </p:txBody>
        </p:sp>
      </p:grpSp>
      <p:grpSp>
        <p:nvGrpSpPr>
          <p:cNvPr id="30" name="组合 29"/>
          <p:cNvGrpSpPr/>
          <p:nvPr/>
        </p:nvGrpSpPr>
        <p:grpSpPr>
          <a:xfrm>
            <a:off x="6829425" y="2224752"/>
            <a:ext cx="1035050" cy="859349"/>
            <a:chOff x="6829425" y="2132888"/>
            <a:chExt cx="1035050" cy="859349"/>
          </a:xfrm>
        </p:grpSpPr>
        <p:sp>
          <p:nvSpPr>
            <p:cNvPr id="31" name="Oval 6"/>
            <p:cNvSpPr>
              <a:spLocks noChangeArrowheads="1"/>
            </p:cNvSpPr>
            <p:nvPr/>
          </p:nvSpPr>
          <p:spPr bwMode="auto">
            <a:xfrm>
              <a:off x="6829425" y="2132888"/>
              <a:ext cx="1035050" cy="859349"/>
            </a:xfrm>
            <a:prstGeom prst="hexagon">
              <a:avLst/>
            </a:prstGeom>
            <a:solidFill>
              <a:srgbClr val="5FCACB"/>
            </a:solidFill>
            <a:ln w="28575">
              <a:noFill/>
              <a:bevel/>
            </a:ln>
          </p:spPr>
          <p:txBody>
            <a:bodyPr anchor="ctr"/>
            <a:lstStyle/>
            <a:p>
              <a:pPr algn="ctr"/>
              <a:endParaRPr lang="zh-CN" altLang="zh-CN" sz="8800">
                <a:solidFill>
                  <a:schemeClr val="bg1"/>
                </a:solidFill>
                <a:latin typeface="Calibri" panose="020F0502020204030204" pitchFamily="34" charset="0"/>
                <a:sym typeface="Calibri" panose="020F0502020204030204" pitchFamily="34" charset="0"/>
              </a:endParaRPr>
            </a:p>
          </p:txBody>
        </p:sp>
        <p:grpSp>
          <p:nvGrpSpPr>
            <p:cNvPr id="32" name="Group 46"/>
            <p:cNvGrpSpPr/>
            <p:nvPr/>
          </p:nvGrpSpPr>
          <p:grpSpPr bwMode="auto">
            <a:xfrm>
              <a:off x="7064375" y="2209343"/>
              <a:ext cx="554038" cy="630238"/>
              <a:chOff x="0" y="0"/>
              <a:chExt cx="361887" cy="411804"/>
            </a:xfrm>
          </p:grpSpPr>
          <p:sp>
            <p:nvSpPr>
              <p:cNvPr id="33" name="Freeform 68"/>
              <p:cNvSpPr>
                <a:spLocks noEditPoints="1" noChangeArrowheads="1"/>
              </p:cNvSpPr>
              <p:nvPr/>
            </p:nvSpPr>
            <p:spPr bwMode="auto">
              <a:xfrm>
                <a:off x="0" y="0"/>
                <a:ext cx="164722" cy="299494"/>
              </a:xfrm>
              <a:custGeom>
                <a:avLst/>
                <a:gdLst>
                  <a:gd name="T0" fmla="*/ 164722 w 50"/>
                  <a:gd name="T1" fmla="*/ 276200 h 90"/>
                  <a:gd name="T2" fmla="*/ 164722 w 50"/>
                  <a:gd name="T3" fmla="*/ 23294 h 90"/>
                  <a:gd name="T4" fmla="*/ 144955 w 50"/>
                  <a:gd name="T5" fmla="*/ 0 h 90"/>
                  <a:gd name="T6" fmla="*/ 19767 w 50"/>
                  <a:gd name="T7" fmla="*/ 0 h 90"/>
                  <a:gd name="T8" fmla="*/ 0 w 50"/>
                  <a:gd name="T9" fmla="*/ 23294 h 90"/>
                  <a:gd name="T10" fmla="*/ 0 w 50"/>
                  <a:gd name="T11" fmla="*/ 276200 h 90"/>
                  <a:gd name="T12" fmla="*/ 19767 w 50"/>
                  <a:gd name="T13" fmla="*/ 299494 h 90"/>
                  <a:gd name="T14" fmla="*/ 144955 w 50"/>
                  <a:gd name="T15" fmla="*/ 299494 h 90"/>
                  <a:gd name="T16" fmla="*/ 164722 w 50"/>
                  <a:gd name="T17" fmla="*/ 276200 h 90"/>
                  <a:gd name="T18" fmla="*/ 128483 w 50"/>
                  <a:gd name="T19" fmla="*/ 16639 h 90"/>
                  <a:gd name="T20" fmla="*/ 135072 w 50"/>
                  <a:gd name="T21" fmla="*/ 19966 h 90"/>
                  <a:gd name="T22" fmla="*/ 128483 w 50"/>
                  <a:gd name="T23" fmla="*/ 26622 h 90"/>
                  <a:gd name="T24" fmla="*/ 125189 w 50"/>
                  <a:gd name="T25" fmla="*/ 19966 h 90"/>
                  <a:gd name="T26" fmla="*/ 128483 w 50"/>
                  <a:gd name="T27" fmla="*/ 16639 h 90"/>
                  <a:gd name="T28" fmla="*/ 52711 w 50"/>
                  <a:gd name="T29" fmla="*/ 16639 h 90"/>
                  <a:gd name="T30" fmla="*/ 112011 w 50"/>
                  <a:gd name="T31" fmla="*/ 16639 h 90"/>
                  <a:gd name="T32" fmla="*/ 112011 w 50"/>
                  <a:gd name="T33" fmla="*/ 23294 h 90"/>
                  <a:gd name="T34" fmla="*/ 52711 w 50"/>
                  <a:gd name="T35" fmla="*/ 23294 h 90"/>
                  <a:gd name="T36" fmla="*/ 52711 w 50"/>
                  <a:gd name="T37" fmla="*/ 16639 h 90"/>
                  <a:gd name="T38" fmla="*/ 16472 w 50"/>
                  <a:gd name="T39" fmla="*/ 229612 h 90"/>
                  <a:gd name="T40" fmla="*/ 16472 w 50"/>
                  <a:gd name="T41" fmla="*/ 36605 h 90"/>
                  <a:gd name="T42" fmla="*/ 148250 w 50"/>
                  <a:gd name="T43" fmla="*/ 36605 h 90"/>
                  <a:gd name="T44" fmla="*/ 148250 w 50"/>
                  <a:gd name="T45" fmla="*/ 229612 h 90"/>
                  <a:gd name="T46" fmla="*/ 16472 w 50"/>
                  <a:gd name="T47" fmla="*/ 229612 h 90"/>
                  <a:gd name="T48" fmla="*/ 82361 w 50"/>
                  <a:gd name="T49" fmla="*/ 276200 h 90"/>
                  <a:gd name="T50" fmla="*/ 69183 w 50"/>
                  <a:gd name="T51" fmla="*/ 262889 h 90"/>
                  <a:gd name="T52" fmla="*/ 82361 w 50"/>
                  <a:gd name="T53" fmla="*/ 249578 h 90"/>
                  <a:gd name="T54" fmla="*/ 95539 w 50"/>
                  <a:gd name="T55" fmla="*/ 262889 h 90"/>
                  <a:gd name="T56" fmla="*/ 82361 w 50"/>
                  <a:gd name="T57" fmla="*/ 276200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0"/>
                  <a:gd name="T88" fmla="*/ 0 h 90"/>
                  <a:gd name="T89" fmla="*/ 50 w 50"/>
                  <a:gd name="T90" fmla="*/ 90 h 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0" h="90">
                    <a:moveTo>
                      <a:pt x="50" y="83"/>
                    </a:moveTo>
                    <a:cubicBezTo>
                      <a:pt x="50" y="7"/>
                      <a:pt x="50" y="7"/>
                      <a:pt x="50" y="7"/>
                    </a:cubicBezTo>
                    <a:cubicBezTo>
                      <a:pt x="50" y="3"/>
                      <a:pt x="47" y="0"/>
                      <a:pt x="44" y="0"/>
                    </a:cubicBezTo>
                    <a:cubicBezTo>
                      <a:pt x="6" y="0"/>
                      <a:pt x="6" y="0"/>
                      <a:pt x="6" y="0"/>
                    </a:cubicBezTo>
                    <a:cubicBezTo>
                      <a:pt x="3" y="0"/>
                      <a:pt x="0" y="3"/>
                      <a:pt x="0" y="7"/>
                    </a:cubicBezTo>
                    <a:cubicBezTo>
                      <a:pt x="0" y="83"/>
                      <a:pt x="0" y="83"/>
                      <a:pt x="0" y="83"/>
                    </a:cubicBezTo>
                    <a:cubicBezTo>
                      <a:pt x="0" y="87"/>
                      <a:pt x="3" y="90"/>
                      <a:pt x="6" y="90"/>
                    </a:cubicBezTo>
                    <a:cubicBezTo>
                      <a:pt x="44" y="90"/>
                      <a:pt x="44" y="90"/>
                      <a:pt x="44" y="90"/>
                    </a:cubicBezTo>
                    <a:cubicBezTo>
                      <a:pt x="47" y="90"/>
                      <a:pt x="50" y="87"/>
                      <a:pt x="50" y="83"/>
                    </a:cubicBezTo>
                    <a:close/>
                    <a:moveTo>
                      <a:pt x="39" y="5"/>
                    </a:moveTo>
                    <a:cubicBezTo>
                      <a:pt x="40" y="5"/>
                      <a:pt x="41" y="5"/>
                      <a:pt x="41" y="6"/>
                    </a:cubicBezTo>
                    <a:cubicBezTo>
                      <a:pt x="41" y="7"/>
                      <a:pt x="40" y="8"/>
                      <a:pt x="39" y="8"/>
                    </a:cubicBezTo>
                    <a:cubicBezTo>
                      <a:pt x="38" y="8"/>
                      <a:pt x="38" y="7"/>
                      <a:pt x="38" y="6"/>
                    </a:cubicBezTo>
                    <a:cubicBezTo>
                      <a:pt x="38" y="5"/>
                      <a:pt x="38" y="5"/>
                      <a:pt x="39" y="5"/>
                    </a:cubicBezTo>
                    <a:close/>
                    <a:moveTo>
                      <a:pt x="16" y="5"/>
                    </a:moveTo>
                    <a:cubicBezTo>
                      <a:pt x="34" y="5"/>
                      <a:pt x="34" y="5"/>
                      <a:pt x="34" y="5"/>
                    </a:cubicBezTo>
                    <a:cubicBezTo>
                      <a:pt x="34" y="7"/>
                      <a:pt x="34" y="7"/>
                      <a:pt x="34" y="7"/>
                    </a:cubicBezTo>
                    <a:cubicBezTo>
                      <a:pt x="16" y="7"/>
                      <a:pt x="16" y="7"/>
                      <a:pt x="16" y="7"/>
                    </a:cubicBezTo>
                    <a:lnTo>
                      <a:pt x="16" y="5"/>
                    </a:lnTo>
                    <a:close/>
                    <a:moveTo>
                      <a:pt x="5" y="69"/>
                    </a:moveTo>
                    <a:cubicBezTo>
                      <a:pt x="5" y="11"/>
                      <a:pt x="5" y="11"/>
                      <a:pt x="5" y="11"/>
                    </a:cubicBezTo>
                    <a:cubicBezTo>
                      <a:pt x="45" y="11"/>
                      <a:pt x="45" y="11"/>
                      <a:pt x="45" y="11"/>
                    </a:cubicBezTo>
                    <a:cubicBezTo>
                      <a:pt x="45" y="69"/>
                      <a:pt x="45" y="69"/>
                      <a:pt x="45" y="69"/>
                    </a:cubicBezTo>
                    <a:lnTo>
                      <a:pt x="5" y="69"/>
                    </a:lnTo>
                    <a:close/>
                    <a:moveTo>
                      <a:pt x="25" y="83"/>
                    </a:moveTo>
                    <a:cubicBezTo>
                      <a:pt x="23" y="83"/>
                      <a:pt x="21" y="81"/>
                      <a:pt x="21" y="79"/>
                    </a:cubicBezTo>
                    <a:cubicBezTo>
                      <a:pt x="21" y="77"/>
                      <a:pt x="23" y="75"/>
                      <a:pt x="25" y="75"/>
                    </a:cubicBezTo>
                    <a:cubicBezTo>
                      <a:pt x="27" y="75"/>
                      <a:pt x="29" y="77"/>
                      <a:pt x="29" y="79"/>
                    </a:cubicBezTo>
                    <a:cubicBezTo>
                      <a:pt x="29" y="81"/>
                      <a:pt x="27" y="83"/>
                      <a:pt x="25" y="83"/>
                    </a:cubicBezTo>
                    <a:close/>
                  </a:path>
                </a:pathLst>
              </a:custGeom>
              <a:solidFill>
                <a:schemeClr val="bg1"/>
              </a:solidFill>
              <a:ln w="9525" cmpd="sng">
                <a:noFill/>
                <a:bevel/>
              </a:ln>
            </p:spPr>
            <p:txBody>
              <a:bodyPr/>
              <a:lstStyle/>
              <a:p>
                <a:endParaRPr lang="zh-CN" altLang="en-US"/>
              </a:p>
            </p:txBody>
          </p:sp>
          <p:sp>
            <p:nvSpPr>
              <p:cNvPr id="34" name="Freeform 69"/>
              <p:cNvSpPr>
                <a:spLocks noEditPoints="1" noChangeArrowheads="1"/>
              </p:cNvSpPr>
              <p:nvPr/>
            </p:nvSpPr>
            <p:spPr bwMode="auto">
              <a:xfrm>
                <a:off x="192174" y="112310"/>
                <a:ext cx="169713" cy="299494"/>
              </a:xfrm>
              <a:custGeom>
                <a:avLst/>
                <a:gdLst>
                  <a:gd name="T0" fmla="*/ 146419 w 51"/>
                  <a:gd name="T1" fmla="*/ 0 h 90"/>
                  <a:gd name="T2" fmla="*/ 23294 w 51"/>
                  <a:gd name="T3" fmla="*/ 0 h 90"/>
                  <a:gd name="T4" fmla="*/ 0 w 51"/>
                  <a:gd name="T5" fmla="*/ 23294 h 90"/>
                  <a:gd name="T6" fmla="*/ 0 w 51"/>
                  <a:gd name="T7" fmla="*/ 276200 h 90"/>
                  <a:gd name="T8" fmla="*/ 23294 w 51"/>
                  <a:gd name="T9" fmla="*/ 299494 h 90"/>
                  <a:gd name="T10" fmla="*/ 146419 w 51"/>
                  <a:gd name="T11" fmla="*/ 299494 h 90"/>
                  <a:gd name="T12" fmla="*/ 169713 w 51"/>
                  <a:gd name="T13" fmla="*/ 276200 h 90"/>
                  <a:gd name="T14" fmla="*/ 169713 w 51"/>
                  <a:gd name="T15" fmla="*/ 23294 h 90"/>
                  <a:gd name="T16" fmla="*/ 146419 w 51"/>
                  <a:gd name="T17" fmla="*/ 0 h 90"/>
                  <a:gd name="T18" fmla="*/ 133108 w 51"/>
                  <a:gd name="T19" fmla="*/ 16639 h 90"/>
                  <a:gd name="T20" fmla="*/ 139764 w 51"/>
                  <a:gd name="T21" fmla="*/ 19966 h 90"/>
                  <a:gd name="T22" fmla="*/ 133108 w 51"/>
                  <a:gd name="T23" fmla="*/ 26622 h 90"/>
                  <a:gd name="T24" fmla="*/ 126453 w 51"/>
                  <a:gd name="T25" fmla="*/ 19966 h 90"/>
                  <a:gd name="T26" fmla="*/ 133108 w 51"/>
                  <a:gd name="T27" fmla="*/ 16639 h 90"/>
                  <a:gd name="T28" fmla="*/ 56571 w 51"/>
                  <a:gd name="T29" fmla="*/ 16639 h 90"/>
                  <a:gd name="T30" fmla="*/ 113142 w 51"/>
                  <a:gd name="T31" fmla="*/ 16639 h 90"/>
                  <a:gd name="T32" fmla="*/ 113142 w 51"/>
                  <a:gd name="T33" fmla="*/ 23294 h 90"/>
                  <a:gd name="T34" fmla="*/ 56571 w 51"/>
                  <a:gd name="T35" fmla="*/ 23294 h 90"/>
                  <a:gd name="T36" fmla="*/ 56571 w 51"/>
                  <a:gd name="T37" fmla="*/ 16639 h 90"/>
                  <a:gd name="T38" fmla="*/ 86520 w 51"/>
                  <a:gd name="T39" fmla="*/ 276200 h 90"/>
                  <a:gd name="T40" fmla="*/ 69882 w 51"/>
                  <a:gd name="T41" fmla="*/ 262889 h 90"/>
                  <a:gd name="T42" fmla="*/ 86520 w 51"/>
                  <a:gd name="T43" fmla="*/ 249578 h 90"/>
                  <a:gd name="T44" fmla="*/ 99831 w 51"/>
                  <a:gd name="T45" fmla="*/ 262889 h 90"/>
                  <a:gd name="T46" fmla="*/ 86520 w 51"/>
                  <a:gd name="T47" fmla="*/ 276200 h 90"/>
                  <a:gd name="T48" fmla="*/ 153074 w 51"/>
                  <a:gd name="T49" fmla="*/ 229612 h 90"/>
                  <a:gd name="T50" fmla="*/ 16639 w 51"/>
                  <a:gd name="T51" fmla="*/ 229612 h 90"/>
                  <a:gd name="T52" fmla="*/ 16639 w 51"/>
                  <a:gd name="T53" fmla="*/ 36605 h 90"/>
                  <a:gd name="T54" fmla="*/ 153074 w 51"/>
                  <a:gd name="T55" fmla="*/ 36605 h 90"/>
                  <a:gd name="T56" fmla="*/ 153074 w 51"/>
                  <a:gd name="T57" fmla="*/ 229612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1"/>
                  <a:gd name="T88" fmla="*/ 0 h 90"/>
                  <a:gd name="T89" fmla="*/ 51 w 51"/>
                  <a:gd name="T90" fmla="*/ 90 h 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1" h="90">
                    <a:moveTo>
                      <a:pt x="44" y="0"/>
                    </a:moveTo>
                    <a:cubicBezTo>
                      <a:pt x="7" y="0"/>
                      <a:pt x="7" y="0"/>
                      <a:pt x="7" y="0"/>
                    </a:cubicBezTo>
                    <a:cubicBezTo>
                      <a:pt x="3" y="0"/>
                      <a:pt x="0" y="3"/>
                      <a:pt x="0" y="7"/>
                    </a:cubicBezTo>
                    <a:cubicBezTo>
                      <a:pt x="0" y="83"/>
                      <a:pt x="0" y="83"/>
                      <a:pt x="0" y="83"/>
                    </a:cubicBezTo>
                    <a:cubicBezTo>
                      <a:pt x="0" y="87"/>
                      <a:pt x="3" y="90"/>
                      <a:pt x="7" y="90"/>
                    </a:cubicBezTo>
                    <a:cubicBezTo>
                      <a:pt x="44" y="90"/>
                      <a:pt x="44" y="90"/>
                      <a:pt x="44" y="90"/>
                    </a:cubicBezTo>
                    <a:cubicBezTo>
                      <a:pt x="48" y="90"/>
                      <a:pt x="51" y="87"/>
                      <a:pt x="51" y="83"/>
                    </a:cubicBezTo>
                    <a:cubicBezTo>
                      <a:pt x="51" y="7"/>
                      <a:pt x="51" y="7"/>
                      <a:pt x="51" y="7"/>
                    </a:cubicBezTo>
                    <a:cubicBezTo>
                      <a:pt x="51" y="3"/>
                      <a:pt x="48" y="0"/>
                      <a:pt x="44" y="0"/>
                    </a:cubicBezTo>
                    <a:close/>
                    <a:moveTo>
                      <a:pt x="40" y="5"/>
                    </a:moveTo>
                    <a:cubicBezTo>
                      <a:pt x="41" y="5"/>
                      <a:pt x="42" y="5"/>
                      <a:pt x="42" y="6"/>
                    </a:cubicBezTo>
                    <a:cubicBezTo>
                      <a:pt x="42" y="7"/>
                      <a:pt x="41" y="8"/>
                      <a:pt x="40" y="8"/>
                    </a:cubicBezTo>
                    <a:cubicBezTo>
                      <a:pt x="39" y="8"/>
                      <a:pt x="38" y="7"/>
                      <a:pt x="38" y="6"/>
                    </a:cubicBezTo>
                    <a:cubicBezTo>
                      <a:pt x="38" y="5"/>
                      <a:pt x="39" y="5"/>
                      <a:pt x="40" y="5"/>
                    </a:cubicBezTo>
                    <a:close/>
                    <a:moveTo>
                      <a:pt x="17" y="5"/>
                    </a:moveTo>
                    <a:cubicBezTo>
                      <a:pt x="34" y="5"/>
                      <a:pt x="34" y="5"/>
                      <a:pt x="34" y="5"/>
                    </a:cubicBezTo>
                    <a:cubicBezTo>
                      <a:pt x="34" y="7"/>
                      <a:pt x="34" y="7"/>
                      <a:pt x="34" y="7"/>
                    </a:cubicBezTo>
                    <a:cubicBezTo>
                      <a:pt x="17" y="7"/>
                      <a:pt x="17" y="7"/>
                      <a:pt x="17" y="7"/>
                    </a:cubicBezTo>
                    <a:lnTo>
                      <a:pt x="17" y="5"/>
                    </a:lnTo>
                    <a:close/>
                    <a:moveTo>
                      <a:pt x="26" y="83"/>
                    </a:moveTo>
                    <a:cubicBezTo>
                      <a:pt x="23" y="83"/>
                      <a:pt x="21" y="81"/>
                      <a:pt x="21" y="79"/>
                    </a:cubicBezTo>
                    <a:cubicBezTo>
                      <a:pt x="21" y="77"/>
                      <a:pt x="23" y="75"/>
                      <a:pt x="26" y="75"/>
                    </a:cubicBezTo>
                    <a:cubicBezTo>
                      <a:pt x="28" y="75"/>
                      <a:pt x="30" y="77"/>
                      <a:pt x="30" y="79"/>
                    </a:cubicBezTo>
                    <a:cubicBezTo>
                      <a:pt x="30" y="81"/>
                      <a:pt x="28" y="83"/>
                      <a:pt x="26" y="83"/>
                    </a:cubicBezTo>
                    <a:close/>
                    <a:moveTo>
                      <a:pt x="46" y="69"/>
                    </a:moveTo>
                    <a:cubicBezTo>
                      <a:pt x="5" y="69"/>
                      <a:pt x="5" y="69"/>
                      <a:pt x="5" y="69"/>
                    </a:cubicBezTo>
                    <a:cubicBezTo>
                      <a:pt x="5" y="11"/>
                      <a:pt x="5" y="11"/>
                      <a:pt x="5" y="11"/>
                    </a:cubicBezTo>
                    <a:cubicBezTo>
                      <a:pt x="46" y="11"/>
                      <a:pt x="46" y="11"/>
                      <a:pt x="46" y="11"/>
                    </a:cubicBezTo>
                    <a:lnTo>
                      <a:pt x="46" y="69"/>
                    </a:lnTo>
                    <a:close/>
                  </a:path>
                </a:pathLst>
              </a:custGeom>
              <a:solidFill>
                <a:schemeClr val="bg1"/>
              </a:solidFill>
              <a:ln w="9525" cmpd="sng">
                <a:noFill/>
                <a:bevel/>
              </a:ln>
            </p:spPr>
            <p:txBody>
              <a:bodyPr/>
              <a:lstStyle/>
              <a:p>
                <a:endParaRPr lang="zh-CN" altLang="en-US"/>
              </a:p>
            </p:txBody>
          </p:sp>
          <p:sp>
            <p:nvSpPr>
              <p:cNvPr id="35" name="Freeform 70"/>
              <p:cNvSpPr>
                <a:spLocks noChangeArrowheads="1"/>
              </p:cNvSpPr>
              <p:nvPr/>
            </p:nvSpPr>
            <p:spPr bwMode="auto">
              <a:xfrm>
                <a:off x="179696" y="17470"/>
                <a:ext cx="99831" cy="82362"/>
              </a:xfrm>
              <a:custGeom>
                <a:avLst/>
                <a:gdLst>
                  <a:gd name="T0" fmla="*/ 79865 w 40"/>
                  <a:gd name="T1" fmla="*/ 82362 h 33"/>
                  <a:gd name="T2" fmla="*/ 99831 w 40"/>
                  <a:gd name="T3" fmla="*/ 82362 h 33"/>
                  <a:gd name="T4" fmla="*/ 99831 w 40"/>
                  <a:gd name="T5" fmla="*/ 19967 h 33"/>
                  <a:gd name="T6" fmla="*/ 99831 w 40"/>
                  <a:gd name="T7" fmla="*/ 0 h 33"/>
                  <a:gd name="T8" fmla="*/ 79865 w 40"/>
                  <a:gd name="T9" fmla="*/ 0 h 33"/>
                  <a:gd name="T10" fmla="*/ 0 w 40"/>
                  <a:gd name="T11" fmla="*/ 0 h 33"/>
                  <a:gd name="T12" fmla="*/ 0 w 40"/>
                  <a:gd name="T13" fmla="*/ 19967 h 33"/>
                  <a:gd name="T14" fmla="*/ 79865 w 40"/>
                  <a:gd name="T15" fmla="*/ 19967 h 33"/>
                  <a:gd name="T16" fmla="*/ 79865 w 40"/>
                  <a:gd name="T17" fmla="*/ 82362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33"/>
                  <a:gd name="T29" fmla="*/ 40 w 40"/>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33">
                    <a:moveTo>
                      <a:pt x="32" y="33"/>
                    </a:moveTo>
                    <a:lnTo>
                      <a:pt x="40" y="33"/>
                    </a:lnTo>
                    <a:lnTo>
                      <a:pt x="40" y="8"/>
                    </a:lnTo>
                    <a:lnTo>
                      <a:pt x="40" y="0"/>
                    </a:lnTo>
                    <a:lnTo>
                      <a:pt x="32" y="0"/>
                    </a:lnTo>
                    <a:lnTo>
                      <a:pt x="0" y="0"/>
                    </a:lnTo>
                    <a:lnTo>
                      <a:pt x="0" y="8"/>
                    </a:lnTo>
                    <a:lnTo>
                      <a:pt x="32" y="8"/>
                    </a:lnTo>
                    <a:lnTo>
                      <a:pt x="32" y="33"/>
                    </a:lnTo>
                    <a:close/>
                  </a:path>
                </a:pathLst>
              </a:custGeom>
              <a:solidFill>
                <a:schemeClr val="bg1"/>
              </a:solidFill>
              <a:ln w="9525" cmpd="sng">
                <a:noFill/>
                <a:bevel/>
              </a:ln>
            </p:spPr>
            <p:txBody>
              <a:bodyPr/>
              <a:lstStyle/>
              <a:p>
                <a:endParaRPr lang="zh-CN" altLang="en-US"/>
              </a:p>
            </p:txBody>
          </p:sp>
          <p:sp>
            <p:nvSpPr>
              <p:cNvPr id="36" name="Freeform 71"/>
              <p:cNvSpPr>
                <a:spLocks noChangeArrowheads="1"/>
              </p:cNvSpPr>
              <p:nvPr/>
            </p:nvSpPr>
            <p:spPr bwMode="auto">
              <a:xfrm>
                <a:off x="89848" y="316964"/>
                <a:ext cx="82362" cy="82362"/>
              </a:xfrm>
              <a:custGeom>
                <a:avLst/>
                <a:gdLst>
                  <a:gd name="T0" fmla="*/ 19967 w 33"/>
                  <a:gd name="T1" fmla="*/ 0 h 33"/>
                  <a:gd name="T2" fmla="*/ 0 w 33"/>
                  <a:gd name="T3" fmla="*/ 0 h 33"/>
                  <a:gd name="T4" fmla="*/ 0 w 33"/>
                  <a:gd name="T5" fmla="*/ 62395 h 33"/>
                  <a:gd name="T6" fmla="*/ 0 w 33"/>
                  <a:gd name="T7" fmla="*/ 82362 h 33"/>
                  <a:gd name="T8" fmla="*/ 19967 w 33"/>
                  <a:gd name="T9" fmla="*/ 82362 h 33"/>
                  <a:gd name="T10" fmla="*/ 82362 w 33"/>
                  <a:gd name="T11" fmla="*/ 82362 h 33"/>
                  <a:gd name="T12" fmla="*/ 82362 w 33"/>
                  <a:gd name="T13" fmla="*/ 62395 h 33"/>
                  <a:gd name="T14" fmla="*/ 19967 w 33"/>
                  <a:gd name="T15" fmla="*/ 62395 h 33"/>
                  <a:gd name="T16" fmla="*/ 19967 w 33"/>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3"/>
                  <a:gd name="T29" fmla="*/ 33 w 33"/>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3">
                    <a:moveTo>
                      <a:pt x="8" y="0"/>
                    </a:moveTo>
                    <a:lnTo>
                      <a:pt x="0" y="0"/>
                    </a:lnTo>
                    <a:lnTo>
                      <a:pt x="0" y="25"/>
                    </a:lnTo>
                    <a:lnTo>
                      <a:pt x="0" y="33"/>
                    </a:lnTo>
                    <a:lnTo>
                      <a:pt x="8" y="33"/>
                    </a:lnTo>
                    <a:lnTo>
                      <a:pt x="33" y="33"/>
                    </a:lnTo>
                    <a:lnTo>
                      <a:pt x="33" y="25"/>
                    </a:lnTo>
                    <a:lnTo>
                      <a:pt x="8" y="25"/>
                    </a:lnTo>
                    <a:lnTo>
                      <a:pt x="8" y="0"/>
                    </a:lnTo>
                    <a:close/>
                  </a:path>
                </a:pathLst>
              </a:custGeom>
              <a:solidFill>
                <a:schemeClr val="bg1"/>
              </a:solidFill>
              <a:ln w="9525" cmpd="sng">
                <a:noFill/>
                <a:bevel/>
              </a:ln>
            </p:spPr>
            <p:txBody>
              <a:bodyPr/>
              <a:lstStyle/>
              <a:p>
                <a:endParaRPr lang="zh-CN" altLang="en-US"/>
              </a:p>
            </p:txBody>
          </p:sp>
        </p:grpSp>
      </p:grpSp>
      <p:grpSp>
        <p:nvGrpSpPr>
          <p:cNvPr id="37" name="组合 36"/>
          <p:cNvGrpSpPr/>
          <p:nvPr/>
        </p:nvGrpSpPr>
        <p:grpSpPr>
          <a:xfrm>
            <a:off x="839470" y="1413570"/>
            <a:ext cx="3098800" cy="1096132"/>
            <a:chOff x="1285634" y="2021572"/>
            <a:chExt cx="2867972" cy="1096088"/>
          </a:xfrm>
        </p:grpSpPr>
        <p:sp>
          <p:nvSpPr>
            <p:cNvPr id="38" name="TextBox 7"/>
            <p:cNvSpPr>
              <a:spLocks noChangeArrowheads="1"/>
            </p:cNvSpPr>
            <p:nvPr/>
          </p:nvSpPr>
          <p:spPr bwMode="auto">
            <a:xfrm>
              <a:off x="1285634" y="2379026"/>
              <a:ext cx="2867972" cy="738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合并会议费、差旅费、国际合作与交流费科目，按需编制，不超过直接费用10%的，不需要提供预算测算依据</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文本框 19"/>
            <p:cNvSpPr>
              <a:spLocks noChangeArrowheads="1"/>
            </p:cNvSpPr>
            <p:nvPr/>
          </p:nvSpPr>
          <p:spPr bwMode="auto">
            <a:xfrm>
              <a:off x="1285634" y="2021572"/>
              <a:ext cx="2117725" cy="398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1</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、简化预算编制</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grpSp>
      <p:grpSp>
        <p:nvGrpSpPr>
          <p:cNvPr id="40" name="组合 39"/>
          <p:cNvGrpSpPr/>
          <p:nvPr/>
        </p:nvGrpSpPr>
        <p:grpSpPr>
          <a:xfrm>
            <a:off x="465455" y="3051175"/>
            <a:ext cx="3147695" cy="1468150"/>
            <a:chOff x="710294" y="3389724"/>
            <a:chExt cx="2902835" cy="1468287"/>
          </a:xfrm>
        </p:grpSpPr>
        <p:sp>
          <p:nvSpPr>
            <p:cNvPr id="41" name="TextBox 7"/>
            <p:cNvSpPr>
              <a:spLocks noChangeArrowheads="1"/>
            </p:cNvSpPr>
            <p:nvPr/>
          </p:nvSpPr>
          <p:spPr bwMode="auto">
            <a:xfrm>
              <a:off x="710294" y="3688351"/>
              <a:ext cx="2902835" cy="11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在项目总预算不变的情况下，将直接费用中的材料费、测试化验加工费、燃料动力费、出版／文献／信息传播／知识产权事务费及其他支出预算调剂权下放给项目承担单</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位</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文本框 19"/>
            <p:cNvSpPr>
              <a:spLocks noChangeArrowheads="1"/>
            </p:cNvSpPr>
            <p:nvPr/>
          </p:nvSpPr>
          <p:spPr bwMode="auto">
            <a:xfrm>
              <a:off x="710294" y="3389724"/>
              <a:ext cx="2625725" cy="39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2</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、下放预算调剂权限</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grpSp>
      <p:grpSp>
        <p:nvGrpSpPr>
          <p:cNvPr id="43" name="组合 42"/>
          <p:cNvGrpSpPr/>
          <p:nvPr/>
        </p:nvGrpSpPr>
        <p:grpSpPr>
          <a:xfrm>
            <a:off x="864235" y="5211445"/>
            <a:ext cx="3172460" cy="1270560"/>
            <a:chOff x="1211086" y="4757876"/>
            <a:chExt cx="2902835" cy="1270803"/>
          </a:xfrm>
        </p:grpSpPr>
        <p:sp>
          <p:nvSpPr>
            <p:cNvPr id="44" name="TextBox 7"/>
            <p:cNvSpPr>
              <a:spLocks noChangeArrowheads="1"/>
            </p:cNvSpPr>
            <p:nvPr/>
          </p:nvSpPr>
          <p:spPr bwMode="auto">
            <a:xfrm>
              <a:off x="1211086" y="5074390"/>
              <a:ext cx="2902835" cy="954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不超过</a:t>
              </a:r>
              <a:r>
                <a:rPr lang="zh-CN" altLang="en-US" sz="1400" b="1" dirty="0">
                  <a:solidFill>
                    <a:srgbClr val="FF0000"/>
                  </a:solidFill>
                  <a:latin typeface="微软雅黑" panose="020B0503020204020204" pitchFamily="34" charset="-122"/>
                  <a:ea typeface="微软雅黑" panose="020B0503020204020204" pitchFamily="34" charset="-122"/>
                </a:rPr>
                <a:t>直接费用扣除设备购置费</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的一定比例：500万元以下的部分为</a:t>
              </a:r>
              <a:r>
                <a:rPr lang="zh-CN" altLang="en-US" sz="1400" b="1" dirty="0">
                  <a:solidFill>
                    <a:srgbClr val="FF0000"/>
                  </a:solidFill>
                  <a:latin typeface="微软雅黑" panose="020B0503020204020204" pitchFamily="34" charset="-122"/>
                  <a:ea typeface="微软雅黑" panose="020B0503020204020204" pitchFamily="34" charset="-122"/>
                </a:rPr>
                <a:t>20%</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，500万元至1000万元的部分为</a:t>
              </a:r>
              <a:r>
                <a:rPr lang="zh-CN" altLang="en-US" sz="1400" b="1" dirty="0">
                  <a:solidFill>
                    <a:srgbClr val="FF0000"/>
                  </a:solidFill>
                  <a:latin typeface="微软雅黑" panose="020B0503020204020204" pitchFamily="34" charset="-122"/>
                  <a:ea typeface="微软雅黑" panose="020B0503020204020204" pitchFamily="34" charset="-122"/>
                </a:rPr>
                <a:t>15%</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，1000万元以上的部分为</a:t>
              </a:r>
              <a:r>
                <a:rPr lang="zh-CN" altLang="en-US" sz="1400" b="1" dirty="0">
                  <a:solidFill>
                    <a:srgbClr val="FF0000"/>
                  </a:solidFill>
                  <a:latin typeface="微软雅黑" panose="020B0503020204020204" pitchFamily="34" charset="-122"/>
                  <a:ea typeface="微软雅黑" panose="020B0503020204020204" pitchFamily="34" charset="-122"/>
                </a:rPr>
                <a:t>13</a:t>
              </a:r>
              <a:r>
                <a:rPr lang="zh-CN" altLang="en-US" sz="1400" b="1" dirty="0" smtClean="0">
                  <a:solidFill>
                    <a:srgbClr val="FF0000"/>
                  </a:solidFill>
                  <a:latin typeface="微软雅黑" panose="020B0503020204020204" pitchFamily="34" charset="-122"/>
                  <a:ea typeface="微软雅黑" panose="020B0503020204020204" pitchFamily="34" charset="-122"/>
                </a:rPr>
                <a:t>%</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文本框 19"/>
            <p:cNvSpPr>
              <a:spLocks noChangeArrowheads="1"/>
            </p:cNvSpPr>
            <p:nvPr/>
          </p:nvSpPr>
          <p:spPr bwMode="auto">
            <a:xfrm>
              <a:off x="1211086" y="4757876"/>
              <a:ext cx="2625725" cy="398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3</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、提高间接费用比例</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grpSp>
      <p:grpSp>
        <p:nvGrpSpPr>
          <p:cNvPr id="46" name="组合 45"/>
          <p:cNvGrpSpPr/>
          <p:nvPr/>
        </p:nvGrpSpPr>
        <p:grpSpPr>
          <a:xfrm>
            <a:off x="8160276" y="1754661"/>
            <a:ext cx="2902835" cy="853822"/>
            <a:chOff x="8160276" y="2093580"/>
            <a:chExt cx="2902835" cy="853822"/>
          </a:xfrm>
        </p:grpSpPr>
        <p:sp>
          <p:nvSpPr>
            <p:cNvPr id="47" name="TextBox 7"/>
            <p:cNvSpPr>
              <a:spLocks noChangeArrowheads="1"/>
            </p:cNvSpPr>
            <p:nvPr/>
          </p:nvSpPr>
          <p:spPr bwMode="auto">
            <a:xfrm>
              <a:off x="8160276" y="2424182"/>
              <a:ext cx="29028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加大对科研人员的激励力度，</a:t>
              </a:r>
              <a:r>
                <a:rPr lang="zh-CN" altLang="en-US" sz="1400" b="1" dirty="0">
                  <a:solidFill>
                    <a:srgbClr val="FF0000"/>
                  </a:solidFill>
                  <a:latin typeface="微软雅黑" panose="020B0503020204020204" pitchFamily="34" charset="-122"/>
                  <a:ea typeface="微软雅黑" panose="020B0503020204020204" pitchFamily="34" charset="-122"/>
                </a:rPr>
                <a:t>取消绩效支出比例限制</a:t>
              </a:r>
              <a:r>
                <a:rPr lang="zh-CN" altLang="en-US" sz="1400" b="1" dirty="0" smtClean="0">
                  <a:solidFill>
                    <a:srgbClr val="FF0000"/>
                  </a:solidFill>
                  <a:latin typeface="微软雅黑" panose="020B0503020204020204" pitchFamily="34" charset="-122"/>
                  <a:ea typeface="微软雅黑" panose="020B0503020204020204" pitchFamily="34" charset="-122"/>
                </a:rPr>
                <a:t>。</a:t>
              </a:r>
              <a:endParaRPr lang="zh-CN" altLang="en-US" sz="1400" b="1" dirty="0">
                <a:solidFill>
                  <a:srgbClr val="FF0000"/>
                </a:solidFill>
                <a:latin typeface="微软雅黑" panose="020B0503020204020204" pitchFamily="34" charset="-122"/>
                <a:ea typeface="微软雅黑" panose="020B0503020204020204" pitchFamily="34" charset="-122"/>
              </a:endParaRPr>
            </a:p>
          </p:txBody>
        </p:sp>
        <p:sp>
          <p:nvSpPr>
            <p:cNvPr id="48" name="文本框 19"/>
            <p:cNvSpPr>
              <a:spLocks noChangeArrowheads="1"/>
            </p:cNvSpPr>
            <p:nvPr/>
          </p:nvSpPr>
          <p:spPr bwMode="auto">
            <a:xfrm>
              <a:off x="8160276" y="2093580"/>
              <a:ext cx="2117725"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4</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、加大绩效力度</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grpSp>
      <p:grpSp>
        <p:nvGrpSpPr>
          <p:cNvPr id="49" name="组合 48"/>
          <p:cNvGrpSpPr/>
          <p:nvPr/>
        </p:nvGrpSpPr>
        <p:grpSpPr>
          <a:xfrm>
            <a:off x="8543478" y="3194568"/>
            <a:ext cx="2902835" cy="1512183"/>
            <a:chOff x="8769876" y="3389724"/>
            <a:chExt cx="2902835" cy="1512183"/>
          </a:xfrm>
        </p:grpSpPr>
        <p:sp>
          <p:nvSpPr>
            <p:cNvPr id="50" name="TextBox 7"/>
            <p:cNvSpPr>
              <a:spLocks noChangeArrowheads="1"/>
            </p:cNvSpPr>
            <p:nvPr/>
          </p:nvSpPr>
          <p:spPr bwMode="auto">
            <a:xfrm>
              <a:off x="8769876" y="3733507"/>
              <a:ext cx="290283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400" b="1" dirty="0">
                  <a:solidFill>
                    <a:srgbClr val="FF0000"/>
                  </a:solidFill>
                  <a:latin typeface="微软雅黑" panose="020B0503020204020204" pitchFamily="34" charset="-122"/>
                  <a:ea typeface="微软雅黑" panose="020B0503020204020204" pitchFamily="34" charset="-122"/>
                </a:rPr>
                <a:t>不设比例限制，据实编制</a:t>
              </a:r>
              <a:r>
                <a:rPr lang="zh-CN" altLang="en-US" sz="1400" b="1" dirty="0" smtClean="0">
                  <a:solidFill>
                    <a:srgbClr val="FF0000"/>
                  </a:solidFill>
                  <a:latin typeface="微软雅黑" panose="020B0503020204020204" pitchFamily="34" charset="-122"/>
                  <a:ea typeface="微软雅黑" panose="020B0503020204020204" pitchFamily="34" charset="-122"/>
                </a:rPr>
                <a:t>。</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参</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与项目研究的研究生、</a:t>
              </a:r>
              <a:r>
                <a:rPr lang="zh-CN" altLang="en-US" sz="1400" b="1" dirty="0">
                  <a:solidFill>
                    <a:srgbClr val="FF0000"/>
                  </a:solidFill>
                  <a:latin typeface="微软雅黑" panose="020B0503020204020204" pitchFamily="34" charset="-122"/>
                  <a:ea typeface="微软雅黑" panose="020B0503020204020204" pitchFamily="34" charset="-122"/>
                </a:rPr>
                <a:t>博士后、访问学者</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以及项目聘用的研究人员、科研辅助人员等及其社会保险补助，均可纳入劳务费。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文本框 19"/>
            <p:cNvSpPr>
              <a:spLocks noChangeArrowheads="1"/>
            </p:cNvSpPr>
            <p:nvPr/>
          </p:nvSpPr>
          <p:spPr bwMode="auto">
            <a:xfrm>
              <a:off x="8769876" y="3389724"/>
              <a:ext cx="2371725"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5</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、明确劳务费范围</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grpSp>
      <p:grpSp>
        <p:nvGrpSpPr>
          <p:cNvPr id="52" name="组合 51"/>
          <p:cNvGrpSpPr/>
          <p:nvPr/>
        </p:nvGrpSpPr>
        <p:grpSpPr>
          <a:xfrm>
            <a:off x="8160276" y="4849740"/>
            <a:ext cx="3161665" cy="1530350"/>
            <a:chOff x="8160276" y="4757876"/>
            <a:chExt cx="3161665" cy="1530350"/>
          </a:xfrm>
        </p:grpSpPr>
        <p:sp>
          <p:nvSpPr>
            <p:cNvPr id="53" name="TextBox 7"/>
            <p:cNvSpPr>
              <a:spLocks noChangeArrowheads="1"/>
            </p:cNvSpPr>
            <p:nvPr/>
          </p:nvSpPr>
          <p:spPr bwMode="auto">
            <a:xfrm>
              <a:off x="8303786" y="5119826"/>
              <a:ext cx="301815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项目完成任务目标并通过验收后，结余资金按规定留归项目承担单位使用，在</a:t>
              </a:r>
              <a:r>
                <a:rPr lang="zh-CN" altLang="en-US" sz="1400" b="1" dirty="0">
                  <a:solidFill>
                    <a:srgbClr val="FF0000"/>
                  </a:solidFill>
                  <a:latin typeface="微软雅黑" panose="020B0503020204020204" pitchFamily="34" charset="-122"/>
                  <a:ea typeface="微软雅黑" panose="020B0503020204020204" pitchFamily="34" charset="-122"/>
                </a:rPr>
                <a:t>2年内</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由项目承担单位统筹安排用于科研活动的</a:t>
              </a:r>
              <a:r>
                <a:rPr lang="zh-CN" altLang="en-US" sz="1400" b="1" dirty="0">
                  <a:solidFill>
                    <a:srgbClr val="FF0000"/>
                  </a:solidFill>
                  <a:latin typeface="微软雅黑" panose="020B0503020204020204" pitchFamily="34" charset="-122"/>
                  <a:ea typeface="微软雅黑" panose="020B0503020204020204" pitchFamily="34" charset="-122"/>
                </a:rPr>
                <a:t>直接支出</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；2年后未使用完的，按规定收回。</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4" name="文本框 19"/>
            <p:cNvSpPr>
              <a:spLocks noChangeArrowheads="1"/>
            </p:cNvSpPr>
            <p:nvPr/>
          </p:nvSpPr>
          <p:spPr bwMode="auto">
            <a:xfrm>
              <a:off x="8160276" y="4757876"/>
              <a:ext cx="3133725"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6</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、明确结余资金留用年限</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grpSp>
      <p:cxnSp>
        <p:nvCxnSpPr>
          <p:cNvPr id="56" name="直接连接符 55"/>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58" name="燕尾形 57"/>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9" name="TextBox 43"/>
          <p:cNvSpPr txBox="1">
            <a:spLocks noChangeArrowheads="1"/>
          </p:cNvSpPr>
          <p:nvPr/>
        </p:nvSpPr>
        <p:spPr bwMode="auto">
          <a:xfrm>
            <a:off x="2590428" y="-26590"/>
            <a:ext cx="753722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pPr lvl="0" fontAlgn="base">
              <a:lnSpc>
                <a:spcPct val="125000"/>
              </a:lnSpc>
              <a:spcBef>
                <a:spcPct val="0"/>
              </a:spcBef>
              <a:spcAft>
                <a:spcPct val="0"/>
              </a:spcAft>
              <a:buClr>
                <a:srgbClr val="007EEA"/>
              </a:buClr>
              <a:defRPr/>
            </a:pPr>
            <a:r>
              <a:rPr lang="zh-CN" altLang="en-US" sz="2400" b="1" dirty="0">
                <a:solidFill>
                  <a:schemeClr val="accent4">
                    <a:lumMod val="75000"/>
                  </a:schemeClr>
                </a:solidFill>
                <a:latin typeface="微软雅黑" panose="020B0503020204020204" pitchFamily="34" charset="-122"/>
              </a:rPr>
              <a:t>关于进一步完善省级财政科研项目资金管理等政策的实施意见（试</a:t>
            </a:r>
            <a:r>
              <a:rPr lang="zh-CN" altLang="en-US" sz="2400" b="1" dirty="0" smtClean="0">
                <a:solidFill>
                  <a:schemeClr val="accent4">
                    <a:lumMod val="75000"/>
                  </a:schemeClr>
                </a:solidFill>
                <a:latin typeface="微软雅黑" panose="020B0503020204020204" pitchFamily="34" charset="-122"/>
              </a:rPr>
              <a:t>行）</a:t>
            </a:r>
            <a:endParaRPr lang="zh-CN" altLang="en-US" sz="2400" b="1" dirty="0">
              <a:solidFill>
                <a:schemeClr val="accent4">
                  <a:lumMod val="75000"/>
                </a:schemeClr>
              </a:solidFill>
              <a:latin typeface="微软雅黑" panose="020B0503020204020204" pitchFamily="34" charset="-122"/>
            </a:endParaRPr>
          </a:p>
        </p:txBody>
      </p:sp>
      <p:sp>
        <p:nvSpPr>
          <p:cNvPr id="60" name="六边形 59"/>
          <p:cNvSpPr/>
          <p:nvPr/>
        </p:nvSpPr>
        <p:spPr>
          <a:xfrm>
            <a:off x="5153660" y="3056890"/>
            <a:ext cx="1910715" cy="1633855"/>
          </a:xfrm>
          <a:prstGeom prst="hexag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2400" b="1" dirty="0" smtClean="0">
                <a:solidFill>
                  <a:schemeClr val="bg1"/>
                </a:solidFill>
                <a:latin typeface="微软雅黑" panose="020B0503020204020204" pitchFamily="34" charset="-122"/>
              </a:rPr>
              <a:t>粤</a:t>
            </a:r>
            <a:r>
              <a:rPr lang="zh-CN" altLang="en-US" sz="2400" b="1" dirty="0">
                <a:solidFill>
                  <a:schemeClr val="bg1"/>
                </a:solidFill>
                <a:latin typeface="微软雅黑" panose="020B0503020204020204" pitchFamily="34" charset="-122"/>
              </a:rPr>
              <a:t>委办〔2017〕13</a:t>
            </a:r>
            <a:r>
              <a:rPr lang="zh-CN" altLang="en-US" sz="2400" b="1" dirty="0" smtClean="0">
                <a:solidFill>
                  <a:schemeClr val="bg1"/>
                </a:solidFill>
                <a:latin typeface="微软雅黑" panose="020B0503020204020204" pitchFamily="34" charset="-122"/>
              </a:rPr>
              <a:t>号</a:t>
            </a:r>
            <a:endParaRPr lang="zh-CN" altLang="en-US" sz="2400" b="1" dirty="0" smtClean="0">
              <a:solidFill>
                <a:schemeClr val="bg1"/>
              </a:solidFill>
              <a:latin typeface="微软雅黑" panose="020B0503020204020204" pitchFamily="34" charset="-122"/>
              <a:ea typeface="微软雅黑" panose="020B0503020204020204" pitchFamily="34" charset="-122"/>
            </a:endParaRPr>
          </a:p>
        </p:txBody>
      </p:sp>
      <p:sp>
        <p:nvSpPr>
          <p:cNvPr id="63" name="TextBox 43"/>
          <p:cNvSpPr txBox="1">
            <a:spLocks noChangeArrowheads="1"/>
          </p:cNvSpPr>
          <p:nvPr/>
        </p:nvSpPr>
        <p:spPr bwMode="auto">
          <a:xfrm>
            <a:off x="4906645" y="5934075"/>
            <a:ext cx="3070860" cy="706755"/>
          </a:xfrm>
          <a:prstGeom prst="rect">
            <a:avLst/>
          </a:prstGeom>
          <a:solidFill>
            <a:schemeClr val="accent5">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pPr algn="ctr"/>
            <a:r>
              <a:rPr lang="zh-CN" altLang="en-US" sz="2000" b="1" dirty="0">
                <a:solidFill>
                  <a:schemeClr val="accent3">
                    <a:lumMod val="75000"/>
                  </a:schemeClr>
                </a:solidFill>
                <a:latin typeface="微软雅黑" panose="020B0503020204020204" pitchFamily="34" charset="-122"/>
                <a:sym typeface="+mn-ea"/>
              </a:rPr>
              <a:t>与中办发〔2016〕50号文相同的六项规定</a:t>
            </a:r>
            <a:endParaRPr lang="en-US" altLang="zh-CN" sz="2000" b="1" dirty="0">
              <a:solidFill>
                <a:schemeClr val="accent3">
                  <a:lumMod val="75000"/>
                </a:schemeClr>
              </a:solidFill>
              <a:latin typeface="微软雅黑" panose="020B0503020204020204" pitchFamily="34" charset="-122"/>
              <a:ea typeface="微软雅黑" panose="020B0503020204020204" pitchFamily="34" charset="-122"/>
              <a:cs typeface="Calibri" panose="020F0502020204030204" pitchFamily="34" charset="0"/>
              <a:sym typeface="+mn-ea"/>
            </a:endParaRPr>
          </a:p>
        </p:txBody>
      </p: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700"/>
                                        <p:tgtEl>
                                          <p:spTgt spid="2"/>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up)">
                                      <p:cBhvr>
                                        <p:cTn id="17" dur="500"/>
                                        <p:tgtEl>
                                          <p:spTgt spid="37"/>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up)">
                                      <p:cBhvr>
                                        <p:cTn id="27" dur="500"/>
                                        <p:tgtEl>
                                          <p:spTgt spid="40"/>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Effect transition="in" filter="fade">
                                      <p:cBhvr>
                                        <p:cTn id="33" dur="500"/>
                                        <p:tgtEl>
                                          <p:spTgt spid="24"/>
                                        </p:tgtEl>
                                      </p:cBhvr>
                                    </p:animEffect>
                                  </p:childTnLst>
                                </p:cTn>
                              </p:par>
                            </p:childTnLst>
                          </p:cTn>
                        </p:par>
                        <p:par>
                          <p:cTn id="34" fill="hold">
                            <p:stCondLst>
                              <p:cond delay="3500"/>
                            </p:stCondLst>
                            <p:childTnLst>
                              <p:par>
                                <p:cTn id="35" presetID="22" presetClass="entr" presetSubtype="1" fill="hold"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5000"/>
                            </p:stCondLst>
                            <p:childTnLst>
                              <p:par>
                                <p:cTn id="49" presetID="53" presetClass="entr" presetSubtype="16"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up)">
                                      <p:cBhvr>
                                        <p:cTn id="57" dur="500"/>
                                        <p:tgtEl>
                                          <p:spTgt spid="49"/>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p:cTn id="61" dur="500" fill="hold"/>
                                        <p:tgtEl>
                                          <p:spTgt spid="30"/>
                                        </p:tgtEl>
                                        <p:attrNameLst>
                                          <p:attrName>ppt_w</p:attrName>
                                        </p:attrNameLst>
                                      </p:cBhvr>
                                      <p:tavLst>
                                        <p:tav tm="0">
                                          <p:val>
                                            <p:fltVal val="0"/>
                                          </p:val>
                                        </p:tav>
                                        <p:tav tm="100000">
                                          <p:val>
                                            <p:strVal val="#ppt_w"/>
                                          </p:val>
                                        </p:tav>
                                      </p:tavLst>
                                    </p:anim>
                                    <p:anim calcmode="lin" valueType="num">
                                      <p:cBhvr>
                                        <p:cTn id="62" dur="500" fill="hold"/>
                                        <p:tgtEl>
                                          <p:spTgt spid="30"/>
                                        </p:tgtEl>
                                        <p:attrNameLst>
                                          <p:attrName>ppt_h</p:attrName>
                                        </p:attrNameLst>
                                      </p:cBhvr>
                                      <p:tavLst>
                                        <p:tav tm="0">
                                          <p:val>
                                            <p:fltVal val="0"/>
                                          </p:val>
                                        </p:tav>
                                        <p:tav tm="100000">
                                          <p:val>
                                            <p:strVal val="#ppt_h"/>
                                          </p:val>
                                        </p:tav>
                                      </p:tavLst>
                                    </p:anim>
                                    <p:animEffect transition="in" filter="fade">
                                      <p:cBhvr>
                                        <p:cTn id="63" dur="500"/>
                                        <p:tgtEl>
                                          <p:spTgt spid="30"/>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up)">
                                      <p:cBhvr>
                                        <p:cTn id="6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圆角矩形 21"/>
          <p:cNvSpPr/>
          <p:nvPr/>
        </p:nvSpPr>
        <p:spPr>
          <a:xfrm>
            <a:off x="3396615" y="1413510"/>
            <a:ext cx="7244715" cy="2584450"/>
          </a:xfrm>
          <a:prstGeom prst="round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23" name="六边形 22"/>
          <p:cNvSpPr/>
          <p:nvPr/>
        </p:nvSpPr>
        <p:spPr>
          <a:xfrm>
            <a:off x="4234815" y="1125855"/>
            <a:ext cx="5291455" cy="718185"/>
          </a:xfrm>
          <a:prstGeom prst="hexagon">
            <a:avLst/>
          </a:prstGeom>
          <a:solidFill>
            <a:srgbClr val="5FCACB"/>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en-US" altLang="zh-CN" sz="2000" b="1" dirty="0" smtClean="0">
                <a:latin typeface="微软雅黑" panose="020B0503020204020204" pitchFamily="34" charset="-122"/>
                <a:ea typeface="微软雅黑" panose="020B0503020204020204" pitchFamily="34" charset="-122"/>
                <a:cs typeface="微软雅黑" panose="020B0503020204020204" pitchFamily="34" charset="-122"/>
              </a:rPr>
              <a:t>7</a:t>
            </a:r>
            <a:r>
              <a:rPr lang="zh-CN" altLang="en-US" sz="2000" b="1" dirty="0" smtClean="0">
                <a:latin typeface="微软雅黑" panose="020B0503020204020204" pitchFamily="34" charset="-122"/>
                <a:ea typeface="微软雅黑" panose="020B0503020204020204" pitchFamily="34" charset="-122"/>
                <a:cs typeface="微软雅黑" panose="020B0503020204020204" pitchFamily="34" charset="-122"/>
              </a:rPr>
              <a:t>、人员费</a:t>
            </a:r>
            <a:r>
              <a:rPr lang="en-US" altLang="zh-CN" sz="2000" b="1" dirty="0" smtClean="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smtClean="0">
                <a:latin typeface="微软雅黑" panose="020B0503020204020204" pitchFamily="34" charset="-122"/>
                <a:ea typeface="微软雅黑" panose="020B0503020204020204" pitchFamily="34" charset="-122"/>
                <a:cs typeface="微软雅黑" panose="020B0503020204020204" pitchFamily="34" charset="-122"/>
              </a:rPr>
              <a:t>劳务费</a:t>
            </a:r>
            <a:r>
              <a:rPr lang="en-US" altLang="zh-CN" sz="2000" b="1" dirty="0" smtClean="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smtClean="0">
                <a:latin typeface="微软雅黑" panose="020B0503020204020204" pitchFamily="34" charset="-122"/>
                <a:ea typeface="微软雅黑" panose="020B0503020204020204" pitchFamily="34" charset="-122"/>
                <a:cs typeface="微软雅黑" panose="020B0503020204020204" pitchFamily="34" charset="-122"/>
              </a:rPr>
              <a:t>绩效支出比例</a:t>
            </a:r>
            <a:endParaRPr lang="zh-CN" altLang="en-US" sz="20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 name="六边形 23"/>
          <p:cNvSpPr/>
          <p:nvPr/>
        </p:nvSpPr>
        <p:spPr>
          <a:xfrm>
            <a:off x="694606" y="3159848"/>
            <a:ext cx="1803080" cy="1512485"/>
          </a:xfrm>
          <a:prstGeom prst="hexag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2400" b="1" dirty="0" smtClean="0">
                <a:solidFill>
                  <a:schemeClr val="bg1"/>
                </a:solidFill>
                <a:latin typeface="微软雅黑" panose="020B0503020204020204" pitchFamily="34" charset="-122"/>
              </a:rPr>
              <a:t>粤</a:t>
            </a:r>
            <a:r>
              <a:rPr lang="zh-CN" altLang="en-US" sz="2400" b="1" dirty="0">
                <a:solidFill>
                  <a:schemeClr val="bg1"/>
                </a:solidFill>
                <a:latin typeface="微软雅黑" panose="020B0503020204020204" pitchFamily="34" charset="-122"/>
              </a:rPr>
              <a:t>委办〔2017〕13</a:t>
            </a:r>
            <a:r>
              <a:rPr lang="zh-CN" altLang="en-US" sz="2400" b="1" dirty="0" smtClean="0">
                <a:solidFill>
                  <a:schemeClr val="bg1"/>
                </a:solidFill>
                <a:latin typeface="微软雅黑" panose="020B0503020204020204" pitchFamily="34" charset="-122"/>
              </a:rPr>
              <a:t>号</a:t>
            </a:r>
            <a:endParaRPr lang="zh-CN" altLang="en-US" sz="2400" b="1" dirty="0" smtClean="0">
              <a:solidFill>
                <a:schemeClr val="bg1"/>
              </a:solidFill>
              <a:latin typeface="微软雅黑" panose="020B0503020204020204" pitchFamily="34" charset="-122"/>
              <a:ea typeface="微软雅黑" panose="020B0503020204020204" pitchFamily="34" charset="-122"/>
            </a:endParaRPr>
          </a:p>
        </p:txBody>
      </p:sp>
      <p:cxnSp>
        <p:nvCxnSpPr>
          <p:cNvPr id="25" name="直接箭头连接符 24"/>
          <p:cNvCxnSpPr>
            <a:stCxn id="24" idx="5"/>
          </p:cNvCxnSpPr>
          <p:nvPr/>
        </p:nvCxnSpPr>
        <p:spPr>
          <a:xfrm flipV="1">
            <a:off x="2119565" y="2317080"/>
            <a:ext cx="1276780" cy="842768"/>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stCxn id="24" idx="1"/>
          </p:cNvCxnSpPr>
          <p:nvPr/>
        </p:nvCxnSpPr>
        <p:spPr>
          <a:xfrm>
            <a:off x="2119565" y="4672333"/>
            <a:ext cx="1276780" cy="1000765"/>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856775" y="1988622"/>
            <a:ext cx="6492772" cy="1938020"/>
          </a:xfrm>
          <a:prstGeom prst="rect">
            <a:avLst/>
          </a:prstGeom>
          <a:noFill/>
        </p:spPr>
        <p:txBody>
          <a:bodyPr wrap="square" lIns="91472" tIns="45736" rIns="91472" bIns="45736" rtlCol="0">
            <a:spAutoFit/>
          </a:bodyPr>
          <a:lstStyle/>
          <a:p>
            <a:r>
              <a:rPr lang="zh-CN" altLang="zh-CN" sz="2000" dirty="0">
                <a:latin typeface="微软雅黑" panose="020B0503020204020204" pitchFamily="34" charset="-122"/>
                <a:ea typeface="微软雅黑" panose="020B0503020204020204" pitchFamily="34" charset="-122"/>
              </a:rPr>
              <a:t>利用本省财政性资金设立的自主创新项目，人员费、劳务费、绩效支出的支出总额最高</a:t>
            </a:r>
            <a:r>
              <a:rPr lang="zh-CN" altLang="zh-CN" sz="2000" b="1" dirty="0">
                <a:solidFill>
                  <a:srgbClr val="FF0000"/>
                </a:solidFill>
                <a:latin typeface="微软雅黑" panose="020B0503020204020204" pitchFamily="34" charset="-122"/>
                <a:ea typeface="微软雅黑" panose="020B0503020204020204" pitchFamily="34" charset="-122"/>
              </a:rPr>
              <a:t>不超过该项目经费的百分之四十</a:t>
            </a:r>
            <a:r>
              <a:rPr lang="zh-CN" altLang="zh-CN" sz="2000" dirty="0">
                <a:latin typeface="微软雅黑" panose="020B0503020204020204" pitchFamily="34" charset="-122"/>
                <a:ea typeface="微软雅黑" panose="020B0503020204020204" pitchFamily="34" charset="-122"/>
              </a:rPr>
              <a:t>；</a:t>
            </a:r>
            <a:endParaRPr lang="zh-CN" altLang="zh-CN" sz="2000" dirty="0">
              <a:latin typeface="微软雅黑" panose="020B0503020204020204" pitchFamily="34" charset="-122"/>
              <a:ea typeface="微软雅黑" panose="020B0503020204020204" pitchFamily="34" charset="-122"/>
            </a:endParaRPr>
          </a:p>
          <a:p>
            <a:r>
              <a:rPr lang="zh-CN" altLang="zh-CN" sz="2000" dirty="0">
                <a:latin typeface="微软雅黑" panose="020B0503020204020204" pitchFamily="34" charset="-122"/>
                <a:ea typeface="微软雅黑" panose="020B0503020204020204" pitchFamily="34" charset="-122"/>
              </a:rPr>
              <a:t>软科学研究项目、社会科学研究项目和软件开发类项目，劳务费、人员费、绩效支出的支出总额最高</a:t>
            </a:r>
            <a:r>
              <a:rPr lang="zh-CN" altLang="zh-CN" sz="2000" b="1" dirty="0">
                <a:solidFill>
                  <a:srgbClr val="FF0000"/>
                </a:solidFill>
                <a:latin typeface="微软雅黑" panose="020B0503020204020204" pitchFamily="34" charset="-122"/>
                <a:ea typeface="微软雅黑" panose="020B0503020204020204" pitchFamily="34" charset="-122"/>
              </a:rPr>
              <a:t>不超过该项目经费的百分之六十。</a:t>
            </a:r>
            <a:endParaRPr lang="zh-CN" altLang="zh-CN" sz="2000" b="1" dirty="0">
              <a:solidFill>
                <a:srgbClr val="FF0000"/>
              </a:solidFill>
              <a:latin typeface="微软雅黑" panose="020B0503020204020204" pitchFamily="34" charset="-122"/>
              <a:ea typeface="微软雅黑" panose="020B0503020204020204" pitchFamily="34" charset="-122"/>
            </a:endParaRPr>
          </a:p>
        </p:txBody>
      </p:sp>
      <p:sp>
        <p:nvSpPr>
          <p:cNvPr id="32" name="圆角矩形 31"/>
          <p:cNvSpPr/>
          <p:nvPr/>
        </p:nvSpPr>
        <p:spPr>
          <a:xfrm>
            <a:off x="3396615" y="4919980"/>
            <a:ext cx="7244715" cy="1816100"/>
          </a:xfrm>
          <a:prstGeom prst="round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33" name="六边形 32"/>
          <p:cNvSpPr/>
          <p:nvPr/>
        </p:nvSpPr>
        <p:spPr>
          <a:xfrm>
            <a:off x="4366895" y="4645660"/>
            <a:ext cx="5328920" cy="668655"/>
          </a:xfrm>
          <a:prstGeom prst="hexagon">
            <a:avLst/>
          </a:prstGeom>
          <a:solidFill>
            <a:srgbClr val="F5841C"/>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en-US" altLang="zh-CN" sz="2000" b="1" dirty="0" smtClean="0">
                <a:latin typeface="微软雅黑" panose="020B0503020204020204" pitchFamily="34" charset="-122"/>
                <a:ea typeface="微软雅黑" panose="020B0503020204020204" pitchFamily="34" charset="-122"/>
                <a:sym typeface="+mn-ea"/>
              </a:rPr>
              <a:t>8</a:t>
            </a:r>
            <a:r>
              <a:rPr lang="zh-CN" altLang="en-US" sz="2000" b="1" dirty="0" smtClean="0">
                <a:latin typeface="微软雅黑" panose="020B0503020204020204" pitchFamily="34" charset="-122"/>
                <a:ea typeface="微软雅黑" panose="020B0503020204020204" pitchFamily="34" charset="-122"/>
                <a:sym typeface="+mn-ea"/>
              </a:rPr>
              <a:t>、拨付至基本户</a:t>
            </a:r>
            <a:endParaRPr lang="zh-CN" altLang="en-US" sz="2000" b="1" dirty="0">
              <a:latin typeface="微软雅黑" panose="020B0503020204020204" pitchFamily="34" charset="-122"/>
              <a:ea typeface="微软雅黑" panose="020B0503020204020204" pitchFamily="34" charset="-122"/>
            </a:endParaRPr>
          </a:p>
        </p:txBody>
      </p:sp>
      <p:sp>
        <p:nvSpPr>
          <p:cNvPr id="34" name="TextBox 33"/>
          <p:cNvSpPr txBox="1"/>
          <p:nvPr/>
        </p:nvSpPr>
        <p:spPr>
          <a:xfrm>
            <a:off x="3856775" y="5373147"/>
            <a:ext cx="6503793" cy="1370330"/>
          </a:xfrm>
          <a:prstGeom prst="rect">
            <a:avLst/>
          </a:prstGeom>
          <a:noFill/>
        </p:spPr>
        <p:txBody>
          <a:bodyPr wrap="square" lIns="91472" tIns="45736" rIns="91472" bIns="45736" rtlCol="0">
            <a:spAutoFit/>
          </a:bodyPr>
          <a:lstStyle/>
          <a:p>
            <a:pPr>
              <a:lnSpc>
                <a:spcPct val="130000"/>
              </a:lnSpc>
            </a:pPr>
            <a:r>
              <a:rPr lang="zh-CN" altLang="en-US" sz="2000" dirty="0">
                <a:latin typeface="微软雅黑" panose="020B0503020204020204" pitchFamily="34" charset="-122"/>
                <a:ea typeface="微软雅黑" panose="020B0503020204020204" pitchFamily="34" charset="-122"/>
                <a:sym typeface="+mn-ea"/>
              </a:rPr>
              <a:t>零余</a:t>
            </a:r>
            <a:r>
              <a:rPr lang="zh-CN" altLang="en-US" sz="2000" dirty="0" smtClean="0">
                <a:latin typeface="微软雅黑" panose="020B0503020204020204" pitchFamily="34" charset="-122"/>
                <a:ea typeface="微软雅黑" panose="020B0503020204020204" pitchFamily="34" charset="-122"/>
                <a:sym typeface="+mn-ea"/>
              </a:rPr>
              <a:t>额项目资金</a:t>
            </a:r>
            <a:r>
              <a:rPr lang="zh-CN" altLang="zh-CN" sz="2000" dirty="0" smtClean="0">
                <a:latin typeface="微软雅黑" panose="020B0503020204020204" pitchFamily="34" charset="-122"/>
                <a:ea typeface="微软雅黑" panose="020B0503020204020204" pitchFamily="34" charset="-122"/>
                <a:sym typeface="+mn-ea"/>
              </a:rPr>
              <a:t>可</a:t>
            </a:r>
            <a:r>
              <a:rPr lang="zh-CN" altLang="en-US" sz="2000" dirty="0" smtClean="0">
                <a:latin typeface="微软雅黑" panose="020B0503020204020204" pitchFamily="34" charset="-122"/>
                <a:ea typeface="微软雅黑" panose="020B0503020204020204" pitchFamily="34" charset="-122"/>
                <a:sym typeface="+mn-ea"/>
              </a:rPr>
              <a:t>申请</a:t>
            </a:r>
            <a:r>
              <a:rPr lang="zh-CN" altLang="zh-CN" sz="2000" dirty="0" smtClean="0">
                <a:latin typeface="微软雅黑" panose="020B0503020204020204" pitchFamily="34" charset="-122"/>
                <a:ea typeface="微软雅黑" panose="020B0503020204020204" pitchFamily="34" charset="-122"/>
                <a:sym typeface="+mn-ea"/>
              </a:rPr>
              <a:t>拨</a:t>
            </a:r>
            <a:r>
              <a:rPr lang="zh-CN" altLang="zh-CN" sz="2000" dirty="0">
                <a:latin typeface="微软雅黑" panose="020B0503020204020204" pitchFamily="34" charset="-122"/>
                <a:ea typeface="微软雅黑" panose="020B0503020204020204" pitchFamily="34" charset="-122"/>
                <a:sym typeface="+mn-ea"/>
              </a:rPr>
              <a:t>付到项目承担单</a:t>
            </a:r>
            <a:r>
              <a:rPr lang="zh-CN" altLang="zh-CN" sz="2000" dirty="0" smtClean="0">
                <a:latin typeface="微软雅黑" panose="020B0503020204020204" pitchFamily="34" charset="-122"/>
                <a:ea typeface="微软雅黑" panose="020B0503020204020204" pitchFamily="34" charset="-122"/>
                <a:sym typeface="+mn-ea"/>
              </a:rPr>
              <a:t>位</a:t>
            </a:r>
            <a:r>
              <a:rPr lang="zh-CN" altLang="en-US" sz="2000" dirty="0" smtClean="0">
                <a:latin typeface="微软雅黑" panose="020B0503020204020204" pitchFamily="34" charset="-122"/>
                <a:ea typeface="微软雅黑" panose="020B0503020204020204" pitchFamily="34" charset="-122"/>
                <a:sym typeface="+mn-ea"/>
              </a:rPr>
              <a:t>的</a:t>
            </a:r>
            <a:r>
              <a:rPr lang="zh-CN" altLang="zh-CN" sz="2000" dirty="0" smtClean="0">
                <a:latin typeface="微软雅黑" panose="020B0503020204020204" pitchFamily="34" charset="-122"/>
                <a:ea typeface="微软雅黑" panose="020B0503020204020204" pitchFamily="34" charset="-122"/>
                <a:sym typeface="+mn-ea"/>
              </a:rPr>
              <a:t>基</a:t>
            </a:r>
            <a:r>
              <a:rPr lang="zh-CN" altLang="zh-CN" sz="2000" dirty="0">
                <a:latin typeface="微软雅黑" panose="020B0503020204020204" pitchFamily="34" charset="-122"/>
                <a:ea typeface="微软雅黑" panose="020B0503020204020204" pitchFamily="34" charset="-122"/>
                <a:sym typeface="+mn-ea"/>
              </a:rPr>
              <a:t>本</a:t>
            </a:r>
            <a:r>
              <a:rPr lang="zh-CN" altLang="zh-CN" sz="2000" dirty="0" smtClean="0">
                <a:latin typeface="微软雅黑" panose="020B0503020204020204" pitchFamily="34" charset="-122"/>
                <a:ea typeface="微软雅黑" panose="020B0503020204020204" pitchFamily="34" charset="-122"/>
                <a:sym typeface="+mn-ea"/>
              </a:rPr>
              <a:t>户</a:t>
            </a:r>
            <a:r>
              <a:rPr lang="zh-CN" altLang="en-US" sz="2000" dirty="0" smtClean="0">
                <a:latin typeface="微软雅黑" panose="020B0503020204020204" pitchFamily="34" charset="-122"/>
                <a:ea typeface="微软雅黑" panose="020B0503020204020204" pitchFamily="34" charset="-122"/>
                <a:sym typeface="+mn-ea"/>
              </a:rPr>
              <a:t>。</a:t>
            </a:r>
            <a:endParaRPr lang="zh-CN" altLang="en-US" sz="2000" dirty="0" smtClean="0">
              <a:latin typeface="微软雅黑" panose="020B0503020204020204" pitchFamily="34" charset="-122"/>
              <a:ea typeface="微软雅黑" panose="020B0503020204020204" pitchFamily="34" charset="-122"/>
              <a:sym typeface="+mn-ea"/>
            </a:endParaRPr>
          </a:p>
          <a:p>
            <a:pPr>
              <a:lnSpc>
                <a:spcPct val="130000"/>
              </a:lnSpc>
            </a:pPr>
            <a:endParaRPr lang="zh-CN" altLang="en-US" sz="800" b="1" dirty="0" smtClean="0">
              <a:solidFill>
                <a:srgbClr val="FF0000"/>
              </a:solidFill>
              <a:latin typeface="微软雅黑" panose="020B0503020204020204" pitchFamily="34" charset="-122"/>
              <a:ea typeface="微软雅黑" panose="020B0503020204020204" pitchFamily="34" charset="-122"/>
              <a:sym typeface="+mn-ea"/>
            </a:endParaRPr>
          </a:p>
          <a:p>
            <a:pPr>
              <a:lnSpc>
                <a:spcPct val="130000"/>
              </a:lnSpc>
            </a:pPr>
            <a:r>
              <a:rPr lang="zh-CN" altLang="en-US" sz="1800" b="1" dirty="0" smtClean="0">
                <a:solidFill>
                  <a:srgbClr val="FF0000"/>
                </a:solidFill>
                <a:latin typeface="微软雅黑" panose="020B0503020204020204" pitchFamily="34" charset="-122"/>
                <a:ea typeface="微软雅黑" panose="020B0503020204020204" pitchFamily="34" charset="-122"/>
                <a:sym typeface="+mn-ea"/>
              </a:rPr>
              <a:t>科研项目</a:t>
            </a:r>
            <a:r>
              <a:rPr lang="zh-CN" altLang="en-US" sz="1800" dirty="0" smtClean="0">
                <a:latin typeface="微软雅黑" panose="020B0503020204020204" pitchFamily="34" charset="-122"/>
                <a:ea typeface="微软雅黑" panose="020B0503020204020204" pitchFamily="34" charset="-122"/>
                <a:sym typeface="+mn-ea"/>
              </a:rPr>
              <a:t>（高水平专项资金除外）</a:t>
            </a:r>
            <a:r>
              <a:rPr lang="zh-CN" altLang="en-US" sz="1800" b="1" dirty="0" smtClean="0">
                <a:solidFill>
                  <a:srgbClr val="FF0000"/>
                </a:solidFill>
                <a:latin typeface="微软雅黑" panose="020B0503020204020204" pitchFamily="34" charset="-122"/>
                <a:ea typeface="微软雅黑" panose="020B0503020204020204" pitchFamily="34" charset="-122"/>
                <a:sym typeface="+mn-ea"/>
              </a:rPr>
              <a:t>：</a:t>
            </a:r>
            <a:r>
              <a:rPr lang="zh-CN" altLang="en-US" sz="1800" dirty="0" smtClean="0">
                <a:latin typeface="微软雅黑" panose="020B0503020204020204" pitchFamily="34" charset="-122"/>
                <a:ea typeface="微软雅黑" panose="020B0503020204020204" pitchFamily="34" charset="-122"/>
                <a:sym typeface="+mn-ea"/>
              </a:rPr>
              <a:t>项目名称有“</a:t>
            </a:r>
            <a:r>
              <a:rPr lang="zh-CN" altLang="en-US" sz="1800" b="1" dirty="0" smtClean="0">
                <a:solidFill>
                  <a:srgbClr val="FF0000"/>
                </a:solidFill>
                <a:latin typeface="微软雅黑" panose="020B0503020204020204" pitchFamily="34" charset="-122"/>
                <a:ea typeface="微软雅黑" panose="020B0503020204020204" pitchFamily="34" charset="-122"/>
                <a:sym typeface="+mn-ea"/>
              </a:rPr>
              <a:t>转</a:t>
            </a:r>
            <a:r>
              <a:rPr lang="en-US" altLang="zh-CN" sz="1800" dirty="0" smtClean="0">
                <a:latin typeface="微软雅黑" panose="020B0503020204020204" pitchFamily="34" charset="-122"/>
                <a:ea typeface="微软雅黑" panose="020B0503020204020204" pitchFamily="34" charset="-122"/>
                <a:sym typeface="+mn-ea"/>
              </a:rPr>
              <a:t>/</a:t>
            </a:r>
            <a:r>
              <a:rPr lang="zh-CN" altLang="en-US" sz="1800" dirty="0" smtClean="0">
                <a:latin typeface="微软雅黑" panose="020B0503020204020204" pitchFamily="34" charset="-122"/>
                <a:ea typeface="微软雅黑" panose="020B0503020204020204" pitchFamily="34" charset="-122"/>
                <a:sym typeface="+mn-ea"/>
              </a:rPr>
              <a:t>零</a:t>
            </a:r>
            <a:r>
              <a:rPr lang="en-US" altLang="zh-CN" sz="1800" dirty="0" smtClean="0">
                <a:latin typeface="微软雅黑" panose="020B0503020204020204" pitchFamily="34" charset="-122"/>
                <a:ea typeface="微软雅黑" panose="020B0503020204020204" pitchFamily="34" charset="-122"/>
                <a:sym typeface="+mn-ea"/>
              </a:rPr>
              <a:t>~~</a:t>
            </a:r>
            <a:r>
              <a:rPr lang="zh-CN" altLang="en-US" sz="1800" dirty="0" smtClean="0">
                <a:latin typeface="微软雅黑" panose="020B0503020204020204" pitchFamily="34" charset="-122"/>
                <a:ea typeface="微软雅黑" panose="020B0503020204020204" pitchFamily="34" charset="-122"/>
                <a:sym typeface="+mn-ea"/>
              </a:rPr>
              <a:t>”，表示年底</a:t>
            </a:r>
            <a:r>
              <a:rPr lang="zh-CN" altLang="en-US" sz="1800" b="1" dirty="0" smtClean="0">
                <a:solidFill>
                  <a:srgbClr val="FF0000"/>
                </a:solidFill>
                <a:latin typeface="微软雅黑" panose="020B0503020204020204" pitchFamily="34" charset="-122"/>
                <a:ea typeface="微软雅黑" panose="020B0503020204020204" pitchFamily="34" charset="-122"/>
                <a:sym typeface="+mn-ea"/>
              </a:rPr>
              <a:t>不收回</a:t>
            </a:r>
            <a:r>
              <a:rPr lang="zh-CN" altLang="en-US" sz="1800" dirty="0" smtClean="0">
                <a:latin typeface="微软雅黑" panose="020B0503020204020204" pitchFamily="34" charset="-122"/>
                <a:ea typeface="微软雅黑" panose="020B0503020204020204" pitchFamily="34" charset="-122"/>
                <a:sym typeface="+mn-ea"/>
              </a:rPr>
              <a:t>，可继续使用，请安排好资金使用进度。</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16" name="TextBox 43"/>
          <p:cNvSpPr txBox="1">
            <a:spLocks noChangeArrowheads="1"/>
          </p:cNvSpPr>
          <p:nvPr/>
        </p:nvSpPr>
        <p:spPr bwMode="auto">
          <a:xfrm>
            <a:off x="2590428" y="-26590"/>
            <a:ext cx="753722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pPr lvl="0" fontAlgn="base">
              <a:lnSpc>
                <a:spcPct val="125000"/>
              </a:lnSpc>
              <a:spcBef>
                <a:spcPct val="0"/>
              </a:spcBef>
              <a:spcAft>
                <a:spcPct val="0"/>
              </a:spcAft>
              <a:buClr>
                <a:srgbClr val="007EEA"/>
              </a:buClr>
              <a:defRPr/>
            </a:pPr>
            <a:r>
              <a:rPr lang="zh-CN" altLang="en-US" sz="2400" b="1" dirty="0">
                <a:solidFill>
                  <a:schemeClr val="accent4">
                    <a:lumMod val="75000"/>
                  </a:schemeClr>
                </a:solidFill>
                <a:latin typeface="微软雅黑" panose="020B0503020204020204" pitchFamily="34" charset="-122"/>
              </a:rPr>
              <a:t>关于进一步完善省级财政科研项目资金管理等政策的实施意见（试</a:t>
            </a:r>
            <a:r>
              <a:rPr lang="zh-CN" altLang="en-US" sz="2400" b="1" dirty="0" smtClean="0">
                <a:solidFill>
                  <a:schemeClr val="accent4">
                    <a:lumMod val="75000"/>
                  </a:schemeClr>
                </a:solidFill>
                <a:latin typeface="微软雅黑" panose="020B0503020204020204" pitchFamily="34" charset="-122"/>
              </a:rPr>
              <a:t>行）</a:t>
            </a:r>
            <a:endParaRPr lang="zh-CN" altLang="en-US" sz="2400" b="1" dirty="0">
              <a:solidFill>
                <a:schemeClr val="accent4">
                  <a:lumMod val="75000"/>
                </a:schemeClr>
              </a:solidFill>
              <a:latin typeface="微软雅黑" panose="020B0503020204020204" pitchFamily="34" charset="-122"/>
            </a:endParaRPr>
          </a:p>
        </p:txBody>
      </p:sp>
      <p:sp>
        <p:nvSpPr>
          <p:cNvPr id="17" name="燕尾形 16"/>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TextBox 43"/>
          <p:cNvSpPr txBox="1">
            <a:spLocks noChangeArrowheads="1"/>
          </p:cNvSpPr>
          <p:nvPr/>
        </p:nvSpPr>
        <p:spPr bwMode="auto">
          <a:xfrm>
            <a:off x="93345" y="5676265"/>
            <a:ext cx="2719070" cy="460375"/>
          </a:xfrm>
          <a:prstGeom prst="rect">
            <a:avLst/>
          </a:prstGeom>
          <a:solidFill>
            <a:schemeClr val="accent5">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pPr algn="ctr"/>
            <a:r>
              <a:rPr lang="zh-CN" altLang="en-US" sz="2400" b="1" dirty="0">
                <a:solidFill>
                  <a:schemeClr val="accent3">
                    <a:lumMod val="75000"/>
                  </a:schemeClr>
                </a:solidFill>
                <a:latin typeface="微软雅黑" panose="020B0503020204020204" pitchFamily="34" charset="-122"/>
                <a:sym typeface="+mn-ea"/>
              </a:rPr>
              <a:t>不同的两项规定</a:t>
            </a:r>
            <a:endParaRPr lang="zh-CN" altLang="en-US" sz="2400" b="1" dirty="0">
              <a:solidFill>
                <a:schemeClr val="accent3">
                  <a:lumMod val="75000"/>
                </a:schemeClr>
              </a:solidFill>
              <a:latin typeface="微软雅黑" panose="020B0503020204020204" pitchFamily="34" charset="-122"/>
              <a:sym typeface="+mn-ea"/>
            </a:endParaRPr>
          </a:p>
        </p:txBody>
      </p:sp>
    </p:spTree>
  </p:cSld>
  <p:clrMapOvr>
    <a:masterClrMapping/>
  </p:clrMapOvr>
  <p:transition spd="slow" advTm="0"/>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par>
                                    <p:cTn id="12" presetID="22" presetClass="entr" presetSubtype="8"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outVertical)">
                                          <p:cBhvr>
                                            <p:cTn id="18" dur="500"/>
                                            <p:tgtEl>
                                              <p:spTgt spid="23"/>
                                            </p:tgtEl>
                                          </p:cBhvr>
                                        </p:animEffect>
                                      </p:childTnLst>
                                    </p:cTn>
                                  </p:par>
                                </p:childTnLst>
                              </p:cTn>
                            </p:par>
                            <p:par>
                              <p:cTn id="19" fill="hold">
                                <p:stCondLst>
                                  <p:cond delay="1500"/>
                                </p:stCondLst>
                                <p:childTnLst>
                                  <p:par>
                                    <p:cTn id="20" presetID="2" presetClass="entr" presetSubtype="1" fill="hold" grpId="0" nodeType="afterEffect" p14:presetBounceEnd="50000">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14:bounceEnd="50000">
                                          <p:cBhvr additive="base">
                                            <p:cTn id="22" dur="500" fill="hold"/>
                                            <p:tgtEl>
                                              <p:spTgt spid="22"/>
                                            </p:tgtEl>
                                            <p:attrNameLst>
                                              <p:attrName>ppt_x</p:attrName>
                                            </p:attrNameLst>
                                          </p:cBhvr>
                                          <p:tavLst>
                                            <p:tav tm="0">
                                              <p:val>
                                                <p:strVal val="#ppt_x"/>
                                              </p:val>
                                            </p:tav>
                                            <p:tav tm="100000">
                                              <p:val>
                                                <p:strVal val="#ppt_x"/>
                                              </p:val>
                                            </p:tav>
                                          </p:tavLst>
                                        </p:anim>
                                        <p:anim calcmode="lin" valueType="num" p14:bounceEnd="50000">
                                          <p:cBhvr additive="base">
                                            <p:cTn id="23" dur="500" fill="hold"/>
                                            <p:tgtEl>
                                              <p:spTgt spid="22"/>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1000"/>
                                            <p:tgtEl>
                                              <p:spTgt spid="28"/>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barn(outVertical)">
                                          <p:cBhvr>
                                            <p:cTn id="31" dur="500"/>
                                            <p:tgtEl>
                                              <p:spTgt spid="33"/>
                                            </p:tgtEl>
                                          </p:cBhvr>
                                        </p:animEffect>
                                      </p:childTnLst>
                                    </p:cTn>
                                  </p:par>
                                </p:childTnLst>
                              </p:cTn>
                            </p:par>
                            <p:par>
                              <p:cTn id="32" fill="hold">
                                <p:stCondLst>
                                  <p:cond delay="3500"/>
                                </p:stCondLst>
                                <p:childTnLst>
                                  <p:par>
                                    <p:cTn id="33" presetID="2" presetClass="entr" presetSubtype="1" fill="hold" grpId="0" nodeType="afterEffect" p14:presetBounceEnd="50000">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14:bounceEnd="50000">
                                          <p:cBhvr additive="base">
                                            <p:cTn id="35" dur="500" fill="hold"/>
                                            <p:tgtEl>
                                              <p:spTgt spid="32"/>
                                            </p:tgtEl>
                                            <p:attrNameLst>
                                              <p:attrName>ppt_x</p:attrName>
                                            </p:attrNameLst>
                                          </p:cBhvr>
                                          <p:tavLst>
                                            <p:tav tm="0">
                                              <p:val>
                                                <p:strVal val="#ppt_x"/>
                                              </p:val>
                                            </p:tav>
                                            <p:tav tm="100000">
                                              <p:val>
                                                <p:strVal val="#ppt_x"/>
                                              </p:val>
                                            </p:tav>
                                          </p:tavLst>
                                        </p:anim>
                                        <p:anim calcmode="lin" valueType="num" p14:bounceEnd="50000">
                                          <p:cBhvr additive="base">
                                            <p:cTn id="36" dur="500" fill="hold"/>
                                            <p:tgtEl>
                                              <p:spTgt spid="32"/>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left)">
                                          <p:cBhvr>
                                            <p:cTn id="40"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P spid="24" grpId="0" bldLvl="0" animBg="1"/>
          <p:bldP spid="28" grpId="0"/>
          <p:bldP spid="32" grpId="0" bldLvl="0" animBg="1"/>
          <p:bldP spid="33" grpId="0" bldLvl="0" animBg="1"/>
          <p:bldP spid="3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par>
                                    <p:cTn id="12" presetID="22" presetClass="entr" presetSubtype="8"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outVertical)">
                                          <p:cBhvr>
                                            <p:cTn id="18" dur="500"/>
                                            <p:tgtEl>
                                              <p:spTgt spid="23"/>
                                            </p:tgtEl>
                                          </p:cBhvr>
                                        </p:animEffect>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1000"/>
                                            <p:tgtEl>
                                              <p:spTgt spid="28"/>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barn(outVertical)">
                                          <p:cBhvr>
                                            <p:cTn id="31" dur="500"/>
                                            <p:tgtEl>
                                              <p:spTgt spid="33"/>
                                            </p:tgtEl>
                                          </p:cBhvr>
                                        </p:animEffect>
                                      </p:childTnLst>
                                    </p:cTn>
                                  </p:par>
                                </p:childTnLst>
                              </p:cTn>
                            </p:par>
                            <p:par>
                              <p:cTn id="32" fill="hold">
                                <p:stCondLst>
                                  <p:cond delay="3500"/>
                                </p:stCondLst>
                                <p:childTnLst>
                                  <p:par>
                                    <p:cTn id="33" presetID="2" presetClass="entr" presetSubtype="1" fill="hold" grpId="0" nodeType="after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ppt_x"/>
                                              </p:val>
                                            </p:tav>
                                            <p:tav tm="100000">
                                              <p:val>
                                                <p:strVal val="#ppt_x"/>
                                              </p:val>
                                            </p:tav>
                                          </p:tavLst>
                                        </p:anim>
                                        <p:anim calcmode="lin" valueType="num">
                                          <p:cBhvr additive="base">
                                            <p:cTn id="36" dur="500" fill="hold"/>
                                            <p:tgtEl>
                                              <p:spTgt spid="32"/>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left)">
                                          <p:cBhvr>
                                            <p:cTn id="40"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P spid="24" grpId="0" bldLvl="0" animBg="1"/>
          <p:bldP spid="28" grpId="0"/>
          <p:bldP spid="32" grpId="0" bldLvl="0" animBg="1"/>
          <p:bldP spid="33" grpId="0" bldLvl="0" animBg="1"/>
          <p:bldP spid="34"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4873050" y="2451926"/>
            <a:ext cx="2382671" cy="2383533"/>
          </a:xfrm>
          <a:prstGeom prst="ellipse">
            <a:avLst/>
          </a:prstGeom>
          <a:noFill/>
          <a:ln w="76200">
            <a:solidFill>
              <a:srgbClr val="58D4C7"/>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6064386" y="1947628"/>
            <a:ext cx="0" cy="745450"/>
          </a:xfrm>
          <a:prstGeom prst="line">
            <a:avLst/>
          </a:prstGeom>
          <a:ln w="63500">
            <a:solidFill>
              <a:srgbClr val="A0BF0D"/>
            </a:solidFill>
            <a:headEnd type="arrow"/>
          </a:ln>
        </p:spPr>
        <p:style>
          <a:lnRef idx="2">
            <a:schemeClr val="accent1">
              <a:shade val="50000"/>
            </a:schemeClr>
          </a:lnRef>
          <a:fillRef idx="1">
            <a:schemeClr val="accent1"/>
          </a:fillRef>
          <a:effectRef idx="0">
            <a:schemeClr val="accent1"/>
          </a:effectRef>
          <a:fontRef idx="minor">
            <a:schemeClr val="lt1"/>
          </a:fontRef>
        </p:style>
      </p:cxnSp>
      <p:cxnSp>
        <p:nvCxnSpPr>
          <p:cNvPr id="4" name="直接连接符 3"/>
          <p:cNvCxnSpPr/>
          <p:nvPr/>
        </p:nvCxnSpPr>
        <p:spPr>
          <a:xfrm>
            <a:off x="6064386" y="4569098"/>
            <a:ext cx="0" cy="744172"/>
          </a:xfrm>
          <a:prstGeom prst="line">
            <a:avLst/>
          </a:prstGeom>
          <a:ln w="63500">
            <a:solidFill>
              <a:srgbClr val="A0BF0D"/>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5" name="直接连接符 4"/>
          <p:cNvCxnSpPr/>
          <p:nvPr/>
        </p:nvCxnSpPr>
        <p:spPr>
          <a:xfrm rot="5400000">
            <a:off x="7396318" y="3487006"/>
            <a:ext cx="0" cy="743903"/>
          </a:xfrm>
          <a:prstGeom prst="line">
            <a:avLst/>
          </a:prstGeom>
          <a:ln w="63500">
            <a:solidFill>
              <a:srgbClr val="A0BF0D"/>
            </a:solidFill>
            <a:headEnd type="arrow"/>
          </a:ln>
        </p:spPr>
        <p:style>
          <a:lnRef idx="2">
            <a:schemeClr val="accent1">
              <a:shade val="50000"/>
            </a:schemeClr>
          </a:lnRef>
          <a:fillRef idx="1">
            <a:schemeClr val="accent1"/>
          </a:fillRef>
          <a:effectRef idx="0">
            <a:schemeClr val="accent1"/>
          </a:effectRef>
          <a:fontRef idx="minor">
            <a:schemeClr val="lt1"/>
          </a:fontRef>
        </p:style>
      </p:cxnSp>
      <p:cxnSp>
        <p:nvCxnSpPr>
          <p:cNvPr id="6" name="直接连接符 5"/>
          <p:cNvCxnSpPr/>
          <p:nvPr/>
        </p:nvCxnSpPr>
        <p:spPr>
          <a:xfrm rot="5400000">
            <a:off x="4730481" y="2984721"/>
            <a:ext cx="0" cy="743903"/>
          </a:xfrm>
          <a:prstGeom prst="line">
            <a:avLst/>
          </a:prstGeom>
          <a:ln w="63500">
            <a:solidFill>
              <a:srgbClr val="A0BF0D"/>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7" name="TextBox 6"/>
          <p:cNvSpPr txBox="1"/>
          <p:nvPr/>
        </p:nvSpPr>
        <p:spPr>
          <a:xfrm>
            <a:off x="6878320" y="1197610"/>
            <a:ext cx="3167380" cy="322580"/>
          </a:xfrm>
          <a:prstGeom prst="rect">
            <a:avLst/>
          </a:prstGeom>
          <a:noFill/>
        </p:spPr>
        <p:txBody>
          <a:bodyPr wrap="square" lIns="0" tIns="0" rIns="0" bIns="0" rtlCol="0">
            <a:spAutoFit/>
          </a:bodyPr>
          <a:lstStyle/>
          <a:p>
            <a:r>
              <a:rPr b="1" dirty="0">
                <a:solidFill>
                  <a:schemeClr val="tx2"/>
                </a:solidFill>
                <a:latin typeface="微软雅黑" panose="020B0503020204020204" pitchFamily="34" charset="-122"/>
                <a:ea typeface="微软雅黑" panose="020B0503020204020204" pitchFamily="34" charset="-122"/>
              </a:rPr>
              <a:t>合并财务验收和技术验收</a:t>
            </a:r>
            <a:endParaRPr b="1" dirty="0">
              <a:solidFill>
                <a:schemeClr val="tx2"/>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6878320" y="1652905"/>
            <a:ext cx="3928110" cy="1107440"/>
          </a:xfrm>
          <a:prstGeom prst="rect">
            <a:avLst/>
          </a:prstGeom>
          <a:noFill/>
        </p:spPr>
        <p:txBody>
          <a:bodyPr wrap="square" lIns="0" tIns="0" rIns="0" bIns="0" rtlCol="0">
            <a:spAutoFit/>
          </a:bodyPr>
          <a:lstStyle/>
          <a:p>
            <a:pPr fontAlgn="auto">
              <a:lnSpc>
                <a:spcPct val="100000"/>
              </a:lnSpc>
            </a:pP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sym typeface="+mn-ea"/>
              </a:rPr>
              <a:t>由项目管理专业机构严格依据任务书在项目实施期末进行</a:t>
            </a:r>
            <a:r>
              <a:rPr lang="zh-CN" altLang="en-US" sz="1800" b="1" dirty="0">
                <a:solidFill>
                  <a:srgbClr val="FF0000"/>
                </a:solidFill>
                <a:latin typeface="微软雅黑" panose="020B0503020204020204" pitchFamily="34" charset="-122"/>
                <a:ea typeface="微软雅黑" panose="020B0503020204020204" pitchFamily="34" charset="-122"/>
                <a:sym typeface="+mn-ea"/>
              </a:rPr>
              <a:t>一次性</a:t>
            </a:r>
            <a:r>
              <a:rPr lang="zh-CN" altLang="en-US" sz="1800" dirty="0">
                <a:solidFill>
                  <a:schemeClr val="tx1"/>
                </a:solidFill>
                <a:latin typeface="微软雅黑" panose="020B0503020204020204" pitchFamily="34" charset="-122"/>
                <a:ea typeface="微软雅黑" panose="020B0503020204020204" pitchFamily="34" charset="-122"/>
                <a:sym typeface="+mn-ea"/>
              </a:rPr>
              <a:t>综合绩效评价</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r>
              <a:rPr lang="zh-CN" altLang="en-US" sz="1800" b="1" dirty="0">
                <a:solidFill>
                  <a:srgbClr val="FF0000"/>
                </a:solidFill>
                <a:latin typeface="微软雅黑" panose="020B0503020204020204" pitchFamily="34" charset="-122"/>
                <a:ea typeface="微软雅黑" panose="020B0503020204020204" pitchFamily="34" charset="-122"/>
                <a:sym typeface="+mn-ea"/>
              </a:rPr>
              <a:t>不再分别开展单独的财务验收和技术验收。</a:t>
            </a:r>
            <a:endParaRPr lang="zh-CN" altLang="en-US" sz="1800" b="1" dirty="0">
              <a:solidFill>
                <a:srgbClr val="FF0000"/>
              </a:solidFill>
              <a:latin typeface="微软雅黑" panose="020B0503020204020204" pitchFamily="34" charset="-122"/>
              <a:ea typeface="微软雅黑" panose="020B0503020204020204" pitchFamily="34" charset="-122"/>
              <a:sym typeface="+mn-ea"/>
            </a:endParaRPr>
          </a:p>
        </p:txBody>
      </p:sp>
      <p:sp>
        <p:nvSpPr>
          <p:cNvPr id="9" name="TextBox 8"/>
          <p:cNvSpPr txBox="1"/>
          <p:nvPr/>
        </p:nvSpPr>
        <p:spPr>
          <a:xfrm>
            <a:off x="5745301" y="1282881"/>
            <a:ext cx="638169" cy="492557"/>
          </a:xfrm>
          <a:prstGeom prst="rect">
            <a:avLst/>
          </a:prstGeom>
          <a:noFill/>
        </p:spPr>
        <p:txBody>
          <a:bodyPr wrap="square" lIns="0" tIns="0" rIns="0" bIns="0" rtlCol="0">
            <a:spAutoFit/>
          </a:bodyPr>
          <a:lstStyle/>
          <a:p>
            <a:pPr algn="ctr"/>
            <a:r>
              <a:rPr lang="en-US" altLang="zh-CN" sz="3200" b="1" dirty="0">
                <a:solidFill>
                  <a:schemeClr val="tx2"/>
                </a:solidFill>
                <a:latin typeface="微软雅黑" panose="020B0503020204020204" pitchFamily="34" charset="-122"/>
                <a:ea typeface="微软雅黑" panose="020B0503020204020204" pitchFamily="34" charset="-122"/>
              </a:rPr>
              <a:t>01</a:t>
            </a:r>
            <a:endParaRPr lang="zh-CN" altLang="en-US" sz="3200" b="1" dirty="0">
              <a:solidFill>
                <a:schemeClr val="tx2"/>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7864268" y="3612680"/>
            <a:ext cx="638169" cy="492557"/>
          </a:xfrm>
          <a:prstGeom prst="rect">
            <a:avLst/>
          </a:prstGeom>
          <a:noFill/>
        </p:spPr>
        <p:txBody>
          <a:bodyPr wrap="square" lIns="0" tIns="0" rIns="0" bIns="0" rtlCol="0">
            <a:spAutoFit/>
          </a:bodyPr>
          <a:lstStyle/>
          <a:p>
            <a:pPr algn="ctr"/>
            <a:r>
              <a:rPr lang="en-US" altLang="zh-CN" sz="3200" b="1" dirty="0">
                <a:solidFill>
                  <a:schemeClr val="tx2"/>
                </a:solidFill>
                <a:latin typeface="微软雅黑" panose="020B0503020204020204" pitchFamily="34" charset="-122"/>
                <a:ea typeface="微软雅黑" panose="020B0503020204020204" pitchFamily="34" charset="-122"/>
              </a:rPr>
              <a:t>02</a:t>
            </a:r>
            <a:endParaRPr lang="zh-CN" altLang="en-US" sz="3200" b="1" dirty="0">
              <a:solidFill>
                <a:schemeClr val="tx2"/>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8953500" y="3356610"/>
            <a:ext cx="2959735" cy="645795"/>
          </a:xfrm>
          <a:prstGeom prst="rect">
            <a:avLst/>
          </a:prstGeom>
          <a:noFill/>
        </p:spPr>
        <p:txBody>
          <a:bodyPr wrap="square" lIns="0" tIns="0" rIns="0" bIns="0" rtlCol="0">
            <a:spAutoFit/>
          </a:bodyPr>
          <a:lstStyle/>
          <a:p>
            <a:r>
              <a:rPr lang="zh-CN" altLang="en-US" b="1" dirty="0">
                <a:solidFill>
                  <a:schemeClr val="tx2"/>
                </a:solidFill>
                <a:latin typeface="微软雅黑" panose="020B0503020204020204" pitchFamily="34" charset="-122"/>
                <a:ea typeface="微软雅黑" panose="020B0503020204020204" pitchFamily="34" charset="-122"/>
                <a:sym typeface="+mn-ea"/>
              </a:rPr>
              <a:t>进一步下放预算调剂权限</a:t>
            </a:r>
            <a:endParaRPr lang="zh-CN" altLang="en-US" b="1" dirty="0">
              <a:solidFill>
                <a:schemeClr val="tx2"/>
              </a:solidFill>
              <a:latin typeface="微软雅黑" panose="020B0503020204020204" pitchFamily="34" charset="-122"/>
              <a:ea typeface="微软雅黑" panose="020B0503020204020204" pitchFamily="34" charset="-122"/>
            </a:endParaRPr>
          </a:p>
          <a:p>
            <a:endParaRPr lang="zh-CN" altLang="en-US" b="1" dirty="0">
              <a:solidFill>
                <a:schemeClr val="tx2"/>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8960137" y="3852545"/>
            <a:ext cx="2319646" cy="1384935"/>
          </a:xfrm>
          <a:prstGeom prst="rect">
            <a:avLst/>
          </a:prstGeom>
          <a:noFill/>
        </p:spPr>
        <p:txBody>
          <a:bodyPr wrap="square" lIns="0" tIns="0" rIns="0" bIns="0" rtlCol="0">
            <a:spAutoFit/>
          </a:bodyPr>
          <a:lstStyle/>
          <a:p>
            <a:pPr fontAlgn="auto">
              <a:lnSpc>
                <a:spcPct val="100000"/>
              </a:lnSpc>
            </a:pPr>
            <a:r>
              <a:rPr sz="1800" dirty="0">
                <a:solidFill>
                  <a:schemeClr val="tx1">
                    <a:lumMod val="75000"/>
                    <a:lumOff val="25000"/>
                  </a:schemeClr>
                </a:solidFill>
                <a:latin typeface="微软雅黑" panose="020B0503020204020204" pitchFamily="34" charset="-122"/>
                <a:ea typeface="微软雅黑" panose="020B0503020204020204" pitchFamily="34" charset="-122"/>
                <a:sym typeface="+mn-ea"/>
              </a:rPr>
              <a:t>直接费用</a:t>
            </a:r>
            <a:r>
              <a:rPr lang="zh-CN" sz="1800" b="1" dirty="0">
                <a:solidFill>
                  <a:schemeClr val="accent1">
                    <a:lumMod val="75000"/>
                  </a:schemeClr>
                </a:solidFill>
                <a:latin typeface="微软雅黑" panose="020B0503020204020204" pitchFamily="34" charset="-122"/>
                <a:ea typeface="微软雅黑" panose="020B0503020204020204" pitchFamily="34" charset="-122"/>
                <a:sym typeface="+mn-ea"/>
              </a:rPr>
              <a:t>所有</a:t>
            </a:r>
            <a:r>
              <a:rPr sz="1800" b="1" dirty="0">
                <a:solidFill>
                  <a:schemeClr val="accent1">
                    <a:lumMod val="75000"/>
                  </a:schemeClr>
                </a:solidFill>
                <a:latin typeface="微软雅黑" panose="020B0503020204020204" pitchFamily="34" charset="-122"/>
                <a:ea typeface="微软雅黑" panose="020B0503020204020204" pitchFamily="34" charset="-122"/>
                <a:sym typeface="+mn-ea"/>
              </a:rPr>
              <a:t>科目</a:t>
            </a:r>
            <a:r>
              <a:rPr sz="1800" dirty="0">
                <a:solidFill>
                  <a:schemeClr val="tx1">
                    <a:lumMod val="75000"/>
                    <a:lumOff val="25000"/>
                  </a:schemeClr>
                </a:solidFill>
                <a:latin typeface="微软雅黑" panose="020B0503020204020204" pitchFamily="34" charset="-122"/>
                <a:ea typeface="微软雅黑" panose="020B0503020204020204" pitchFamily="34" charset="-122"/>
                <a:sym typeface="+mn-ea"/>
              </a:rPr>
              <a:t>费用调剂权</a:t>
            </a:r>
            <a:r>
              <a:rPr sz="1800" b="1" dirty="0">
                <a:solidFill>
                  <a:srgbClr val="FF0000"/>
                </a:solidFill>
                <a:latin typeface="微软雅黑" panose="020B0503020204020204" pitchFamily="34" charset="-122"/>
                <a:ea typeface="微软雅黑" panose="020B0503020204020204" pitchFamily="34" charset="-122"/>
                <a:sym typeface="+mn-ea"/>
              </a:rPr>
              <a:t>全部下放</a:t>
            </a:r>
            <a:r>
              <a:rPr sz="1800" dirty="0">
                <a:solidFill>
                  <a:schemeClr val="tx1">
                    <a:lumMod val="75000"/>
                    <a:lumOff val="25000"/>
                  </a:schemeClr>
                </a:solidFill>
                <a:latin typeface="微软雅黑" panose="020B0503020204020204" pitchFamily="34" charset="-122"/>
                <a:ea typeface="微软雅黑" panose="020B0503020204020204" pitchFamily="34" charset="-122"/>
                <a:sym typeface="+mn-ea"/>
              </a:rPr>
              <a:t>给项目承担单位。（国发〔2018〕25号是除设备费</a:t>
            </a:r>
            <a:r>
              <a:rPr lang="zh-CN" sz="1800" dirty="0">
                <a:solidFill>
                  <a:schemeClr val="tx1">
                    <a:lumMod val="75000"/>
                    <a:lumOff val="25000"/>
                  </a:schemeClr>
                </a:solidFill>
                <a:latin typeface="微软雅黑" panose="020B0503020204020204" pitchFamily="34" charset="-122"/>
                <a:ea typeface="微软雅黑" panose="020B0503020204020204" pitchFamily="34" charset="-122"/>
                <a:sym typeface="+mn-ea"/>
              </a:rPr>
              <a:t>外的科目。</a:t>
            </a:r>
            <a:r>
              <a:rPr sz="1800"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endParaRPr sz="1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5745301" y="5424127"/>
            <a:ext cx="638169" cy="492557"/>
          </a:xfrm>
          <a:prstGeom prst="rect">
            <a:avLst/>
          </a:prstGeom>
          <a:noFill/>
        </p:spPr>
        <p:txBody>
          <a:bodyPr wrap="square" lIns="0" tIns="0" rIns="0" bIns="0" rtlCol="0">
            <a:spAutoFit/>
          </a:bodyPr>
          <a:lstStyle/>
          <a:p>
            <a:pPr algn="ctr"/>
            <a:r>
              <a:rPr lang="en-US" altLang="zh-CN" sz="3200" b="1" dirty="0">
                <a:solidFill>
                  <a:schemeClr val="tx2"/>
                </a:solidFill>
                <a:latin typeface="微软雅黑" panose="020B0503020204020204" pitchFamily="34" charset="-122"/>
                <a:ea typeface="微软雅黑" panose="020B0503020204020204" pitchFamily="34" charset="-122"/>
              </a:rPr>
              <a:t>03</a:t>
            </a:r>
            <a:endParaRPr lang="zh-CN" altLang="en-US" sz="3200" b="1" dirty="0">
              <a:solidFill>
                <a:schemeClr val="tx2"/>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3683422" y="3110395"/>
            <a:ext cx="638169" cy="492557"/>
          </a:xfrm>
          <a:prstGeom prst="rect">
            <a:avLst/>
          </a:prstGeom>
          <a:noFill/>
        </p:spPr>
        <p:txBody>
          <a:bodyPr wrap="square" lIns="0" tIns="0" rIns="0" bIns="0" rtlCol="0">
            <a:spAutoFit/>
          </a:bodyPr>
          <a:lstStyle/>
          <a:p>
            <a:pPr algn="ctr"/>
            <a:r>
              <a:rPr lang="en-US" altLang="zh-CN" sz="3200" b="1" dirty="0">
                <a:solidFill>
                  <a:schemeClr val="tx2"/>
                </a:solidFill>
                <a:latin typeface="微软雅黑" panose="020B0503020204020204" pitchFamily="34" charset="-122"/>
                <a:ea typeface="微软雅黑" panose="020B0503020204020204" pitchFamily="34" charset="-122"/>
              </a:rPr>
              <a:t>04</a:t>
            </a:r>
            <a:endParaRPr lang="zh-CN" altLang="en-US" sz="3200" b="1" dirty="0">
              <a:solidFill>
                <a:schemeClr val="tx2"/>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6730759" y="1197546"/>
            <a:ext cx="0" cy="1122807"/>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9" idx="3"/>
          </p:cNvCxnSpPr>
          <p:nvPr/>
        </p:nvCxnSpPr>
        <p:spPr>
          <a:xfrm>
            <a:off x="6383470" y="1529159"/>
            <a:ext cx="352903" cy="0"/>
          </a:xfrm>
          <a:prstGeom prst="line">
            <a:avLst/>
          </a:prstGeom>
          <a:ln>
            <a:solidFill>
              <a:srgbClr val="333333"/>
            </a:solidFill>
            <a:headEnd type="ova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8832432" y="3499962"/>
            <a:ext cx="0" cy="1607767"/>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8485142" y="3829631"/>
            <a:ext cx="352903" cy="0"/>
          </a:xfrm>
          <a:prstGeom prst="line">
            <a:avLst/>
          </a:prstGeom>
          <a:ln>
            <a:solidFill>
              <a:srgbClr val="333333"/>
            </a:solidFill>
            <a:headEnd type="ova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5336987" y="5670406"/>
            <a:ext cx="352903" cy="0"/>
          </a:xfrm>
          <a:prstGeom prst="line">
            <a:avLst/>
          </a:prstGeom>
          <a:ln>
            <a:solidFill>
              <a:srgbClr val="333333"/>
            </a:solidFill>
            <a:headEnd type="ova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517775" y="4635500"/>
            <a:ext cx="2522220" cy="322580"/>
          </a:xfrm>
          <a:prstGeom prst="rect">
            <a:avLst/>
          </a:prstGeom>
          <a:noFill/>
        </p:spPr>
        <p:txBody>
          <a:bodyPr wrap="square" lIns="0" tIns="0" rIns="0" bIns="0" rtlCol="0">
            <a:spAutoFit/>
          </a:bodyPr>
          <a:lstStyle/>
          <a:p>
            <a:pPr algn="r"/>
            <a:r>
              <a:rPr lang="zh-CN" altLang="en-US" b="1" dirty="0">
                <a:solidFill>
                  <a:schemeClr val="tx2"/>
                </a:solidFill>
                <a:latin typeface="微软雅黑" panose="020B0503020204020204" pitchFamily="34" charset="-122"/>
                <a:ea typeface="微软雅黑" panose="020B0503020204020204" pitchFamily="34" charset="-122"/>
              </a:rPr>
              <a:t>简化政府采购流程</a:t>
            </a:r>
            <a:endParaRPr lang="zh-CN" altLang="en-US" b="1" dirty="0">
              <a:solidFill>
                <a:schemeClr val="tx2"/>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965835" y="5089525"/>
            <a:ext cx="4337050" cy="1661795"/>
          </a:xfrm>
          <a:prstGeom prst="rect">
            <a:avLst/>
          </a:prstGeom>
          <a:noFill/>
        </p:spPr>
        <p:txBody>
          <a:bodyPr wrap="square" lIns="0" tIns="0" rIns="0" bIns="0" rtlCol="0">
            <a:spAutoFit/>
          </a:bodyPr>
          <a:lstStyle/>
          <a:p>
            <a:pPr fontAlgn="auto">
              <a:lnSpc>
                <a:spcPct val="100000"/>
              </a:lnSpc>
            </a:pPr>
            <a:r>
              <a:rPr sz="1800" dirty="0">
                <a:solidFill>
                  <a:schemeClr val="tx1">
                    <a:lumMod val="75000"/>
                    <a:lumOff val="25000"/>
                  </a:schemeClr>
                </a:solidFill>
                <a:latin typeface="微软雅黑" panose="020B0503020204020204" pitchFamily="34" charset="-122"/>
                <a:ea typeface="微软雅黑" panose="020B0503020204020204" pitchFamily="34" charset="-122"/>
              </a:rPr>
              <a:t>高校和科研院所要简化科研仪器设备采购流程，对科研</a:t>
            </a:r>
            <a:r>
              <a:rPr sz="1800" b="1" dirty="0">
                <a:solidFill>
                  <a:srgbClr val="FF0000"/>
                </a:solidFill>
                <a:latin typeface="微软雅黑" panose="020B0503020204020204" pitchFamily="34" charset="-122"/>
                <a:ea typeface="微软雅黑" panose="020B0503020204020204" pitchFamily="34" charset="-122"/>
              </a:rPr>
              <a:t>急需</a:t>
            </a:r>
            <a:r>
              <a:rPr sz="1800" dirty="0">
                <a:solidFill>
                  <a:schemeClr val="tx1">
                    <a:lumMod val="75000"/>
                    <a:lumOff val="25000"/>
                  </a:schemeClr>
                </a:solidFill>
                <a:latin typeface="微软雅黑" panose="020B0503020204020204" pitchFamily="34" charset="-122"/>
                <a:ea typeface="微软雅黑" panose="020B0503020204020204" pitchFamily="34" charset="-122"/>
              </a:rPr>
              <a:t>的设备和耗材，采用特事特办、随到随办采购机制，</a:t>
            </a:r>
            <a:r>
              <a:rPr sz="1800" b="1" dirty="0">
                <a:solidFill>
                  <a:srgbClr val="FF0000"/>
                </a:solidFill>
                <a:latin typeface="微软雅黑" panose="020B0503020204020204" pitchFamily="34" charset="-122"/>
                <a:ea typeface="微软雅黑" panose="020B0503020204020204" pitchFamily="34" charset="-122"/>
              </a:rPr>
              <a:t>可不进行招投标程序</a:t>
            </a:r>
            <a:r>
              <a:rPr sz="1800" dirty="0">
                <a:solidFill>
                  <a:schemeClr val="tx1">
                    <a:lumMod val="75000"/>
                    <a:lumOff val="25000"/>
                  </a:schemeClr>
                </a:solidFill>
                <a:latin typeface="微软雅黑" panose="020B0503020204020204" pitchFamily="34" charset="-122"/>
                <a:ea typeface="微软雅黑" panose="020B0503020204020204" pitchFamily="34" charset="-122"/>
              </a:rPr>
              <a:t>，缩短采购周期；对于独家代理或生产的仪器设备，按程序确定采取单一来源采购等方式增强采购灵活性和便利性</a:t>
            </a:r>
            <a:r>
              <a:rPr lang="zh-CN" sz="18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sz="1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23" name="直接连接符 22"/>
          <p:cNvCxnSpPr/>
          <p:nvPr/>
        </p:nvCxnSpPr>
        <p:spPr>
          <a:xfrm>
            <a:off x="3295794" y="2162023"/>
            <a:ext cx="0" cy="1607767"/>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3295794" y="3327346"/>
            <a:ext cx="352903" cy="0"/>
          </a:xfrm>
          <a:prstGeom prst="line">
            <a:avLst/>
          </a:prstGeom>
          <a:ln>
            <a:solidFill>
              <a:srgbClr val="333333"/>
            </a:solidFill>
            <a:headEnd type="ova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89865" y="1855470"/>
            <a:ext cx="2957830" cy="322580"/>
          </a:xfrm>
          <a:prstGeom prst="rect">
            <a:avLst/>
          </a:prstGeom>
          <a:noFill/>
        </p:spPr>
        <p:txBody>
          <a:bodyPr wrap="square" lIns="0" tIns="0" rIns="0" bIns="0" rtlCol="0">
            <a:spAutoFit/>
          </a:bodyPr>
          <a:lstStyle/>
          <a:p>
            <a:pPr algn="r"/>
            <a:r>
              <a:rPr lang="zh-CN" altLang="en-US" b="1" dirty="0">
                <a:solidFill>
                  <a:schemeClr val="tx2"/>
                </a:solidFill>
                <a:latin typeface="微软雅黑" panose="020B0503020204020204" pitchFamily="34" charset="-122"/>
                <a:ea typeface="微软雅黑" panose="020B0503020204020204" pitchFamily="34" charset="-122"/>
              </a:rPr>
              <a:t>简化拨付至基本户手续</a:t>
            </a:r>
            <a:endParaRPr lang="zh-CN" altLang="en-US" b="1" dirty="0">
              <a:solidFill>
                <a:schemeClr val="tx2"/>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539750" y="2351405"/>
            <a:ext cx="2747645" cy="923290"/>
          </a:xfrm>
          <a:prstGeom prst="rect">
            <a:avLst/>
          </a:prstGeom>
          <a:noFill/>
        </p:spPr>
        <p:txBody>
          <a:bodyPr wrap="square" lIns="0" tIns="0" rIns="0" bIns="0" rtlCol="0">
            <a:spAutoFit/>
          </a:bodyPr>
          <a:lstStyle/>
          <a:p>
            <a:pPr fontAlgn="auto">
              <a:lnSpc>
                <a:spcPct val="100000"/>
              </a:lnSpc>
            </a:pPr>
            <a:r>
              <a:rPr lang="zh-CN" sz="2000" dirty="0">
                <a:solidFill>
                  <a:schemeClr val="tx1">
                    <a:lumMod val="75000"/>
                    <a:lumOff val="25000"/>
                  </a:schemeClr>
                </a:solidFill>
                <a:latin typeface="微软雅黑" panose="020B0503020204020204" pitchFamily="34" charset="-122"/>
                <a:ea typeface="微软雅黑" panose="020B0503020204020204" pitchFamily="34" charset="-122"/>
              </a:rPr>
              <a:t>全省各级财政部门要简化科研经费拨付流程跟佐证材料。</a:t>
            </a:r>
            <a:endParaRPr 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八边形 26"/>
          <p:cNvSpPr/>
          <p:nvPr/>
        </p:nvSpPr>
        <p:spPr>
          <a:xfrm>
            <a:off x="5039995" y="2565698"/>
            <a:ext cx="2063323" cy="2069802"/>
          </a:xfrm>
          <a:prstGeom prst="octagon">
            <a:avLst/>
          </a:prstGeom>
          <a:solidFill>
            <a:schemeClr val="accent1">
              <a:lumMod val="75000"/>
            </a:schemeClr>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8" name="TextBox 27"/>
          <p:cNvSpPr txBox="1"/>
          <p:nvPr/>
        </p:nvSpPr>
        <p:spPr>
          <a:xfrm>
            <a:off x="5039995" y="2975621"/>
            <a:ext cx="1823006" cy="1320800"/>
          </a:xfrm>
          <a:prstGeom prst="rect">
            <a:avLst/>
          </a:prstGeom>
          <a:noFill/>
        </p:spPr>
        <p:txBody>
          <a:bodyPr wrap="square" lIns="121917" tIns="60958" rIns="121917" bIns="60958" rtlCol="0">
            <a:spAutoFit/>
          </a:bodyPr>
          <a:lstStyle/>
          <a:p>
            <a:pPr algn="ctr"/>
            <a:r>
              <a:rPr lang="zh-CN" altLang="en-US" sz="2600" b="1" dirty="0">
                <a:solidFill>
                  <a:schemeClr val="bg1"/>
                </a:solidFill>
                <a:latin typeface="微软雅黑" panose="020B0503020204020204" pitchFamily="34" charset="-122"/>
                <a:sym typeface="+mn-ea"/>
              </a:rPr>
              <a:t>粤财教函〔201</a:t>
            </a:r>
            <a:r>
              <a:rPr lang="en-US" altLang="zh-CN" sz="2600" b="1" dirty="0">
                <a:solidFill>
                  <a:schemeClr val="bg1"/>
                </a:solidFill>
                <a:latin typeface="微软雅黑" panose="020B0503020204020204" pitchFamily="34" charset="-122"/>
                <a:sym typeface="+mn-ea"/>
              </a:rPr>
              <a:t>8</a:t>
            </a:r>
            <a:r>
              <a:rPr lang="zh-CN" altLang="en-US" sz="2600" b="1" dirty="0">
                <a:solidFill>
                  <a:schemeClr val="bg1"/>
                </a:solidFill>
                <a:latin typeface="微软雅黑" panose="020B0503020204020204" pitchFamily="34" charset="-122"/>
                <a:sym typeface="+mn-ea"/>
              </a:rPr>
              <a:t>〕</a:t>
            </a:r>
            <a:r>
              <a:rPr lang="en-US" altLang="zh-CN" sz="2600" b="1" dirty="0">
                <a:solidFill>
                  <a:schemeClr val="bg1"/>
                </a:solidFill>
                <a:latin typeface="微软雅黑" panose="020B0503020204020204" pitchFamily="34" charset="-122"/>
                <a:sym typeface="+mn-ea"/>
              </a:rPr>
              <a:t>442</a:t>
            </a:r>
            <a:r>
              <a:rPr lang="zh-CN" altLang="en-US" sz="2600" b="1" dirty="0">
                <a:solidFill>
                  <a:schemeClr val="bg1"/>
                </a:solidFill>
                <a:latin typeface="微软雅黑" panose="020B0503020204020204" pitchFamily="34" charset="-122"/>
                <a:sym typeface="+mn-ea"/>
              </a:rPr>
              <a:t>号</a:t>
            </a:r>
            <a:endParaRPr lang="zh-CN" altLang="en-US" sz="2600" b="1" dirty="0">
              <a:solidFill>
                <a:schemeClr val="bg1"/>
              </a:solidFill>
              <a:latin typeface="微软雅黑" panose="020B0503020204020204" pitchFamily="34" charset="-122"/>
              <a:ea typeface="微软雅黑" panose="020B0503020204020204" pitchFamily="34" charset="-122"/>
              <a:sym typeface="+mn-ea"/>
            </a:endParaRPr>
          </a:p>
        </p:txBody>
      </p:sp>
      <p:cxnSp>
        <p:nvCxnSpPr>
          <p:cNvPr id="29" name="直接连接符 28"/>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30" name="TextBox 43"/>
          <p:cNvSpPr txBox="1">
            <a:spLocks noChangeArrowheads="1"/>
          </p:cNvSpPr>
          <p:nvPr/>
        </p:nvSpPr>
        <p:spPr bwMode="auto">
          <a:xfrm>
            <a:off x="2590165" y="37465"/>
            <a:ext cx="7856855" cy="937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pPr lvl="0" fontAlgn="base">
              <a:lnSpc>
                <a:spcPct val="125000"/>
              </a:lnSpc>
              <a:spcBef>
                <a:spcPct val="0"/>
              </a:spcBef>
              <a:spcAft>
                <a:spcPct val="0"/>
              </a:spcAft>
              <a:buClr>
                <a:srgbClr val="007EEA"/>
              </a:buClr>
              <a:defRPr/>
            </a:pPr>
            <a:r>
              <a:rPr lang="zh-CN" altLang="en-US" sz="2200" b="1" dirty="0">
                <a:solidFill>
                  <a:schemeClr val="accent4">
                    <a:lumMod val="75000"/>
                  </a:schemeClr>
                </a:solidFill>
                <a:latin typeface="微软雅黑" panose="020B0503020204020204" pitchFamily="34" charset="-122"/>
                <a:sym typeface="+mn-ea"/>
              </a:rPr>
              <a:t>关于推动全省财政落实科技领域“放管服”改革的通知</a:t>
            </a:r>
            <a:endParaRPr lang="zh-CN" altLang="en-US" sz="2200" b="1" dirty="0">
              <a:solidFill>
                <a:schemeClr val="accent4">
                  <a:lumMod val="75000"/>
                </a:schemeClr>
              </a:solidFill>
              <a:latin typeface="微软雅黑" panose="020B0503020204020204" pitchFamily="34" charset="-122"/>
              <a:sym typeface="+mn-ea"/>
            </a:endParaRPr>
          </a:p>
          <a:p>
            <a:pPr lvl="0" fontAlgn="base">
              <a:lnSpc>
                <a:spcPct val="125000"/>
              </a:lnSpc>
              <a:spcBef>
                <a:spcPct val="0"/>
              </a:spcBef>
              <a:spcAft>
                <a:spcPct val="0"/>
              </a:spcAft>
              <a:buClr>
                <a:srgbClr val="007EEA"/>
              </a:buClr>
              <a:defRPr/>
            </a:pPr>
            <a:r>
              <a:rPr lang="zh-CN" altLang="en-US" sz="2200" b="1" dirty="0">
                <a:solidFill>
                  <a:schemeClr val="accent4">
                    <a:lumMod val="75000"/>
                  </a:schemeClr>
                </a:solidFill>
                <a:latin typeface="微软雅黑" panose="020B0503020204020204" pitchFamily="34" charset="-122"/>
                <a:sym typeface="+mn-ea"/>
              </a:rPr>
              <a:t>（征求意见稿）</a:t>
            </a:r>
            <a:endParaRPr lang="zh-CN" altLang="en-US" sz="2200" b="1" dirty="0">
              <a:solidFill>
                <a:schemeClr val="accent4">
                  <a:lumMod val="75000"/>
                </a:schemeClr>
              </a:solidFill>
              <a:latin typeface="微软雅黑" panose="020B0503020204020204" pitchFamily="34" charset="-122"/>
              <a:sym typeface="+mn-ea"/>
            </a:endParaRPr>
          </a:p>
        </p:txBody>
      </p:sp>
      <p:sp>
        <p:nvSpPr>
          <p:cNvPr id="31" name="燕尾形 30"/>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33" name="直接连接符 32"/>
          <p:cNvCxnSpPr/>
          <p:nvPr/>
        </p:nvCxnSpPr>
        <p:spPr>
          <a:xfrm>
            <a:off x="5337392" y="4957922"/>
            <a:ext cx="0" cy="1607767"/>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sp>
        <p:nvSpPr>
          <p:cNvPr id="19" name="TextBox 43"/>
          <p:cNvSpPr txBox="1">
            <a:spLocks noChangeArrowheads="1"/>
          </p:cNvSpPr>
          <p:nvPr/>
        </p:nvSpPr>
        <p:spPr bwMode="auto">
          <a:xfrm>
            <a:off x="6968490" y="5833110"/>
            <a:ext cx="3382010" cy="675640"/>
          </a:xfrm>
          <a:prstGeom prst="rect">
            <a:avLst/>
          </a:prstGeom>
          <a:solidFill>
            <a:schemeClr val="accent5">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pPr algn="ctr"/>
            <a:r>
              <a:rPr lang="zh-CN" altLang="en-US" sz="1900" b="1" dirty="0">
                <a:solidFill>
                  <a:schemeClr val="accent3">
                    <a:lumMod val="75000"/>
                  </a:schemeClr>
                </a:solidFill>
                <a:latin typeface="微软雅黑" panose="020B0503020204020204" pitchFamily="34" charset="-122"/>
                <a:sym typeface="+mn-ea"/>
              </a:rPr>
              <a:t>与</a:t>
            </a:r>
            <a:r>
              <a:rPr lang="en-US" altLang="zh-CN" sz="1900" b="1" dirty="0">
                <a:solidFill>
                  <a:schemeClr val="accent3">
                    <a:lumMod val="75000"/>
                  </a:schemeClr>
                </a:solidFill>
                <a:latin typeface="微软雅黑" panose="020B0503020204020204" pitchFamily="34" charset="-122"/>
                <a:sym typeface="+mn-ea"/>
              </a:rPr>
              <a:t>国发〔2018〕25号</a:t>
            </a:r>
            <a:r>
              <a:rPr lang="zh-CN" altLang="en-US" sz="1900" b="1" dirty="0">
                <a:solidFill>
                  <a:schemeClr val="accent3">
                    <a:lumMod val="75000"/>
                  </a:schemeClr>
                </a:solidFill>
                <a:latin typeface="微软雅黑" panose="020B0503020204020204" pitchFamily="34" charset="-122"/>
                <a:sym typeface="+mn-ea"/>
              </a:rPr>
              <a:t>文的规定略有不同。</a:t>
            </a:r>
            <a:endParaRPr lang="zh-CN" altLang="en-US" sz="1900" b="1" dirty="0">
              <a:solidFill>
                <a:schemeClr val="accent3">
                  <a:lumMod val="75000"/>
                </a:schemeClr>
              </a:solidFill>
              <a:latin typeface="微软雅黑" panose="020B0503020204020204" pitchFamily="34" charset="-122"/>
              <a:sym typeface="+mn-ea"/>
            </a:endParaRPr>
          </a:p>
        </p:txBody>
      </p: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strVal val="(6*min(max(#ppt_w*#ppt_h,.3),1)-7.4)/-.7*#ppt_w"/>
                                          </p:val>
                                        </p:tav>
                                        <p:tav tm="100000">
                                          <p:val>
                                            <p:strVal val="#ppt_w"/>
                                          </p:val>
                                        </p:tav>
                                      </p:tavLst>
                                    </p:anim>
                                    <p:anim calcmode="lin" valueType="num">
                                      <p:cBhvr>
                                        <p:cTn id="8" dur="500" fill="hold"/>
                                        <p:tgtEl>
                                          <p:spTgt spid="27"/>
                                        </p:tgtEl>
                                        <p:attrNameLst>
                                          <p:attrName>ppt_h</p:attrName>
                                        </p:attrNameLst>
                                      </p:cBhvr>
                                      <p:tavLst>
                                        <p:tav tm="0">
                                          <p:val>
                                            <p:strVal val="(6*min(max(#ppt_w*#ppt_h,.3),1)-7.4)/-.7*#ppt_h"/>
                                          </p:val>
                                        </p:tav>
                                        <p:tav tm="100000">
                                          <p:val>
                                            <p:strVal val="#ppt_h"/>
                                          </p:val>
                                        </p:tav>
                                      </p:tavLst>
                                    </p:anim>
                                    <p:anim calcmode="lin" valueType="num">
                                      <p:cBhvr>
                                        <p:cTn id="9" dur="500" fill="hold"/>
                                        <p:tgtEl>
                                          <p:spTgt spid="27"/>
                                        </p:tgtEl>
                                        <p:attrNameLst>
                                          <p:attrName>ppt_x</p:attrName>
                                        </p:attrNameLst>
                                      </p:cBhvr>
                                      <p:tavLst>
                                        <p:tav tm="0">
                                          <p:val>
                                            <p:fltVal val="0.5"/>
                                          </p:val>
                                        </p:tav>
                                        <p:tav tm="100000">
                                          <p:val>
                                            <p:strVal val="#ppt_x"/>
                                          </p:val>
                                        </p:tav>
                                      </p:tavLst>
                                    </p:anim>
                                    <p:anim calcmode="lin" valueType="num">
                                      <p:cBhvr>
                                        <p:cTn id="10" dur="500" fill="hold"/>
                                        <p:tgtEl>
                                          <p:spTgt spid="27"/>
                                        </p:tgtEl>
                                        <p:attrNameLst>
                                          <p:attrName>ppt_y</p:attrName>
                                        </p:attrNameLst>
                                      </p:cBhvr>
                                      <p:tavLst>
                                        <p:tav tm="0">
                                          <p:val>
                                            <p:strVal val="1+(6*min(max(#ppt_w*#ppt_h,.3),1)-7.4)/-.7*#ppt_h/2"/>
                                          </p:val>
                                        </p:tav>
                                        <p:tav tm="100000">
                                          <p:val>
                                            <p:strVal val="#ppt_y"/>
                                          </p:val>
                                        </p:tav>
                                      </p:tavLst>
                                    </p:anim>
                                  </p:childTnLst>
                                </p:cTn>
                              </p:par>
                              <p:par>
                                <p:cTn id="11" presetID="23" presetClass="entr" presetSubtype="36"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strVal val="(6*min(max(#ppt_w*#ppt_h,.3),1)-7.4)/-.7*#ppt_w"/>
                                          </p:val>
                                        </p:tav>
                                        <p:tav tm="100000">
                                          <p:val>
                                            <p:strVal val="#ppt_w"/>
                                          </p:val>
                                        </p:tav>
                                      </p:tavLst>
                                    </p:anim>
                                    <p:anim calcmode="lin" valueType="num">
                                      <p:cBhvr>
                                        <p:cTn id="14" dur="500" fill="hold"/>
                                        <p:tgtEl>
                                          <p:spTgt spid="28"/>
                                        </p:tgtEl>
                                        <p:attrNameLst>
                                          <p:attrName>ppt_h</p:attrName>
                                        </p:attrNameLst>
                                      </p:cBhvr>
                                      <p:tavLst>
                                        <p:tav tm="0">
                                          <p:val>
                                            <p:strVal val="(6*min(max(#ppt_w*#ppt_h,.3),1)-7.4)/-.7*#ppt_h"/>
                                          </p:val>
                                        </p:tav>
                                        <p:tav tm="100000">
                                          <p:val>
                                            <p:strVal val="#ppt_h"/>
                                          </p:val>
                                        </p:tav>
                                      </p:tavLst>
                                    </p:anim>
                                    <p:anim calcmode="lin" valueType="num">
                                      <p:cBhvr>
                                        <p:cTn id="15" dur="500" fill="hold"/>
                                        <p:tgtEl>
                                          <p:spTgt spid="28"/>
                                        </p:tgtEl>
                                        <p:attrNameLst>
                                          <p:attrName>ppt_x</p:attrName>
                                        </p:attrNameLst>
                                      </p:cBhvr>
                                      <p:tavLst>
                                        <p:tav tm="0">
                                          <p:val>
                                            <p:fltVal val="0.5"/>
                                          </p:val>
                                        </p:tav>
                                        <p:tav tm="100000">
                                          <p:val>
                                            <p:strVal val="#ppt_x"/>
                                          </p:val>
                                        </p:tav>
                                      </p:tavLst>
                                    </p:anim>
                                    <p:anim calcmode="lin" valueType="num">
                                      <p:cBhvr>
                                        <p:cTn id="16" dur="500" fill="hold"/>
                                        <p:tgtEl>
                                          <p:spTgt spid="28"/>
                                        </p:tgtEl>
                                        <p:attrNameLst>
                                          <p:attrName>ppt_y</p:attrName>
                                        </p:attrNameLst>
                                      </p:cBhvr>
                                      <p:tavLst>
                                        <p:tav tm="0">
                                          <p:val>
                                            <p:strVal val="1+(6*min(max(#ppt_w*#ppt_h,.3),1)-7.4)/-.7*#ppt_h/2"/>
                                          </p:val>
                                        </p:tav>
                                        <p:tav tm="100000">
                                          <p:val>
                                            <p:strVal val="#ppt_y"/>
                                          </p:val>
                                        </p:tav>
                                      </p:tavLst>
                                    </p:anim>
                                  </p:childTnLst>
                                </p:cTn>
                              </p:par>
                            </p:childTnLst>
                          </p:cTn>
                        </p:par>
                        <p:par>
                          <p:cTn id="17" fill="hold">
                            <p:stCondLst>
                              <p:cond delay="500"/>
                            </p:stCondLst>
                            <p:childTnLst>
                              <p:par>
                                <p:cTn id="18" presetID="14" presetClass="entr" presetSubtype="1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childTnLst>
                          </p:cTn>
                        </p:par>
                        <p:par>
                          <p:cTn id="21" fill="hold">
                            <p:stCondLst>
                              <p:cond delay="1000"/>
                            </p:stCondLst>
                            <p:childTnLst>
                              <p:par>
                                <p:cTn id="22" presetID="53" presetClass="entr" presetSubtype="528"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anim calcmode="lin" valueType="num">
                                      <p:cBhvr>
                                        <p:cTn id="27" dur="500" fill="hold"/>
                                        <p:tgtEl>
                                          <p:spTgt spid="5"/>
                                        </p:tgtEl>
                                        <p:attrNameLst>
                                          <p:attrName>ppt_x</p:attrName>
                                        </p:attrNameLst>
                                      </p:cBhvr>
                                      <p:tavLst>
                                        <p:tav tm="0">
                                          <p:val>
                                            <p:fltVal val="0.5"/>
                                          </p:val>
                                        </p:tav>
                                        <p:tav tm="100000">
                                          <p:val>
                                            <p:strVal val="#ppt_x"/>
                                          </p:val>
                                        </p:tav>
                                      </p:tavLst>
                                    </p:anim>
                                    <p:anim calcmode="lin" valueType="num">
                                      <p:cBhvr>
                                        <p:cTn id="28" dur="500" fill="hold"/>
                                        <p:tgtEl>
                                          <p:spTgt spid="5"/>
                                        </p:tgtEl>
                                        <p:attrNameLst>
                                          <p:attrName>ppt_y</p:attrName>
                                        </p:attrNameLst>
                                      </p:cBhvr>
                                      <p:tavLst>
                                        <p:tav tm="0">
                                          <p:val>
                                            <p:fltVal val="0.5"/>
                                          </p:val>
                                        </p:tav>
                                        <p:tav tm="100000">
                                          <p:val>
                                            <p:strVal val="#ppt_y"/>
                                          </p:val>
                                        </p:tav>
                                      </p:tavLst>
                                    </p:anim>
                                  </p:childTnLst>
                                </p:cTn>
                              </p:par>
                              <p:par>
                                <p:cTn id="29" presetID="53" presetClass="entr" presetSubtype="528"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anim calcmode="lin" valueType="num">
                                      <p:cBhvr>
                                        <p:cTn id="34" dur="500" fill="hold"/>
                                        <p:tgtEl>
                                          <p:spTgt spid="3"/>
                                        </p:tgtEl>
                                        <p:attrNameLst>
                                          <p:attrName>ppt_x</p:attrName>
                                        </p:attrNameLst>
                                      </p:cBhvr>
                                      <p:tavLst>
                                        <p:tav tm="0">
                                          <p:val>
                                            <p:fltVal val="0.5"/>
                                          </p:val>
                                        </p:tav>
                                        <p:tav tm="100000">
                                          <p:val>
                                            <p:strVal val="#ppt_x"/>
                                          </p:val>
                                        </p:tav>
                                      </p:tavLst>
                                    </p:anim>
                                    <p:anim calcmode="lin" valueType="num">
                                      <p:cBhvr>
                                        <p:cTn id="35" dur="500" fill="hold"/>
                                        <p:tgtEl>
                                          <p:spTgt spid="3"/>
                                        </p:tgtEl>
                                        <p:attrNameLst>
                                          <p:attrName>ppt_y</p:attrName>
                                        </p:attrNameLst>
                                      </p:cBhvr>
                                      <p:tavLst>
                                        <p:tav tm="0">
                                          <p:val>
                                            <p:fltVal val="0.5"/>
                                          </p:val>
                                        </p:tav>
                                        <p:tav tm="100000">
                                          <p:val>
                                            <p:strVal val="#ppt_y"/>
                                          </p:val>
                                        </p:tav>
                                      </p:tavLst>
                                    </p:anim>
                                  </p:childTnLst>
                                </p:cTn>
                              </p:par>
                              <p:par>
                                <p:cTn id="36" presetID="53" presetClass="entr" presetSubtype="528"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500" fill="hold"/>
                                        <p:tgtEl>
                                          <p:spTgt spid="6"/>
                                        </p:tgtEl>
                                        <p:attrNameLst>
                                          <p:attrName>ppt_w</p:attrName>
                                        </p:attrNameLst>
                                      </p:cBhvr>
                                      <p:tavLst>
                                        <p:tav tm="0">
                                          <p:val>
                                            <p:fltVal val="0"/>
                                          </p:val>
                                        </p:tav>
                                        <p:tav tm="100000">
                                          <p:val>
                                            <p:strVal val="#ppt_w"/>
                                          </p:val>
                                        </p:tav>
                                      </p:tavLst>
                                    </p:anim>
                                    <p:anim calcmode="lin" valueType="num">
                                      <p:cBhvr>
                                        <p:cTn id="39" dur="500" fill="hold"/>
                                        <p:tgtEl>
                                          <p:spTgt spid="6"/>
                                        </p:tgtEl>
                                        <p:attrNameLst>
                                          <p:attrName>ppt_h</p:attrName>
                                        </p:attrNameLst>
                                      </p:cBhvr>
                                      <p:tavLst>
                                        <p:tav tm="0">
                                          <p:val>
                                            <p:fltVal val="0"/>
                                          </p:val>
                                        </p:tav>
                                        <p:tav tm="100000">
                                          <p:val>
                                            <p:strVal val="#ppt_h"/>
                                          </p:val>
                                        </p:tav>
                                      </p:tavLst>
                                    </p:anim>
                                    <p:animEffect transition="in" filter="fade">
                                      <p:cBhvr>
                                        <p:cTn id="40" dur="500"/>
                                        <p:tgtEl>
                                          <p:spTgt spid="6"/>
                                        </p:tgtEl>
                                      </p:cBhvr>
                                    </p:animEffect>
                                    <p:anim calcmode="lin" valueType="num">
                                      <p:cBhvr>
                                        <p:cTn id="41" dur="500" fill="hold"/>
                                        <p:tgtEl>
                                          <p:spTgt spid="6"/>
                                        </p:tgtEl>
                                        <p:attrNameLst>
                                          <p:attrName>ppt_x</p:attrName>
                                        </p:attrNameLst>
                                      </p:cBhvr>
                                      <p:tavLst>
                                        <p:tav tm="0">
                                          <p:val>
                                            <p:fltVal val="0.5"/>
                                          </p:val>
                                        </p:tav>
                                        <p:tav tm="100000">
                                          <p:val>
                                            <p:strVal val="#ppt_x"/>
                                          </p:val>
                                        </p:tav>
                                      </p:tavLst>
                                    </p:anim>
                                    <p:anim calcmode="lin" valueType="num">
                                      <p:cBhvr>
                                        <p:cTn id="42" dur="500" fill="hold"/>
                                        <p:tgtEl>
                                          <p:spTgt spid="6"/>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500" fill="hold"/>
                                        <p:tgtEl>
                                          <p:spTgt spid="4"/>
                                        </p:tgtEl>
                                        <p:attrNameLst>
                                          <p:attrName>ppt_w</p:attrName>
                                        </p:attrNameLst>
                                      </p:cBhvr>
                                      <p:tavLst>
                                        <p:tav tm="0">
                                          <p:val>
                                            <p:fltVal val="0"/>
                                          </p:val>
                                        </p:tav>
                                        <p:tav tm="100000">
                                          <p:val>
                                            <p:strVal val="#ppt_w"/>
                                          </p:val>
                                        </p:tav>
                                      </p:tavLst>
                                    </p:anim>
                                    <p:anim calcmode="lin" valueType="num">
                                      <p:cBhvr>
                                        <p:cTn id="46" dur="500" fill="hold"/>
                                        <p:tgtEl>
                                          <p:spTgt spid="4"/>
                                        </p:tgtEl>
                                        <p:attrNameLst>
                                          <p:attrName>ppt_h</p:attrName>
                                        </p:attrNameLst>
                                      </p:cBhvr>
                                      <p:tavLst>
                                        <p:tav tm="0">
                                          <p:val>
                                            <p:fltVal val="0"/>
                                          </p:val>
                                        </p:tav>
                                        <p:tav tm="100000">
                                          <p:val>
                                            <p:strVal val="#ppt_h"/>
                                          </p:val>
                                        </p:tav>
                                      </p:tavLst>
                                    </p:anim>
                                    <p:animEffect transition="in" filter="fade">
                                      <p:cBhvr>
                                        <p:cTn id="47" dur="500"/>
                                        <p:tgtEl>
                                          <p:spTgt spid="4"/>
                                        </p:tgtEl>
                                      </p:cBhvr>
                                    </p:animEffect>
                                    <p:anim calcmode="lin" valueType="num">
                                      <p:cBhvr>
                                        <p:cTn id="48" dur="500" fill="hold"/>
                                        <p:tgtEl>
                                          <p:spTgt spid="4"/>
                                        </p:tgtEl>
                                        <p:attrNameLst>
                                          <p:attrName>ppt_x</p:attrName>
                                        </p:attrNameLst>
                                      </p:cBhvr>
                                      <p:tavLst>
                                        <p:tav tm="0">
                                          <p:val>
                                            <p:fltVal val="0.5"/>
                                          </p:val>
                                        </p:tav>
                                        <p:tav tm="100000">
                                          <p:val>
                                            <p:strVal val="#ppt_x"/>
                                          </p:val>
                                        </p:tav>
                                      </p:tavLst>
                                    </p:anim>
                                    <p:anim calcmode="lin" valueType="num">
                                      <p:cBhvr>
                                        <p:cTn id="49" dur="500" fill="hold"/>
                                        <p:tgtEl>
                                          <p:spTgt spid="4"/>
                                        </p:tgtEl>
                                        <p:attrNameLst>
                                          <p:attrName>ppt_y</p:attrName>
                                        </p:attrNameLst>
                                      </p:cBhvr>
                                      <p:tavLst>
                                        <p:tav tm="0">
                                          <p:val>
                                            <p:fltVal val="0.5"/>
                                          </p:val>
                                        </p:tav>
                                        <p:tav tm="100000">
                                          <p:val>
                                            <p:strVal val="#ppt_y"/>
                                          </p:val>
                                        </p:tav>
                                      </p:tavLst>
                                    </p:anim>
                                  </p:childTnLst>
                                </p:cTn>
                              </p:par>
                            </p:childTnLst>
                          </p:cTn>
                        </p:par>
                        <p:par>
                          <p:cTn id="50" fill="hold">
                            <p:stCondLst>
                              <p:cond delay="1500"/>
                            </p:stCondLst>
                            <p:childTnLst>
                              <p:par>
                                <p:cTn id="51" presetID="10"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childTnLst>
                          </p:cTn>
                        </p:par>
                        <p:par>
                          <p:cTn id="54" fill="hold">
                            <p:stCondLst>
                              <p:cond delay="2000"/>
                            </p:stCondLst>
                            <p:childTnLst>
                              <p:par>
                                <p:cTn id="55" presetID="16" presetClass="entr" presetSubtype="42"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outHorizontal)">
                                      <p:cBhvr>
                                        <p:cTn id="57" dur="500"/>
                                        <p:tgtEl>
                                          <p:spTgt spid="15"/>
                                        </p:tgtEl>
                                      </p:cBhvr>
                                    </p:animEffect>
                                  </p:childTnLst>
                                </p:cTn>
                              </p:par>
                            </p:childTnLst>
                          </p:cTn>
                        </p:par>
                        <p:par>
                          <p:cTn id="58" fill="hold">
                            <p:stCondLst>
                              <p:cond delay="2500"/>
                            </p:stCondLst>
                            <p:childTnLst>
                              <p:par>
                                <p:cTn id="59" presetID="22" presetClass="entr" presetSubtype="2" fill="hold"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right)">
                                      <p:cBhvr>
                                        <p:cTn id="61" dur="500"/>
                                        <p:tgtEl>
                                          <p:spTgt spid="16"/>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wipe(left)">
                                      <p:cBhvr>
                                        <p:cTn id="64" dur="500"/>
                                        <p:tgtEl>
                                          <p:spTgt spid="7"/>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wipe(left)">
                                      <p:cBhvr>
                                        <p:cTn id="67" dur="500"/>
                                        <p:tgtEl>
                                          <p:spTgt spid="8"/>
                                        </p:tgtEl>
                                      </p:cBhvr>
                                    </p:animEffect>
                                  </p:childTnLst>
                                </p:cTn>
                              </p:par>
                            </p:childTnLst>
                          </p:cTn>
                        </p:par>
                        <p:par>
                          <p:cTn id="68" fill="hold">
                            <p:stCondLst>
                              <p:cond delay="3000"/>
                            </p:stCondLst>
                            <p:childTnLst>
                              <p:par>
                                <p:cTn id="69" presetID="10" presetClass="entr" presetSubtype="0" fill="hold" grpId="0" nodeType="after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fade">
                                      <p:cBhvr>
                                        <p:cTn id="71" dur="500"/>
                                        <p:tgtEl>
                                          <p:spTgt spid="10"/>
                                        </p:tgtEl>
                                      </p:cBhvr>
                                    </p:animEffect>
                                  </p:childTnLst>
                                </p:cTn>
                              </p:par>
                            </p:childTnLst>
                          </p:cTn>
                        </p:par>
                        <p:par>
                          <p:cTn id="72" fill="hold">
                            <p:stCondLst>
                              <p:cond delay="3500"/>
                            </p:stCondLst>
                            <p:childTnLst>
                              <p:par>
                                <p:cTn id="73" presetID="16" presetClass="entr" presetSubtype="42"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barn(outHorizontal)">
                                      <p:cBhvr>
                                        <p:cTn id="75" dur="500"/>
                                        <p:tgtEl>
                                          <p:spTgt spid="17"/>
                                        </p:tgtEl>
                                      </p:cBhvr>
                                    </p:animEffect>
                                  </p:childTnLst>
                                </p:cTn>
                              </p:par>
                            </p:childTnLst>
                          </p:cTn>
                        </p:par>
                        <p:par>
                          <p:cTn id="76" fill="hold">
                            <p:stCondLst>
                              <p:cond delay="4000"/>
                            </p:stCondLst>
                            <p:childTnLst>
                              <p:par>
                                <p:cTn id="77" presetID="22" presetClass="entr" presetSubtype="2" fill="hold" nodeType="after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wipe(right)">
                                      <p:cBhvr>
                                        <p:cTn id="79" dur="500"/>
                                        <p:tgtEl>
                                          <p:spTgt spid="18"/>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wipe(left)">
                                      <p:cBhvr>
                                        <p:cTn id="82" dur="500"/>
                                        <p:tgtEl>
                                          <p:spTgt spid="11"/>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left)">
                                      <p:cBhvr>
                                        <p:cTn id="85" dur="500"/>
                                        <p:tgtEl>
                                          <p:spTgt spid="12"/>
                                        </p:tgtEl>
                                      </p:cBhvr>
                                    </p:animEffect>
                                  </p:childTnLst>
                                </p:cTn>
                              </p:par>
                            </p:childTnLst>
                          </p:cTn>
                        </p:par>
                        <p:par>
                          <p:cTn id="86" fill="hold">
                            <p:stCondLst>
                              <p:cond delay="4500"/>
                            </p:stCondLst>
                            <p:childTnLst>
                              <p:par>
                                <p:cTn id="87" presetID="10" presetClass="entr" presetSubtype="0" fill="hold" grpId="0" nodeType="afterEffect">
                                  <p:stCondLst>
                                    <p:cond delay="0"/>
                                  </p:stCondLst>
                                  <p:childTnLst>
                                    <p:set>
                                      <p:cBhvr>
                                        <p:cTn id="88" dur="1" fill="hold">
                                          <p:stCondLst>
                                            <p:cond delay="0"/>
                                          </p:stCondLst>
                                        </p:cTn>
                                        <p:tgtEl>
                                          <p:spTgt spid="13"/>
                                        </p:tgtEl>
                                        <p:attrNameLst>
                                          <p:attrName>style.visibility</p:attrName>
                                        </p:attrNameLst>
                                      </p:cBhvr>
                                      <p:to>
                                        <p:strVal val="visible"/>
                                      </p:to>
                                    </p:set>
                                    <p:animEffect transition="in" filter="fade">
                                      <p:cBhvr>
                                        <p:cTn id="89" dur="500"/>
                                        <p:tgtEl>
                                          <p:spTgt spid="13"/>
                                        </p:tgtEl>
                                      </p:cBhvr>
                                    </p:animEffect>
                                  </p:childTnLst>
                                </p:cTn>
                              </p:par>
                            </p:childTnLst>
                          </p:cTn>
                        </p:par>
                        <p:par>
                          <p:cTn id="90" fill="hold">
                            <p:stCondLst>
                              <p:cond delay="5000"/>
                            </p:stCondLst>
                            <p:childTnLst>
                              <p:par>
                                <p:cTn id="91" presetID="22" presetClass="entr" presetSubtype="8" fill="hold"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par>
                                <p:cTn id="94" presetID="22" presetClass="entr" presetSubtype="2" fill="hold" grpId="0" nodeType="with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right)">
                                      <p:cBhvr>
                                        <p:cTn id="96" dur="500"/>
                                        <p:tgtEl>
                                          <p:spTgt spid="21"/>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22"/>
                                        </p:tgtEl>
                                        <p:attrNameLst>
                                          <p:attrName>style.visibility</p:attrName>
                                        </p:attrNameLst>
                                      </p:cBhvr>
                                      <p:to>
                                        <p:strVal val="visible"/>
                                      </p:to>
                                    </p:set>
                                    <p:animEffect transition="in" filter="wipe(right)">
                                      <p:cBhvr>
                                        <p:cTn id="99" dur="500"/>
                                        <p:tgtEl>
                                          <p:spTgt spid="22"/>
                                        </p:tgtEl>
                                      </p:cBhvr>
                                    </p:animEffect>
                                  </p:childTnLst>
                                </p:cTn>
                              </p:par>
                            </p:childTnLst>
                          </p:cTn>
                        </p:par>
                        <p:par>
                          <p:cTn id="100" fill="hold">
                            <p:stCondLst>
                              <p:cond delay="5500"/>
                            </p:stCondLst>
                            <p:childTnLst>
                              <p:par>
                                <p:cTn id="101" presetID="10" presetClass="entr" presetSubtype="0"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fade">
                                      <p:cBhvr>
                                        <p:cTn id="103" dur="500"/>
                                        <p:tgtEl>
                                          <p:spTgt spid="14"/>
                                        </p:tgtEl>
                                      </p:cBhvr>
                                    </p:animEffect>
                                  </p:childTnLst>
                                </p:cTn>
                              </p:par>
                            </p:childTnLst>
                          </p:cTn>
                        </p:par>
                        <p:par>
                          <p:cTn id="104" fill="hold">
                            <p:stCondLst>
                              <p:cond delay="6000"/>
                            </p:stCondLst>
                            <p:childTnLst>
                              <p:par>
                                <p:cTn id="105" presetID="16" presetClass="entr" presetSubtype="42" fill="hold" nodeType="afterEffect">
                                  <p:stCondLst>
                                    <p:cond delay="0"/>
                                  </p:stCondLst>
                                  <p:childTnLst>
                                    <p:set>
                                      <p:cBhvr>
                                        <p:cTn id="106" dur="1" fill="hold">
                                          <p:stCondLst>
                                            <p:cond delay="0"/>
                                          </p:stCondLst>
                                        </p:cTn>
                                        <p:tgtEl>
                                          <p:spTgt spid="23"/>
                                        </p:tgtEl>
                                        <p:attrNameLst>
                                          <p:attrName>style.visibility</p:attrName>
                                        </p:attrNameLst>
                                      </p:cBhvr>
                                      <p:to>
                                        <p:strVal val="visible"/>
                                      </p:to>
                                    </p:set>
                                    <p:animEffect transition="in" filter="barn(outHorizontal)">
                                      <p:cBhvr>
                                        <p:cTn id="107" dur="500"/>
                                        <p:tgtEl>
                                          <p:spTgt spid="23"/>
                                        </p:tgtEl>
                                      </p:cBhvr>
                                    </p:animEffect>
                                  </p:childTnLst>
                                </p:cTn>
                              </p:par>
                            </p:childTnLst>
                          </p:cTn>
                        </p:par>
                        <p:par>
                          <p:cTn id="108" fill="hold">
                            <p:stCondLst>
                              <p:cond delay="6500"/>
                            </p:stCondLst>
                            <p:childTnLst>
                              <p:par>
                                <p:cTn id="109" presetID="22" presetClass="entr" presetSubtype="8" fill="hold"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wipe(left)">
                                      <p:cBhvr>
                                        <p:cTn id="111" dur="500"/>
                                        <p:tgtEl>
                                          <p:spTgt spid="24"/>
                                        </p:tgtEl>
                                      </p:cBhvr>
                                    </p:animEffect>
                                  </p:childTnLst>
                                </p:cTn>
                              </p:par>
                              <p:par>
                                <p:cTn id="112" presetID="22" presetClass="entr" presetSubtype="2" fill="hold" grpId="0" nodeType="withEffect">
                                  <p:stCondLst>
                                    <p:cond delay="0"/>
                                  </p:stCondLst>
                                  <p:childTnLst>
                                    <p:set>
                                      <p:cBhvr>
                                        <p:cTn id="113" dur="1" fill="hold">
                                          <p:stCondLst>
                                            <p:cond delay="0"/>
                                          </p:stCondLst>
                                        </p:cTn>
                                        <p:tgtEl>
                                          <p:spTgt spid="25"/>
                                        </p:tgtEl>
                                        <p:attrNameLst>
                                          <p:attrName>style.visibility</p:attrName>
                                        </p:attrNameLst>
                                      </p:cBhvr>
                                      <p:to>
                                        <p:strVal val="visible"/>
                                      </p:to>
                                    </p:set>
                                    <p:animEffect transition="in" filter="wipe(right)">
                                      <p:cBhvr>
                                        <p:cTn id="114" dur="500"/>
                                        <p:tgtEl>
                                          <p:spTgt spid="25"/>
                                        </p:tgtEl>
                                      </p:cBhvr>
                                    </p:animEffect>
                                  </p:childTnLst>
                                </p:cTn>
                              </p:par>
                              <p:par>
                                <p:cTn id="115" presetID="22" presetClass="entr" presetSubtype="2" fill="hold" grpId="0" nodeType="withEffect">
                                  <p:stCondLst>
                                    <p:cond delay="0"/>
                                  </p:stCondLst>
                                  <p:childTnLst>
                                    <p:set>
                                      <p:cBhvr>
                                        <p:cTn id="116" dur="1" fill="hold">
                                          <p:stCondLst>
                                            <p:cond delay="0"/>
                                          </p:stCondLst>
                                        </p:cTn>
                                        <p:tgtEl>
                                          <p:spTgt spid="26"/>
                                        </p:tgtEl>
                                        <p:attrNameLst>
                                          <p:attrName>style.visibility</p:attrName>
                                        </p:attrNameLst>
                                      </p:cBhvr>
                                      <p:to>
                                        <p:strVal val="visible"/>
                                      </p:to>
                                    </p:set>
                                    <p:animEffect transition="in" filter="wipe(right)">
                                      <p:cBhvr>
                                        <p:cTn id="117" dur="500"/>
                                        <p:tgtEl>
                                          <p:spTgt spid="26"/>
                                        </p:tgtEl>
                                      </p:cBhvr>
                                    </p:animEffect>
                                  </p:childTnLst>
                                </p:cTn>
                              </p:par>
                            </p:childTnLst>
                          </p:cTn>
                        </p:par>
                        <p:par>
                          <p:cTn id="118" fill="hold">
                            <p:stCondLst>
                              <p:cond delay="7000"/>
                            </p:stCondLst>
                            <p:childTnLst>
                              <p:par>
                                <p:cTn id="119" presetID="16" presetClass="entr" presetSubtype="42" fill="hold" nodeType="afterEffect">
                                  <p:stCondLst>
                                    <p:cond delay="0"/>
                                  </p:stCondLst>
                                  <p:childTnLst>
                                    <p:set>
                                      <p:cBhvr>
                                        <p:cTn id="120" dur="1" fill="hold">
                                          <p:stCondLst>
                                            <p:cond delay="0"/>
                                          </p:stCondLst>
                                        </p:cTn>
                                        <p:tgtEl>
                                          <p:spTgt spid="33"/>
                                        </p:tgtEl>
                                        <p:attrNameLst>
                                          <p:attrName>style.visibility</p:attrName>
                                        </p:attrNameLst>
                                      </p:cBhvr>
                                      <p:to>
                                        <p:strVal val="visible"/>
                                      </p:to>
                                    </p:set>
                                    <p:animEffect transition="in" filter="barn(outHorizontal)">
                                      <p:cBhvr>
                                        <p:cTn id="12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7" grpId="0"/>
      <p:bldP spid="8" grpId="0"/>
      <p:bldP spid="9" grpId="0"/>
      <p:bldP spid="10" grpId="0"/>
      <p:bldP spid="11" grpId="0"/>
      <p:bldP spid="12" grpId="0"/>
      <p:bldP spid="13" grpId="0"/>
      <p:bldP spid="14" grpId="0"/>
      <p:bldP spid="21" grpId="0"/>
      <p:bldP spid="22" grpId="0"/>
      <p:bldP spid="25" grpId="0"/>
      <p:bldP spid="26" grpId="0"/>
      <p:bldP spid="27" grpId="0" bldLvl="0" animBg="1"/>
      <p:bldP spid="2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直接连接符 26"/>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29" name="燕尾形 28"/>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 name="TextBox 7"/>
          <p:cNvSpPr txBox="1"/>
          <p:nvPr/>
        </p:nvSpPr>
        <p:spPr>
          <a:xfrm>
            <a:off x="190550" y="180723"/>
            <a:ext cx="1457450" cy="584775"/>
          </a:xfrm>
          <a:prstGeom prst="rect">
            <a:avLst/>
          </a:prstGeom>
          <a:noFill/>
        </p:spPr>
        <p:txBody>
          <a:bodyPr wrap="none" rtlCol="0">
            <a:spAutoFit/>
          </a:bodyPr>
          <a:lstStyle/>
          <a:p>
            <a:r>
              <a:rPr lang="en-US" altLang="zh-CN" sz="3200" dirty="0">
                <a:solidFill>
                  <a:schemeClr val="tx2"/>
                </a:solidFill>
                <a:latin typeface="Eras Bold ITC" panose="020B0907030504020204" pitchFamily="34" charset="0"/>
                <a:ea typeface="微软雅黑" panose="020B0503020204020204" pitchFamily="34" charset="-122"/>
              </a:rPr>
              <a:t>LOGO</a:t>
            </a:r>
            <a:endParaRPr lang="zh-CN" altLang="en-US" sz="3200" dirty="0">
              <a:solidFill>
                <a:schemeClr val="tx2"/>
              </a:solidFill>
              <a:latin typeface="Eras Bold ITC" panose="020B0907030504020204" pitchFamily="34" charset="0"/>
              <a:ea typeface="微软雅黑" panose="020B0503020204020204" pitchFamily="34" charset="-122"/>
            </a:endParaRPr>
          </a:p>
        </p:txBody>
      </p:sp>
      <p:sp>
        <p:nvSpPr>
          <p:cNvPr id="3" name="内容占位符 2"/>
          <p:cNvSpPr>
            <a:spLocks noGrp="1"/>
          </p:cNvSpPr>
          <p:nvPr/>
        </p:nvSpPr>
        <p:spPr>
          <a:xfrm>
            <a:off x="3127375" y="1685290"/>
            <a:ext cx="8161655" cy="5090160"/>
          </a:xfrm>
          <a:prstGeom prst="rect">
            <a:avLst/>
          </a:prstGeom>
        </p:spPr>
        <p:txBody>
          <a:bodyPr vert="horz" lIns="121917" tIns="60958" rIns="121917" bIns="60958" rtlCol="0">
            <a:noAutofit/>
          </a:bodyPr>
          <a:lstStyle>
            <a:lvl1pPr marL="457200" indent="-457200" algn="l" defTabSz="121856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0" indent="0" fontAlgn="auto">
              <a:lnSpc>
                <a:spcPts val="2600"/>
              </a:lnSpc>
              <a:spcBef>
                <a:spcPts val="0"/>
              </a:spcBef>
              <a:buNone/>
            </a:pP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、预算编制：</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fontAlgn="auto">
              <a:lnSpc>
                <a:spcPts val="2600"/>
              </a:lnSpc>
              <a:spcBef>
                <a:spcPts val="0"/>
              </a:spcBef>
              <a:buClr>
                <a:srgbClr val="35957F"/>
              </a:buClr>
              <a:buFont typeface="Wingdings" panose="05000000000000000000" charset="0"/>
              <a:buChar char="p"/>
            </a:pP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有比例要求：</a:t>
            </a:r>
            <a:r>
              <a:rPr lang="zh-CN"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自</a:t>
            </a:r>
            <a:r>
              <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主创新项目人员费、劳务费、绩效支出的支出总额最高</a:t>
            </a:r>
            <a:r>
              <a:rPr lang="zh-CN" altLang="zh-CN"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不超过该项目经费的百分之四十；</a:t>
            </a:r>
            <a:r>
              <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软科学研究项目、社会科学研究项目和软件开发类项目，总额最高</a:t>
            </a:r>
            <a:r>
              <a:rPr lang="zh-CN" altLang="zh-CN"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不超过该项目经费的百分之六十。</a:t>
            </a:r>
            <a:endParaRPr lang="zh-CN" altLang="zh-CN"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fontAlgn="auto">
              <a:lnSpc>
                <a:spcPts val="2600"/>
              </a:lnSpc>
              <a:spcBef>
                <a:spcPts val="0"/>
              </a:spcBef>
              <a:buClr>
                <a:srgbClr val="35957F"/>
              </a:buClr>
              <a:buFont typeface="Wingdings" panose="05000000000000000000" charset="0"/>
              <a:buChar char="p"/>
            </a:pPr>
            <a:endParaRPr lang="zh-CN" altLang="zh-CN" sz="10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fontAlgn="auto">
              <a:lnSpc>
                <a:spcPts val="2600"/>
              </a:lnSpc>
              <a:spcBef>
                <a:spcPts val="0"/>
              </a:spcBef>
              <a:buClr>
                <a:srgbClr val="35957F"/>
              </a:buClr>
              <a:buFont typeface="Wingdings" panose="05000000000000000000" charset="0"/>
              <a:buChar char="p"/>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会议费、差旅费、国际合作与交流费合并为一个科目，不超过直接费用10%的，不需要提供预算测算依据；超过直接费用10%的，需要对计划开展的会议、差旅、国际合作与交流等活动作出具体说明。</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fontAlgn="auto">
              <a:lnSpc>
                <a:spcPts val="2600"/>
              </a:lnSpc>
              <a:spcBef>
                <a:spcPts val="0"/>
              </a:spcBef>
              <a:buClr>
                <a:srgbClr val="35957F"/>
              </a:buClr>
              <a:buFont typeface="Wingdings" panose="05000000000000000000" charset="0"/>
              <a:buChar char="p"/>
            </a:pPr>
            <a:endPar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fontAlgn="auto">
              <a:lnSpc>
                <a:spcPts val="2600"/>
              </a:lnSpc>
              <a:spcBef>
                <a:spcPts val="0"/>
              </a:spcBef>
              <a:buClr>
                <a:srgbClr val="35957F"/>
              </a:buClr>
              <a:buFont typeface="Wingdings" panose="05000000000000000000" charset="0"/>
              <a:buChar char="p"/>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劳务费预算不设比例限制，</a:t>
            </a: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据实编制，</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参与项目研究的研究生、</a:t>
            </a: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博士后、访问学者</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以及项目聘用的研究人员、</a:t>
            </a: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科研辅助人员及其社会保险补助费用</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纳入劳务费开支范围。</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fontAlgn="auto">
              <a:lnSpc>
                <a:spcPts val="2600"/>
              </a:lnSpc>
              <a:spcBef>
                <a:spcPts val="0"/>
              </a:spcBef>
              <a:buClr>
                <a:srgbClr val="35957F"/>
              </a:buClr>
              <a:buFont typeface="Wingdings" panose="05000000000000000000" charset="0"/>
              <a:buChar char="p"/>
            </a:pP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fontAlgn="auto">
              <a:lnSpc>
                <a:spcPts val="2600"/>
              </a:lnSpc>
              <a:spcBef>
                <a:spcPts val="0"/>
              </a:spcBef>
              <a:buClr>
                <a:srgbClr val="35957F"/>
              </a:buClr>
              <a:buFont typeface="Wingdings" panose="05000000000000000000" charset="0"/>
              <a:buChar char="p"/>
            </a:pPr>
            <a:r>
              <a:rPr lang="zh-CN" altLang="en-US" sz="20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注意：</a:t>
            </a: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人员</a:t>
            </a:r>
            <a:r>
              <a:rPr lang="zh-CN" altLang="en-US" sz="20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费</a:t>
            </a:r>
            <a:r>
              <a:rPr lang="zh-CN" altLang="en-US" sz="20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高</a:t>
            </a: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校不得编制</a:t>
            </a:r>
            <a:r>
              <a:rPr lang="zh-CN" altLang="en-US" sz="20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科研院所可以编制。</a:t>
            </a:r>
            <a:endPar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4" name="图片 3"/>
          <p:cNvPicPr>
            <a:picLocks noChangeAspect="1"/>
          </p:cNvPicPr>
          <p:nvPr/>
        </p:nvPicPr>
        <p:blipFill>
          <a:blip r:embed="rId1"/>
          <a:stretch>
            <a:fillRect/>
          </a:stretch>
        </p:blipFill>
        <p:spPr>
          <a:xfrm>
            <a:off x="0" y="0"/>
            <a:ext cx="2912745" cy="1906270"/>
          </a:xfrm>
          <a:prstGeom prst="rect">
            <a:avLst/>
          </a:prstGeom>
          <a:noFill/>
          <a:ln w="9525">
            <a:noFill/>
          </a:ln>
        </p:spPr>
      </p:pic>
      <p:sp>
        <p:nvSpPr>
          <p:cNvPr id="8" name="文本框 4"/>
          <p:cNvSpPr txBox="1"/>
          <p:nvPr/>
        </p:nvSpPr>
        <p:spPr>
          <a:xfrm>
            <a:off x="1160334" y="2349674"/>
            <a:ext cx="1046440" cy="4032448"/>
          </a:xfrm>
          <a:prstGeom prst="rect">
            <a:avLst/>
          </a:prstGeom>
          <a:solidFill>
            <a:schemeClr val="accent3">
              <a:lumMod val="40000"/>
              <a:lumOff val="60000"/>
            </a:schemeClr>
          </a:solidFill>
        </p:spPr>
        <p:txBody>
          <a:bodyPr vert="eaVert" wrap="square" rtlCol="0">
            <a:spAutoFit/>
          </a:bodyPr>
          <a:lstStyle/>
          <a:p>
            <a:r>
              <a:rPr lang="zh-CN" altLang="en-US" sz="2800" dirty="0" smtClean="0">
                <a:solidFill>
                  <a:srgbClr val="FF0000"/>
                </a:solidFill>
                <a:latin typeface="微软雅黑" panose="020B0503020204020204" pitchFamily="34" charset="-122"/>
                <a:ea typeface="微软雅黑" panose="020B0503020204020204" pitchFamily="34" charset="-122"/>
                <a:cs typeface="华文中宋" panose="02010600040101010101" charset="-122"/>
                <a:sym typeface="+mn-ea"/>
              </a:rPr>
              <a:t>省级</a:t>
            </a:r>
            <a:r>
              <a:rPr sz="2800" dirty="0" err="1" smtClean="0">
                <a:solidFill>
                  <a:srgbClr val="FF0000"/>
                </a:solidFill>
                <a:latin typeface="微软雅黑" panose="020B0503020204020204" pitchFamily="34" charset="-122"/>
                <a:ea typeface="微软雅黑" panose="020B0503020204020204" pitchFamily="34" charset="-122"/>
                <a:cs typeface="华文中宋" panose="02010600040101010101" charset="-122"/>
                <a:sym typeface="+mn-ea"/>
              </a:rPr>
              <a:t>财政科研项目资金管理办法</a:t>
            </a:r>
            <a:r>
              <a:rPr lang="zh-CN" sz="2800" dirty="0">
                <a:solidFill>
                  <a:srgbClr val="FF0000"/>
                </a:solidFill>
                <a:latin typeface="微软雅黑" panose="020B0503020204020204" pitchFamily="34" charset="-122"/>
                <a:ea typeface="微软雅黑" panose="020B0503020204020204" pitchFamily="34" charset="-122"/>
                <a:cs typeface="华文中宋" panose="02010600040101010101" charset="-122"/>
                <a:sym typeface="+mn-ea"/>
              </a:rPr>
              <a:t>相关规定总结</a:t>
            </a:r>
            <a:r>
              <a:rPr sz="2800" dirty="0">
                <a:solidFill>
                  <a:srgbClr val="FF0000"/>
                </a:solidFill>
                <a:latin typeface="微软雅黑" panose="020B0503020204020204" pitchFamily="34" charset="-122"/>
                <a:ea typeface="微软雅黑" panose="020B0503020204020204" pitchFamily="34" charset="-122"/>
                <a:cs typeface="华文中宋" panose="02010600040101010101" charset="-122"/>
                <a:sym typeface="+mn-ea"/>
              </a:rPr>
              <a:t>：</a:t>
            </a:r>
            <a:endParaRPr lang="zh-CN" altLang="en-US" sz="2800" dirty="0">
              <a:latin typeface="微软雅黑" panose="020B0503020204020204" pitchFamily="34" charset="-122"/>
              <a:ea typeface="微软雅黑" panose="020B0503020204020204" pitchFamily="34" charset="-122"/>
            </a:endParaRPr>
          </a:p>
        </p:txBody>
      </p:sp>
    </p:spTree>
  </p:cSld>
  <p:clrMapOvr>
    <a:masterClrMapping/>
  </p:clrMapOvr>
  <p:transition spd="slow" advTm="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直接连接符 26"/>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29" name="燕尾形 28"/>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 name="TextBox 7"/>
          <p:cNvSpPr txBox="1"/>
          <p:nvPr/>
        </p:nvSpPr>
        <p:spPr>
          <a:xfrm>
            <a:off x="190550" y="180723"/>
            <a:ext cx="1457450" cy="584775"/>
          </a:xfrm>
          <a:prstGeom prst="rect">
            <a:avLst/>
          </a:prstGeom>
          <a:noFill/>
        </p:spPr>
        <p:txBody>
          <a:bodyPr wrap="none" rtlCol="0">
            <a:spAutoFit/>
          </a:bodyPr>
          <a:lstStyle/>
          <a:p>
            <a:r>
              <a:rPr lang="en-US" altLang="zh-CN" sz="3200" dirty="0">
                <a:solidFill>
                  <a:schemeClr val="tx2"/>
                </a:solidFill>
                <a:latin typeface="Eras Bold ITC" panose="020B0907030504020204" pitchFamily="34" charset="0"/>
                <a:ea typeface="微软雅黑" panose="020B0503020204020204" pitchFamily="34" charset="-122"/>
              </a:rPr>
              <a:t>LOGO</a:t>
            </a:r>
            <a:endParaRPr lang="zh-CN" altLang="en-US" sz="3200" dirty="0">
              <a:solidFill>
                <a:schemeClr val="tx2"/>
              </a:solidFill>
              <a:latin typeface="Eras Bold ITC" panose="020B0907030504020204" pitchFamily="34" charset="0"/>
              <a:ea typeface="微软雅黑" panose="020B0503020204020204" pitchFamily="34" charset="-122"/>
            </a:endParaRPr>
          </a:p>
        </p:txBody>
      </p:sp>
      <p:sp>
        <p:nvSpPr>
          <p:cNvPr id="3" name="内容占位符 2"/>
          <p:cNvSpPr>
            <a:spLocks noGrp="1"/>
          </p:cNvSpPr>
          <p:nvPr/>
        </p:nvSpPr>
        <p:spPr>
          <a:xfrm>
            <a:off x="2835275" y="1701602"/>
            <a:ext cx="8446135" cy="4819213"/>
          </a:xfrm>
          <a:prstGeom prst="rect">
            <a:avLst/>
          </a:prstGeom>
        </p:spPr>
        <p:txBody>
          <a:bodyPr vert="horz" lIns="121917" tIns="60958" rIns="121917" bIns="60958" rtlCol="0">
            <a:normAutofit/>
          </a:bodyPr>
          <a:lstStyle>
            <a:lvl1pPr marL="457200" indent="-457200" algn="l" defTabSz="121856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fontAlgn="auto">
              <a:lnSpc>
                <a:spcPts val="2600"/>
              </a:lnSpc>
              <a:spcBef>
                <a:spcPts val="0"/>
              </a:spcBef>
              <a:buClr>
                <a:srgbClr val="35957F"/>
              </a:buClr>
              <a:buFont typeface="Wingdings" panose="05000000000000000000" charset="0"/>
              <a:buChar char="p"/>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2、预算调剂</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ts val="2600"/>
              </a:lnSpc>
              <a:spcBef>
                <a:spcPts val="0"/>
              </a:spcBef>
              <a:buClr>
                <a:srgbClr val="35957F"/>
              </a:buClr>
              <a:buFont typeface="Wingdings" panose="05000000000000000000" charset="0"/>
              <a:buChar char="p"/>
            </a:pPr>
            <a:r>
              <a:rPr lang="zh-CN" altLang="en-US" sz="2000" b="1" dirty="0" smtClean="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可</a:t>
            </a:r>
            <a:r>
              <a:rPr lang="zh-CN" altLang="en-US" sz="2000" b="1"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调增、也可调</a:t>
            </a:r>
            <a:r>
              <a:rPr lang="zh-CN" altLang="en-US" sz="2000" b="1" dirty="0" smtClean="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减：</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材料费、测试化验加工费、燃料动力费、出版/文献/信息传播/知识产权事务</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费。</a:t>
            </a:r>
            <a:endParaRPr lang="en-US" altLang="zh-CN" sz="2000" b="1" dirty="0" smtClean="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ts val="2600"/>
              </a:lnSpc>
              <a:spcBef>
                <a:spcPts val="0"/>
              </a:spcBef>
              <a:buClr>
                <a:srgbClr val="35957F"/>
              </a:buClr>
              <a:buFont typeface="Wingdings" panose="05000000000000000000" charset="0"/>
              <a:buChar char="p"/>
            </a:pPr>
            <a:r>
              <a:rPr lang="zh-CN" altLang="en-US" sz="2000" b="1" dirty="0" smtClean="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只</a:t>
            </a:r>
            <a:r>
              <a:rPr lang="zh-CN" altLang="en-US" sz="2000" b="1"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能调减，不能调</a:t>
            </a:r>
            <a:r>
              <a:rPr lang="zh-CN" altLang="en-US" sz="2000" b="1" dirty="0" smtClean="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增：</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劳务费、人员费、专家咨询费和设备</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费。</a:t>
            </a:r>
            <a:endPar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ts val="2600"/>
              </a:lnSpc>
              <a:spcBef>
                <a:spcPts val="0"/>
              </a:spcBef>
              <a:buClr>
                <a:srgbClr val="35957F"/>
              </a:buClr>
              <a:buFont typeface="Wingdings" panose="05000000000000000000" charset="0"/>
              <a:buChar char="p"/>
            </a:pPr>
            <a:r>
              <a:rPr lang="zh-CN" altLang="en-US" sz="2000" b="1" dirty="0" smtClean="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差旅费</a:t>
            </a:r>
            <a:r>
              <a:rPr lang="en-US" altLang="zh-CN" sz="2000" b="1" dirty="0" smtClean="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dirty="0" smtClean="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会议费</a:t>
            </a:r>
            <a:r>
              <a:rPr lang="en-US" altLang="zh-CN" sz="2000" b="1" dirty="0" smtClean="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dirty="0" smtClean="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国际合作与交流费三者总额内相互</a:t>
            </a:r>
            <a:r>
              <a:rPr lang="zh-CN" altLang="en-US" sz="20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调剂。</a:t>
            </a:r>
            <a:endPar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ts val="2600"/>
              </a:lnSpc>
              <a:spcBef>
                <a:spcPts val="0"/>
              </a:spcBef>
              <a:buClr>
                <a:srgbClr val="35957F"/>
              </a:buClr>
              <a:buFont typeface="Wingdings" panose="05000000000000000000" charset="0"/>
              <a:buChar char="p"/>
            </a:pP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ts val="2600"/>
              </a:lnSpc>
              <a:spcBef>
                <a:spcPts val="0"/>
              </a:spcBef>
              <a:buClr>
                <a:srgbClr val="35957F"/>
              </a:buClr>
              <a:buFont typeface="Wingdings" panose="05000000000000000000" charset="0"/>
              <a:buChar char="p"/>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3、间接费用：不超过直接费用扣除设备购置费的一定比例：500万元以下的部分为20%，500万元至1000万元的部分为15%，1000万元以上的部分为13%。取消绩效支出比例限制。（与中央财政科研项目的比例规定相同。）</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ts val="2600"/>
              </a:lnSpc>
              <a:spcBef>
                <a:spcPts val="0"/>
              </a:spcBef>
              <a:buClr>
                <a:srgbClr val="35957F"/>
              </a:buClr>
              <a:buFont typeface="Wingdings" panose="05000000000000000000" charset="0"/>
              <a:buChar char="p"/>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比如，某省级科技计划项目直接费用总额为100万，设备购置费为10万元，则间接费用为</a:t>
            </a: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（100-10）*20%=18（万元）。</a:t>
            </a:r>
            <a:endPar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ts val="2600"/>
              </a:lnSpc>
              <a:spcBef>
                <a:spcPts val="0"/>
              </a:spcBef>
              <a:buClr>
                <a:srgbClr val="35957F"/>
              </a:buClr>
              <a:buFont typeface="Wingdings" panose="05000000000000000000" charset="0"/>
              <a:buChar char="p"/>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比如某省级科技计划项目直接费用总额为700万，设备购置费为60万元，则间接费用为</a:t>
            </a: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500*20%+（700-60-500）*15%=121（万元）。</a:t>
            </a:r>
            <a:endPar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ts val="2600"/>
              </a:lnSpc>
              <a:spcBef>
                <a:spcPts val="0"/>
              </a:spcBef>
              <a:buClr>
                <a:srgbClr val="35957F"/>
              </a:buClr>
              <a:buFont typeface="Wingdings" panose="05000000000000000000" charset="0"/>
              <a:buChar char="p"/>
            </a:pP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00000"/>
              </a:lnSpc>
              <a:spcBef>
                <a:spcPts val="0"/>
              </a:spcBef>
              <a:buClr>
                <a:srgbClr val="35957F"/>
              </a:buClr>
              <a:buFont typeface="Wingdings" panose="05000000000000000000" charset="0"/>
              <a:buChar char="p"/>
            </a:pP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00000"/>
              </a:lnSpc>
              <a:spcBef>
                <a:spcPts val="0"/>
              </a:spcBef>
              <a:buClr>
                <a:srgbClr val="35957F"/>
              </a:buClr>
              <a:buFont typeface="Wingdings" panose="05000000000000000000" charset="0"/>
              <a:buChar char="p"/>
            </a:pP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6"/>
          <p:cNvPicPr>
            <a:picLocks noChangeAspect="1"/>
          </p:cNvPicPr>
          <p:nvPr/>
        </p:nvPicPr>
        <p:blipFill>
          <a:blip r:embed="rId1"/>
          <a:stretch>
            <a:fillRect/>
          </a:stretch>
        </p:blipFill>
        <p:spPr>
          <a:xfrm>
            <a:off x="0" y="0"/>
            <a:ext cx="2912745" cy="1906270"/>
          </a:xfrm>
          <a:prstGeom prst="rect">
            <a:avLst/>
          </a:prstGeom>
          <a:noFill/>
          <a:ln w="9525">
            <a:noFill/>
          </a:ln>
        </p:spPr>
      </p:pic>
      <p:sp>
        <p:nvSpPr>
          <p:cNvPr id="8" name="文本框 4"/>
          <p:cNvSpPr txBox="1"/>
          <p:nvPr/>
        </p:nvSpPr>
        <p:spPr>
          <a:xfrm>
            <a:off x="1160334" y="2349674"/>
            <a:ext cx="1046440" cy="4032448"/>
          </a:xfrm>
          <a:prstGeom prst="rect">
            <a:avLst/>
          </a:prstGeom>
          <a:solidFill>
            <a:schemeClr val="accent3">
              <a:lumMod val="40000"/>
              <a:lumOff val="60000"/>
            </a:schemeClr>
          </a:solidFill>
        </p:spPr>
        <p:txBody>
          <a:bodyPr vert="eaVert" wrap="square" rtlCol="0">
            <a:spAutoFit/>
          </a:bodyPr>
          <a:lstStyle/>
          <a:p>
            <a:r>
              <a:rPr lang="zh-CN" altLang="en-US" sz="2800" dirty="0" smtClean="0">
                <a:solidFill>
                  <a:srgbClr val="FF0000"/>
                </a:solidFill>
                <a:latin typeface="微软雅黑" panose="020B0503020204020204" pitchFamily="34" charset="-122"/>
                <a:ea typeface="微软雅黑" panose="020B0503020204020204" pitchFamily="34" charset="-122"/>
                <a:cs typeface="华文中宋" panose="02010600040101010101" charset="-122"/>
                <a:sym typeface="+mn-ea"/>
              </a:rPr>
              <a:t>省级</a:t>
            </a:r>
            <a:r>
              <a:rPr sz="2800" dirty="0" err="1" smtClean="0">
                <a:solidFill>
                  <a:srgbClr val="FF0000"/>
                </a:solidFill>
                <a:latin typeface="微软雅黑" panose="020B0503020204020204" pitchFamily="34" charset="-122"/>
                <a:ea typeface="微软雅黑" panose="020B0503020204020204" pitchFamily="34" charset="-122"/>
                <a:cs typeface="华文中宋" panose="02010600040101010101" charset="-122"/>
                <a:sym typeface="+mn-ea"/>
              </a:rPr>
              <a:t>财政科研项目资金管理办法</a:t>
            </a:r>
            <a:r>
              <a:rPr lang="zh-CN" sz="2800" dirty="0">
                <a:solidFill>
                  <a:srgbClr val="FF0000"/>
                </a:solidFill>
                <a:latin typeface="微软雅黑" panose="020B0503020204020204" pitchFamily="34" charset="-122"/>
                <a:ea typeface="微软雅黑" panose="020B0503020204020204" pitchFamily="34" charset="-122"/>
                <a:cs typeface="华文中宋" panose="02010600040101010101" charset="-122"/>
                <a:sym typeface="+mn-ea"/>
              </a:rPr>
              <a:t>相关规定总结</a:t>
            </a:r>
            <a:r>
              <a:rPr sz="2800" dirty="0">
                <a:solidFill>
                  <a:srgbClr val="FF0000"/>
                </a:solidFill>
                <a:latin typeface="微软雅黑" panose="020B0503020204020204" pitchFamily="34" charset="-122"/>
                <a:ea typeface="微软雅黑" panose="020B0503020204020204" pitchFamily="34" charset="-122"/>
                <a:cs typeface="华文中宋" panose="02010600040101010101" charset="-122"/>
                <a:sym typeface="+mn-ea"/>
              </a:rPr>
              <a:t>：</a:t>
            </a:r>
            <a:endParaRPr lang="zh-CN" altLang="en-US" sz="2800" dirty="0">
              <a:latin typeface="微软雅黑" panose="020B0503020204020204" pitchFamily="34" charset="-122"/>
              <a:ea typeface="微软雅黑" panose="020B0503020204020204" pitchFamily="34" charset="-122"/>
            </a:endParaRPr>
          </a:p>
        </p:txBody>
      </p:sp>
    </p:spTree>
  </p:cSld>
  <p:clrMapOvr>
    <a:masterClrMapping/>
  </p:clrMapOvr>
  <p:transition spd="slow" advTm="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直接连接符 26"/>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29" name="燕尾形 28"/>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 name="TextBox 7"/>
          <p:cNvSpPr txBox="1"/>
          <p:nvPr/>
        </p:nvSpPr>
        <p:spPr>
          <a:xfrm>
            <a:off x="190550" y="180723"/>
            <a:ext cx="1457450" cy="584775"/>
          </a:xfrm>
          <a:prstGeom prst="rect">
            <a:avLst/>
          </a:prstGeom>
          <a:noFill/>
        </p:spPr>
        <p:txBody>
          <a:bodyPr wrap="none" rtlCol="0">
            <a:spAutoFit/>
          </a:bodyPr>
          <a:lstStyle/>
          <a:p>
            <a:r>
              <a:rPr lang="en-US" altLang="zh-CN" sz="3200" dirty="0">
                <a:solidFill>
                  <a:schemeClr val="tx2"/>
                </a:solidFill>
                <a:latin typeface="Eras Bold ITC" panose="020B0907030504020204" pitchFamily="34" charset="0"/>
                <a:ea typeface="微软雅黑" panose="020B0503020204020204" pitchFamily="34" charset="-122"/>
              </a:rPr>
              <a:t>LOGO</a:t>
            </a:r>
            <a:endParaRPr lang="zh-CN" altLang="en-US" sz="3200" dirty="0">
              <a:solidFill>
                <a:schemeClr val="tx2"/>
              </a:solidFill>
              <a:latin typeface="Eras Bold ITC" panose="020B0907030504020204" pitchFamily="34" charset="0"/>
              <a:ea typeface="微软雅黑" panose="020B0503020204020204" pitchFamily="34" charset="-122"/>
            </a:endParaRPr>
          </a:p>
        </p:txBody>
      </p:sp>
      <p:sp>
        <p:nvSpPr>
          <p:cNvPr id="3" name="内容占位符 2"/>
          <p:cNvSpPr>
            <a:spLocks noGrp="1"/>
          </p:cNvSpPr>
          <p:nvPr/>
        </p:nvSpPr>
        <p:spPr>
          <a:xfrm>
            <a:off x="2802255" y="2080260"/>
            <a:ext cx="8161020" cy="4536440"/>
          </a:xfrm>
          <a:prstGeom prst="rect">
            <a:avLst/>
          </a:prstGeom>
        </p:spPr>
        <p:txBody>
          <a:bodyPr vert="horz" lIns="121917" tIns="60958" rIns="121917" bIns="60958" rtlCol="0">
            <a:normAutofit/>
          </a:bodyPr>
          <a:lstStyle>
            <a:lvl1pPr marL="457200" indent="-457200" algn="l" defTabSz="121856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fontAlgn="auto">
              <a:lnSpc>
                <a:spcPct val="150000"/>
              </a:lnSpc>
              <a:spcBef>
                <a:spcPts val="0"/>
              </a:spcBef>
              <a:buClr>
                <a:srgbClr val="2A858F"/>
              </a:buClr>
              <a:buFont typeface="Wingdings" panose="05000000000000000000" charset="0"/>
              <a:buChar char="p"/>
            </a:pP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4、结余资金：项目完成任务目标并</a:t>
            </a:r>
            <a:r>
              <a:rPr lang="zh-CN" altLang="en-US"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通过验收</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后，结余资金按规定留归项目承担单位使用，在</a:t>
            </a:r>
            <a:r>
              <a:rPr lang="zh-CN" altLang="en-US"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2年内</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由项目承担单位统筹安排用于科研活动的</a:t>
            </a:r>
            <a:r>
              <a:rPr lang="zh-CN" altLang="en-US"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直接支出</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2年后</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未使用完的，按规定</a:t>
            </a:r>
            <a:r>
              <a:rPr lang="zh-CN" altLang="en-US"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收回。</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fontAlgn="auto">
              <a:lnSpc>
                <a:spcPct val="100000"/>
              </a:lnSpc>
              <a:spcBef>
                <a:spcPts val="0"/>
              </a:spcBef>
              <a:buNone/>
            </a:pP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fontAlgn="auto">
              <a:lnSpc>
                <a:spcPct val="100000"/>
              </a:lnSpc>
              <a:spcBef>
                <a:spcPts val="0"/>
              </a:spcBef>
              <a:buNone/>
            </a:pPr>
            <a:r>
              <a:rPr lang="zh-CN" altLang="en-US" sz="2400" b="1" dirty="0">
                <a:solidFill>
                  <a:schemeClr val="accent4">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征求意见稿实施后：</a:t>
            </a:r>
            <a:endParaRPr lang="zh-CN" altLang="en-US" sz="2400" dirty="0">
              <a:solidFill>
                <a:schemeClr val="accent4">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00000"/>
              </a:lnSpc>
              <a:spcBef>
                <a:spcPts val="0"/>
              </a:spcBef>
              <a:buClr>
                <a:srgbClr val="35957F"/>
              </a:buClr>
              <a:buFont typeface="Wingdings" panose="05000000000000000000" charset="0"/>
              <a:buChar char="p"/>
            </a:pPr>
            <a:r>
              <a:rPr lang="zh-CN" altLang="en-US" sz="2400" dirty="0">
                <a:solidFill>
                  <a:schemeClr val="accent4">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1、预算调剂全部下放</a:t>
            </a:r>
            <a:r>
              <a:rPr lang="zh-CN" altLang="en-US" sz="2400" dirty="0" smtClean="0">
                <a:solidFill>
                  <a:schemeClr val="accent4">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（包括设</a:t>
            </a:r>
            <a:r>
              <a:rPr lang="zh-CN" altLang="en-US" sz="2400" dirty="0">
                <a:solidFill>
                  <a:schemeClr val="accent4">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备费也可调增）。</a:t>
            </a:r>
            <a:endParaRPr lang="zh-CN" altLang="en-US" sz="2400" dirty="0">
              <a:solidFill>
                <a:schemeClr val="accent4">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00000"/>
              </a:lnSpc>
              <a:spcBef>
                <a:spcPts val="0"/>
              </a:spcBef>
              <a:buClr>
                <a:srgbClr val="35957F"/>
              </a:buClr>
              <a:buFont typeface="Wingdings" panose="05000000000000000000" charset="0"/>
              <a:buChar char="p"/>
            </a:pPr>
            <a:r>
              <a:rPr lang="zh-CN" altLang="en-US" sz="2400" dirty="0">
                <a:solidFill>
                  <a:schemeClr val="accent4">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400" dirty="0">
                <a:solidFill>
                  <a:schemeClr val="accent4">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合并财务验收和技术验收。</a:t>
            </a:r>
            <a:endParaRPr lang="zh-CN" altLang="en-US" sz="2400" dirty="0">
              <a:solidFill>
                <a:schemeClr val="accent4">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7" name="图片 6"/>
          <p:cNvPicPr>
            <a:picLocks noChangeAspect="1"/>
          </p:cNvPicPr>
          <p:nvPr/>
        </p:nvPicPr>
        <p:blipFill>
          <a:blip r:embed="rId1"/>
          <a:stretch>
            <a:fillRect/>
          </a:stretch>
        </p:blipFill>
        <p:spPr>
          <a:xfrm>
            <a:off x="0" y="0"/>
            <a:ext cx="2912745" cy="1906270"/>
          </a:xfrm>
          <a:prstGeom prst="rect">
            <a:avLst/>
          </a:prstGeom>
          <a:noFill/>
          <a:ln w="9525">
            <a:noFill/>
          </a:ln>
        </p:spPr>
      </p:pic>
      <p:sp>
        <p:nvSpPr>
          <p:cNvPr id="8" name="文本框 4"/>
          <p:cNvSpPr txBox="1"/>
          <p:nvPr/>
        </p:nvSpPr>
        <p:spPr>
          <a:xfrm>
            <a:off x="1160334" y="2349674"/>
            <a:ext cx="1046440" cy="4032448"/>
          </a:xfrm>
          <a:prstGeom prst="rect">
            <a:avLst/>
          </a:prstGeom>
          <a:solidFill>
            <a:schemeClr val="accent3">
              <a:lumMod val="40000"/>
              <a:lumOff val="60000"/>
            </a:schemeClr>
          </a:solidFill>
        </p:spPr>
        <p:txBody>
          <a:bodyPr vert="eaVert" wrap="square" rtlCol="0">
            <a:spAutoFit/>
          </a:bodyPr>
          <a:lstStyle/>
          <a:p>
            <a:r>
              <a:rPr lang="zh-CN" altLang="en-US" sz="2800" dirty="0" smtClean="0">
                <a:solidFill>
                  <a:srgbClr val="FF0000"/>
                </a:solidFill>
                <a:latin typeface="微软雅黑" panose="020B0503020204020204" pitchFamily="34" charset="-122"/>
                <a:ea typeface="微软雅黑" panose="020B0503020204020204" pitchFamily="34" charset="-122"/>
                <a:cs typeface="华文中宋" panose="02010600040101010101" charset="-122"/>
                <a:sym typeface="+mn-ea"/>
              </a:rPr>
              <a:t>省级</a:t>
            </a:r>
            <a:r>
              <a:rPr sz="2800" dirty="0" err="1" smtClean="0">
                <a:solidFill>
                  <a:srgbClr val="FF0000"/>
                </a:solidFill>
                <a:latin typeface="微软雅黑" panose="020B0503020204020204" pitchFamily="34" charset="-122"/>
                <a:ea typeface="微软雅黑" panose="020B0503020204020204" pitchFamily="34" charset="-122"/>
                <a:cs typeface="华文中宋" panose="02010600040101010101" charset="-122"/>
                <a:sym typeface="+mn-ea"/>
              </a:rPr>
              <a:t>财政科研项目资金管理办法</a:t>
            </a:r>
            <a:r>
              <a:rPr lang="zh-CN" sz="2800" dirty="0">
                <a:solidFill>
                  <a:srgbClr val="FF0000"/>
                </a:solidFill>
                <a:latin typeface="微软雅黑" panose="020B0503020204020204" pitchFamily="34" charset="-122"/>
                <a:ea typeface="微软雅黑" panose="020B0503020204020204" pitchFamily="34" charset="-122"/>
                <a:cs typeface="华文中宋" panose="02010600040101010101" charset="-122"/>
                <a:sym typeface="+mn-ea"/>
              </a:rPr>
              <a:t>相关规定总结</a:t>
            </a:r>
            <a:r>
              <a:rPr sz="2800" dirty="0">
                <a:solidFill>
                  <a:srgbClr val="FF0000"/>
                </a:solidFill>
                <a:latin typeface="微软雅黑" panose="020B0503020204020204" pitchFamily="34" charset="-122"/>
                <a:ea typeface="微软雅黑" panose="020B0503020204020204" pitchFamily="34" charset="-122"/>
                <a:cs typeface="华文中宋" panose="02010600040101010101" charset="-122"/>
                <a:sym typeface="+mn-ea"/>
              </a:rPr>
              <a:t>：</a:t>
            </a:r>
            <a:endParaRPr lang="zh-CN" altLang="en-US" sz="2800" dirty="0">
              <a:latin typeface="微软雅黑" panose="020B0503020204020204" pitchFamily="34" charset="-122"/>
              <a:ea typeface="微软雅黑" panose="020B0503020204020204" pitchFamily="34" charset="-122"/>
            </a:endParaRPr>
          </a:p>
        </p:txBody>
      </p:sp>
    </p:spTree>
  </p:cSld>
  <p:clrMapOvr>
    <a:masterClrMapping/>
  </p:clrMapOvr>
  <p:transition spd="slow" advTm="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标题层"/>
          <p:cNvSpPr txBox="1"/>
          <p:nvPr/>
        </p:nvSpPr>
        <p:spPr bwMode="auto">
          <a:xfrm>
            <a:off x="1614699" y="2133650"/>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schemeClr val="bg1">
                    <a:lumMod val="65000"/>
                  </a:schemeClr>
                </a:solidFill>
                <a:latin typeface="Impact" panose="020B0806030902050204" pitchFamily="34" charset="0"/>
                <a:ea typeface="微软雅黑" panose="020B0503020204020204" pitchFamily="34" charset="-122"/>
                <a:cs typeface="Arial" panose="020B0604020202020204" pitchFamily="34" charset="0"/>
              </a:rPr>
              <a:t>01</a:t>
            </a:r>
            <a:endParaRPr lang="en-US" altLang="zh-CN" sz="3700" kern="0" dirty="0">
              <a:solidFill>
                <a:schemeClr val="bg1">
                  <a:lumMod val="65000"/>
                </a:scheme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71" name="直接连接符 70"/>
          <p:cNvCxnSpPr/>
          <p:nvPr/>
        </p:nvCxnSpPr>
        <p:spPr>
          <a:xfrm>
            <a:off x="2554631" y="2204251"/>
            <a:ext cx="0" cy="556586"/>
          </a:xfrm>
          <a:prstGeom prst="line">
            <a:avLst/>
          </a:prstGeom>
          <a:noFill/>
          <a:ln w="9525" cap="flat" cmpd="sng" algn="ctr">
            <a:solidFill>
              <a:schemeClr val="tx1">
                <a:lumMod val="65000"/>
                <a:lumOff val="35000"/>
              </a:schemeClr>
            </a:solidFill>
            <a:prstDash val="solid"/>
          </a:ln>
          <a:effectLst/>
        </p:spPr>
      </p:cxnSp>
      <p:sp>
        <p:nvSpPr>
          <p:cNvPr id="72" name="标题层"/>
          <p:cNvSpPr txBox="1"/>
          <p:nvPr/>
        </p:nvSpPr>
        <p:spPr bwMode="auto">
          <a:xfrm>
            <a:off x="2800202" y="2133650"/>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schemeClr val="bg1">
                    <a:lumMod val="65000"/>
                  </a:schemeClr>
                </a:solidFill>
                <a:latin typeface="微软雅黑" panose="020B0503020204020204" pitchFamily="34" charset="-122"/>
                <a:ea typeface="微软雅黑" panose="020B0503020204020204" pitchFamily="34" charset="-122"/>
              </a:rPr>
              <a:t>政策解读</a:t>
            </a:r>
            <a:endParaRPr lang="zh-CN" altLang="en-US" sz="37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73" name="直接连接符 72"/>
          <p:cNvCxnSpPr/>
          <p:nvPr/>
        </p:nvCxnSpPr>
        <p:spPr>
          <a:xfrm>
            <a:off x="5993219" y="2482544"/>
            <a:ext cx="2862459" cy="0"/>
          </a:xfrm>
          <a:prstGeom prst="line">
            <a:avLst/>
          </a:prstGeom>
          <a:noFill/>
          <a:ln w="9525" cap="flat" cmpd="sng" algn="ctr">
            <a:solidFill>
              <a:schemeClr val="tx1">
                <a:lumMod val="65000"/>
                <a:lumOff val="35000"/>
              </a:schemeClr>
            </a:solidFill>
            <a:prstDash val="dash"/>
            <a:tailEnd type="oval"/>
          </a:ln>
          <a:effectLst/>
        </p:spPr>
      </p:cxnSp>
      <p:sp>
        <p:nvSpPr>
          <p:cNvPr id="74" name="标题层"/>
          <p:cNvSpPr txBox="1"/>
          <p:nvPr/>
        </p:nvSpPr>
        <p:spPr bwMode="auto">
          <a:xfrm>
            <a:off x="8765499" y="2256789"/>
            <a:ext cx="875655" cy="443230"/>
          </a:xfrm>
          <a:prstGeom prst="rect">
            <a:avLst/>
          </a:prstGeom>
          <a:noFill/>
          <a:effectLst/>
        </p:spPr>
        <p:txBody>
          <a:bodyPr wrap="square" lIns="121898" tIns="60948" rIns="121898" bIns="60948">
            <a:spAutoFit/>
          </a:bodyPr>
          <a:lstStyle/>
          <a:p>
            <a:pPr algn="ctr" defTabSz="1218565">
              <a:defRPr/>
            </a:pPr>
            <a:r>
              <a:rPr lang="en-US" altLang="zh-CN" kern="0" dirty="0">
                <a:solidFill>
                  <a:schemeClr val="bg1">
                    <a:lumMod val="65000"/>
                  </a:schemeClr>
                </a:solidFill>
                <a:latin typeface="Impact" panose="020B0806030902050204" pitchFamily="34" charset="0"/>
                <a:ea typeface="微软雅黑" panose="020B0503020204020204" pitchFamily="34" charset="-122"/>
                <a:cs typeface="Arial" panose="020B0604020202020204" pitchFamily="34" charset="0"/>
              </a:rPr>
              <a:t>P03</a:t>
            </a:r>
            <a:endParaRPr lang="en-US" altLang="zh-CN" kern="0" dirty="0">
              <a:solidFill>
                <a:schemeClr val="bg1">
                  <a:lumMod val="65000"/>
                </a:schemeClr>
              </a:solidFill>
              <a:latin typeface="Impact" panose="020B0806030902050204" pitchFamily="34" charset="0"/>
              <a:ea typeface="微软雅黑" panose="020B0503020204020204" pitchFamily="34" charset="-122"/>
              <a:cs typeface="Arial" panose="020B0604020202020204" pitchFamily="34" charset="0"/>
            </a:endParaRPr>
          </a:p>
        </p:txBody>
      </p:sp>
      <p:sp>
        <p:nvSpPr>
          <p:cNvPr id="90" name="标题层"/>
          <p:cNvSpPr txBox="1"/>
          <p:nvPr/>
        </p:nvSpPr>
        <p:spPr bwMode="auto">
          <a:xfrm>
            <a:off x="1614699" y="5163323"/>
            <a:ext cx="799176" cy="689610"/>
          </a:xfrm>
          <a:prstGeom prst="rect">
            <a:avLst/>
          </a:prstGeom>
          <a:noFill/>
          <a:effectLst/>
        </p:spPr>
        <p:txBody>
          <a:bodyPr wrap="square" lIns="121898" tIns="60948" rIns="121898" bIns="60948">
            <a:spAutoFit/>
          </a:bodyPr>
          <a:lstStyle/>
          <a:p>
            <a:pPr algn="ctr" defTabSz="1218565">
              <a:defRPr/>
            </a:pPr>
            <a:r>
              <a:rPr lang="en-US" altLang="zh-CN" sz="3700" kern="0" dirty="0">
                <a:solidFill>
                  <a:srgbClr val="319095"/>
                </a:solidFill>
                <a:latin typeface="Impact" panose="020B0806030902050204" pitchFamily="34" charset="0"/>
                <a:ea typeface="微软雅黑" panose="020B0503020204020204" pitchFamily="34" charset="-122"/>
                <a:cs typeface="Arial" panose="020B0604020202020204" pitchFamily="34" charset="0"/>
              </a:rPr>
              <a:t>02</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sp>
        <p:nvSpPr>
          <p:cNvPr id="92" name="标题层"/>
          <p:cNvSpPr txBox="1"/>
          <p:nvPr/>
        </p:nvSpPr>
        <p:spPr bwMode="auto">
          <a:xfrm>
            <a:off x="2906395" y="3023235"/>
            <a:ext cx="4575175" cy="489585"/>
          </a:xfrm>
          <a:prstGeom prst="rect">
            <a:avLst/>
          </a:prstGeom>
          <a:noFill/>
          <a:effectLst/>
        </p:spPr>
        <p:txBody>
          <a:bodyPr wrap="square" lIns="121898" tIns="60948" rIns="121898" bIns="60948">
            <a:spAutoFit/>
          </a:bodyPr>
          <a:lstStyle/>
          <a:p>
            <a:pPr defTabSz="1218565">
              <a:defRPr/>
            </a:pPr>
            <a:r>
              <a:rPr lang="zh-CN" altLang="en-US" sz="2400" b="1" dirty="0">
                <a:solidFill>
                  <a:schemeClr val="bg1">
                    <a:lumMod val="65000"/>
                  </a:schemeClr>
                </a:solidFill>
                <a:latin typeface="微软雅黑" panose="020B0503020204020204" pitchFamily="34" charset="-122"/>
                <a:ea typeface="微软雅黑" panose="020B0503020204020204" pitchFamily="34" charset="-122"/>
                <a:sym typeface="+mn-ea"/>
              </a:rPr>
              <a:t>中央财政科研项目资金管理办法</a:t>
            </a:r>
            <a:endParaRPr lang="zh-CN" altLang="en-US" sz="2400" b="1" dirty="0">
              <a:solidFill>
                <a:schemeClr val="bg1">
                  <a:lumMod val="65000"/>
                </a:schemeClr>
              </a:solidFill>
              <a:latin typeface="微软雅黑" panose="020B0503020204020204" pitchFamily="34" charset="-122"/>
              <a:ea typeface="微软雅黑" panose="020B0503020204020204" pitchFamily="34" charset="-122"/>
              <a:sym typeface="+mn-ea"/>
            </a:endParaRPr>
          </a:p>
        </p:txBody>
      </p:sp>
      <p:cxnSp>
        <p:nvCxnSpPr>
          <p:cNvPr id="93" name="直接连接符 92"/>
          <p:cNvCxnSpPr/>
          <p:nvPr/>
        </p:nvCxnSpPr>
        <p:spPr>
          <a:xfrm>
            <a:off x="5993219" y="3515777"/>
            <a:ext cx="2862459" cy="0"/>
          </a:xfrm>
          <a:prstGeom prst="line">
            <a:avLst/>
          </a:prstGeom>
          <a:noFill/>
          <a:ln w="9525" cap="flat" cmpd="sng" algn="ctr">
            <a:solidFill>
              <a:schemeClr val="tx1">
                <a:lumMod val="65000"/>
                <a:lumOff val="35000"/>
              </a:schemeClr>
            </a:solidFill>
            <a:prstDash val="dash"/>
            <a:tailEnd type="oval"/>
          </a:ln>
          <a:effectLst/>
        </p:spPr>
      </p:cxnSp>
      <p:sp>
        <p:nvSpPr>
          <p:cNvPr id="94" name="标题层"/>
          <p:cNvSpPr txBox="1"/>
          <p:nvPr/>
        </p:nvSpPr>
        <p:spPr bwMode="auto">
          <a:xfrm>
            <a:off x="8765499" y="3290022"/>
            <a:ext cx="875655" cy="443230"/>
          </a:xfrm>
          <a:prstGeom prst="rect">
            <a:avLst/>
          </a:prstGeom>
          <a:noFill/>
          <a:effectLst/>
        </p:spPr>
        <p:txBody>
          <a:bodyPr wrap="square" lIns="121898" tIns="60948" rIns="121898" bIns="60948">
            <a:spAutoFit/>
          </a:bodyPr>
          <a:lstStyle/>
          <a:p>
            <a:pPr algn="ctr" defTabSz="1218565">
              <a:defRPr/>
            </a:pPr>
            <a:r>
              <a:rPr lang="en-US" altLang="zh-CN" kern="0" dirty="0">
                <a:solidFill>
                  <a:schemeClr val="bg1">
                    <a:lumMod val="65000"/>
                  </a:schemeClr>
                </a:solidFill>
                <a:latin typeface="Impact" panose="020B0806030902050204" pitchFamily="34" charset="0"/>
                <a:ea typeface="微软雅黑" panose="020B0503020204020204" pitchFamily="34" charset="-122"/>
                <a:cs typeface="Arial" panose="020B0604020202020204" pitchFamily="34" charset="0"/>
              </a:rPr>
              <a:t>P07</a:t>
            </a:r>
            <a:endParaRPr lang="en-US" altLang="zh-CN" kern="0" dirty="0">
              <a:solidFill>
                <a:schemeClr val="bg1">
                  <a:lumMod val="65000"/>
                </a:schemeClr>
              </a:solidFill>
              <a:latin typeface="Impact" panose="020B0806030902050204" pitchFamily="34" charset="0"/>
              <a:ea typeface="微软雅黑" panose="020B0503020204020204" pitchFamily="34" charset="-122"/>
              <a:cs typeface="Arial" panose="020B0604020202020204" pitchFamily="34" charset="0"/>
            </a:endParaRPr>
          </a:p>
        </p:txBody>
      </p:sp>
      <p:sp>
        <p:nvSpPr>
          <p:cNvPr id="97" name="标题层"/>
          <p:cNvSpPr txBox="1"/>
          <p:nvPr/>
        </p:nvSpPr>
        <p:spPr bwMode="auto">
          <a:xfrm>
            <a:off x="2906395" y="4056380"/>
            <a:ext cx="4575175" cy="489585"/>
          </a:xfrm>
          <a:prstGeom prst="rect">
            <a:avLst/>
          </a:prstGeom>
          <a:noFill/>
          <a:effectLst/>
        </p:spPr>
        <p:txBody>
          <a:bodyPr wrap="square" lIns="121898" tIns="60948" rIns="121898" bIns="60948">
            <a:spAutoFit/>
          </a:bodyPr>
          <a:lstStyle/>
          <a:p>
            <a:pPr defTabSz="1218565">
              <a:defRPr/>
            </a:pPr>
            <a:r>
              <a:rPr lang="zh-CN" altLang="en-US" sz="2400" b="1" dirty="0">
                <a:solidFill>
                  <a:schemeClr val="bg1">
                    <a:lumMod val="65000"/>
                  </a:schemeClr>
                </a:solidFill>
                <a:latin typeface="微软雅黑" panose="020B0503020204020204" pitchFamily="34" charset="-122"/>
                <a:ea typeface="微软雅黑" panose="020B0503020204020204" pitchFamily="34" charset="-122"/>
                <a:sym typeface="+mn-ea"/>
              </a:rPr>
              <a:t>省级财政科研项目资金管理办法</a:t>
            </a:r>
            <a:endParaRPr lang="zh-CN" altLang="en-US" sz="2400" b="1" dirty="0">
              <a:solidFill>
                <a:schemeClr val="bg1">
                  <a:lumMod val="65000"/>
                </a:schemeClr>
              </a:solidFill>
              <a:latin typeface="微软雅黑" panose="020B0503020204020204" pitchFamily="34" charset="-122"/>
              <a:ea typeface="微软雅黑" panose="020B0503020204020204" pitchFamily="34" charset="-122"/>
              <a:sym typeface="+mn-ea"/>
            </a:endParaRPr>
          </a:p>
        </p:txBody>
      </p:sp>
      <p:cxnSp>
        <p:nvCxnSpPr>
          <p:cNvPr id="98" name="直接连接符 97"/>
          <p:cNvCxnSpPr/>
          <p:nvPr/>
        </p:nvCxnSpPr>
        <p:spPr>
          <a:xfrm>
            <a:off x="5993219" y="4549010"/>
            <a:ext cx="2862459" cy="0"/>
          </a:xfrm>
          <a:prstGeom prst="line">
            <a:avLst/>
          </a:prstGeom>
          <a:noFill/>
          <a:ln w="9525" cap="flat" cmpd="sng" algn="ctr">
            <a:solidFill>
              <a:schemeClr val="tx1">
                <a:lumMod val="65000"/>
                <a:lumOff val="35000"/>
              </a:schemeClr>
            </a:solidFill>
            <a:prstDash val="dash"/>
            <a:tailEnd type="oval"/>
          </a:ln>
          <a:effectLst/>
        </p:spPr>
      </p:cxnSp>
      <p:sp>
        <p:nvSpPr>
          <p:cNvPr id="99" name="标题层"/>
          <p:cNvSpPr txBox="1"/>
          <p:nvPr/>
        </p:nvSpPr>
        <p:spPr bwMode="auto">
          <a:xfrm>
            <a:off x="8765499" y="4323255"/>
            <a:ext cx="875655" cy="443230"/>
          </a:xfrm>
          <a:prstGeom prst="rect">
            <a:avLst/>
          </a:prstGeom>
          <a:noFill/>
          <a:effectLst/>
        </p:spPr>
        <p:txBody>
          <a:bodyPr wrap="square" lIns="121898" tIns="60948" rIns="121898" bIns="60948">
            <a:spAutoFit/>
          </a:bodyPr>
          <a:lstStyle/>
          <a:p>
            <a:pPr algn="ctr" defTabSz="1218565">
              <a:defRPr/>
            </a:pPr>
            <a:r>
              <a:rPr lang="en-US" altLang="zh-CN" kern="0" dirty="0">
                <a:solidFill>
                  <a:schemeClr val="bg1">
                    <a:lumMod val="65000"/>
                  </a:schemeClr>
                </a:solidFill>
                <a:latin typeface="Impact" panose="020B0806030902050204" pitchFamily="34" charset="0"/>
                <a:ea typeface="微软雅黑" panose="020B0503020204020204" pitchFamily="34" charset="-122"/>
                <a:cs typeface="Arial" panose="020B0604020202020204" pitchFamily="34" charset="0"/>
              </a:rPr>
              <a:t>P22</a:t>
            </a:r>
            <a:endParaRPr lang="en-US" altLang="zh-CN" kern="0" dirty="0">
              <a:solidFill>
                <a:schemeClr val="bg1">
                  <a:lumMod val="65000"/>
                </a:scheme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101" name="直接连接符 100"/>
          <p:cNvCxnSpPr/>
          <p:nvPr/>
        </p:nvCxnSpPr>
        <p:spPr>
          <a:xfrm>
            <a:off x="2554631" y="5250609"/>
            <a:ext cx="0" cy="556586"/>
          </a:xfrm>
          <a:prstGeom prst="line">
            <a:avLst/>
          </a:prstGeom>
          <a:noFill/>
          <a:ln w="9525" cap="flat" cmpd="sng" algn="ctr">
            <a:solidFill>
              <a:schemeClr val="tx1">
                <a:lumMod val="65000"/>
                <a:lumOff val="35000"/>
              </a:schemeClr>
            </a:solidFill>
            <a:prstDash val="solid"/>
          </a:ln>
          <a:effectLst/>
        </p:spPr>
      </p:cxnSp>
      <p:sp>
        <p:nvSpPr>
          <p:cNvPr id="102" name="标题层"/>
          <p:cNvSpPr txBox="1"/>
          <p:nvPr/>
        </p:nvSpPr>
        <p:spPr bwMode="auto">
          <a:xfrm>
            <a:off x="2906395" y="5118100"/>
            <a:ext cx="5645150" cy="689610"/>
          </a:xfrm>
          <a:prstGeom prst="rect">
            <a:avLst/>
          </a:prstGeom>
          <a:noFill/>
          <a:effectLst/>
        </p:spPr>
        <p:txBody>
          <a:bodyPr wrap="square" lIns="121898" tIns="60948" rIns="121898" bIns="60948">
            <a:spAutoFit/>
          </a:bodyPr>
          <a:lstStyle/>
          <a:p>
            <a:pPr algn="l" defTabSz="1218565">
              <a:defRPr/>
            </a:pPr>
            <a:r>
              <a:rPr lang="zh-CN" altLang="en-US" sz="3700" b="1" dirty="0">
                <a:solidFill>
                  <a:srgbClr val="319095"/>
                </a:solidFill>
                <a:latin typeface="微软雅黑" panose="020B0503020204020204" pitchFamily="34" charset="-122"/>
                <a:ea typeface="微软雅黑" panose="020B0503020204020204" pitchFamily="34" charset="-122"/>
                <a:sym typeface="+mn-ea"/>
              </a:rPr>
              <a:t>财务审计及结题注意事项</a:t>
            </a:r>
            <a:endParaRPr lang="zh-CN" altLang="en-US" sz="3700" b="1" dirty="0">
              <a:solidFill>
                <a:srgbClr val="319095"/>
              </a:solidFill>
              <a:latin typeface="微软雅黑" panose="020B0503020204020204" pitchFamily="34" charset="-122"/>
              <a:ea typeface="微软雅黑" panose="020B0503020204020204" pitchFamily="34" charset="-122"/>
              <a:sym typeface="+mn-ea"/>
            </a:endParaRPr>
          </a:p>
        </p:txBody>
      </p:sp>
      <p:cxnSp>
        <p:nvCxnSpPr>
          <p:cNvPr id="103" name="直接连接符 102"/>
          <p:cNvCxnSpPr/>
          <p:nvPr/>
        </p:nvCxnSpPr>
        <p:spPr>
          <a:xfrm>
            <a:off x="5993219" y="5807667"/>
            <a:ext cx="2862459" cy="0"/>
          </a:xfrm>
          <a:prstGeom prst="line">
            <a:avLst/>
          </a:prstGeom>
          <a:noFill/>
          <a:ln w="9525" cap="flat" cmpd="sng" algn="ctr">
            <a:solidFill>
              <a:schemeClr val="tx1">
                <a:lumMod val="65000"/>
                <a:lumOff val="35000"/>
              </a:schemeClr>
            </a:solidFill>
            <a:prstDash val="dash"/>
            <a:tailEnd type="oval"/>
          </a:ln>
          <a:effectLst/>
        </p:spPr>
      </p:cxnSp>
      <p:sp>
        <p:nvSpPr>
          <p:cNvPr id="104" name="标题层"/>
          <p:cNvSpPr txBox="1"/>
          <p:nvPr/>
        </p:nvSpPr>
        <p:spPr bwMode="auto">
          <a:xfrm>
            <a:off x="8855669" y="5409827"/>
            <a:ext cx="875655" cy="443230"/>
          </a:xfrm>
          <a:prstGeom prst="rect">
            <a:avLst/>
          </a:prstGeom>
          <a:noFill/>
          <a:effectLst/>
        </p:spPr>
        <p:txBody>
          <a:bodyPr wrap="square" lIns="121898" tIns="60948" rIns="121898" bIns="60948">
            <a:spAutoFit/>
          </a:bodyPr>
          <a:lstStyle/>
          <a:p>
            <a:pPr algn="ctr" defTabSz="1218565">
              <a:defRPr/>
            </a:pPr>
            <a:r>
              <a:rPr lang="en-US" altLang="zh-CN" kern="0" dirty="0">
                <a:solidFill>
                  <a:srgbClr val="319095"/>
                </a:solidFill>
                <a:latin typeface="Impact" panose="020B0806030902050204" pitchFamily="34" charset="0"/>
                <a:ea typeface="微软雅黑" panose="020B0503020204020204" pitchFamily="34" charset="-122"/>
                <a:cs typeface="Arial" panose="020B0604020202020204" pitchFamily="34" charset="0"/>
              </a:rPr>
              <a:t>P29</a:t>
            </a:r>
            <a:endParaRPr lang="en-US" altLang="zh-CN" kern="0" dirty="0">
              <a:solidFill>
                <a:srgbClr val="319095"/>
              </a:solidFill>
              <a:latin typeface="Impact" panose="020B0806030902050204" pitchFamily="34" charset="0"/>
              <a:ea typeface="微软雅黑" panose="020B0503020204020204" pitchFamily="34" charset="-122"/>
              <a:cs typeface="Arial" panose="020B0604020202020204" pitchFamily="34" charset="0"/>
            </a:endParaRPr>
          </a:p>
        </p:txBody>
      </p:sp>
      <p:sp>
        <p:nvSpPr>
          <p:cNvPr id="31" name="矩形 30"/>
          <p:cNvSpPr/>
          <p:nvPr/>
        </p:nvSpPr>
        <p:spPr>
          <a:xfrm>
            <a:off x="0" y="0"/>
            <a:ext cx="12192000" cy="1125538"/>
          </a:xfrm>
          <a:prstGeom prst="rect">
            <a:avLst/>
          </a:prstGeom>
          <a:solidFill>
            <a:srgbClr val="319095"/>
          </a:solidFill>
          <a:ln w="25400"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2" name="矩形 31"/>
          <p:cNvSpPr/>
          <p:nvPr/>
        </p:nvSpPr>
        <p:spPr>
          <a:xfrm>
            <a:off x="3774410" y="212081"/>
            <a:ext cx="4641592" cy="769441"/>
          </a:xfrm>
          <a:prstGeom prst="rect">
            <a:avLst/>
          </a:prstGeom>
        </p:spPr>
        <p:txBody>
          <a:bodyPr wrap="none">
            <a:spAutoFit/>
          </a:bodyPr>
          <a:lstStyle/>
          <a:p>
            <a:pPr algn="ctr"/>
            <a:r>
              <a:rPr lang="zh-CN" altLang="en-US" sz="4400" b="1" dirty="0">
                <a:solidFill>
                  <a:prstClr val="white"/>
                </a:solidFill>
                <a:latin typeface="微软雅黑" panose="020B0503020204020204" pitchFamily="34" charset="-122"/>
                <a:ea typeface="微软雅黑" panose="020B0503020204020204" pitchFamily="34" charset="-122"/>
              </a:rPr>
              <a:t>目录 </a:t>
            </a:r>
            <a:r>
              <a:rPr lang="en-US" altLang="zh-CN" sz="4400" b="1" dirty="0">
                <a:solidFill>
                  <a:prstClr val="white"/>
                </a:solidFill>
                <a:latin typeface="微软雅黑" panose="020B0503020204020204" pitchFamily="34" charset="-122"/>
                <a:ea typeface="微软雅黑" panose="020B0503020204020204" pitchFamily="34" charset="-122"/>
              </a:rPr>
              <a:t>CONTENTS</a:t>
            </a:r>
            <a:endParaRPr lang="en-US" altLang="zh-CN" sz="4400" b="1" dirty="0">
              <a:solidFill>
                <a:prstClr val="white"/>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0" y="6615474"/>
            <a:ext cx="12190412" cy="244114"/>
            <a:chOff x="-42912" y="6615474"/>
            <a:chExt cx="12190412" cy="244114"/>
          </a:xfrm>
        </p:grpSpPr>
        <p:sp>
          <p:nvSpPr>
            <p:cNvPr id="24" name="六边形 23"/>
            <p:cNvSpPr/>
            <p:nvPr/>
          </p:nvSpPr>
          <p:spPr>
            <a:xfrm>
              <a:off x="-42912" y="6615474"/>
              <a:ext cx="3041773" cy="244114"/>
            </a:xfrm>
            <a:prstGeom prst="hexagon">
              <a:avLst/>
            </a:prstGeom>
            <a:solidFill>
              <a:srgbClr val="5FCACB"/>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5" name="六边形 24"/>
            <p:cNvSpPr/>
            <p:nvPr/>
          </p:nvSpPr>
          <p:spPr>
            <a:xfrm>
              <a:off x="2998862" y="6615474"/>
              <a:ext cx="3063750" cy="244114"/>
            </a:xfrm>
            <a:prstGeom prst="hexagon">
              <a:avLst/>
            </a:prstGeom>
            <a:solidFill>
              <a:srgbClr val="A0BF0D"/>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6" name="六边形 25"/>
            <p:cNvSpPr/>
            <p:nvPr/>
          </p:nvSpPr>
          <p:spPr>
            <a:xfrm>
              <a:off x="6052294" y="6615474"/>
              <a:ext cx="3047603" cy="244114"/>
            </a:xfrm>
            <a:prstGeom prst="hexag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7" name="六边形 26"/>
            <p:cNvSpPr/>
            <p:nvPr/>
          </p:nvSpPr>
          <p:spPr>
            <a:xfrm>
              <a:off x="9099897" y="6615474"/>
              <a:ext cx="3047603" cy="244114"/>
            </a:xfrm>
            <a:prstGeom prst="hexagon">
              <a:avLst/>
            </a:prstGeom>
            <a:solidFill>
              <a:srgbClr val="F5841C"/>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grp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fade">
                                      <p:cBhvr>
                                        <p:cTn id="15" dur="600"/>
                                        <p:tgtEl>
                                          <p:spTgt spid="71"/>
                                        </p:tgtEl>
                                      </p:cBhvr>
                                    </p:animEffect>
                                    <p:anim calcmode="lin" valueType="num">
                                      <p:cBhvr>
                                        <p:cTn id="16" dur="600" fill="hold"/>
                                        <p:tgtEl>
                                          <p:spTgt spid="71"/>
                                        </p:tgtEl>
                                        <p:attrNameLst>
                                          <p:attrName>ppt_x</p:attrName>
                                        </p:attrNameLst>
                                      </p:cBhvr>
                                      <p:tavLst>
                                        <p:tav tm="0">
                                          <p:val>
                                            <p:strVal val="#ppt_x"/>
                                          </p:val>
                                        </p:tav>
                                        <p:tav tm="100000">
                                          <p:val>
                                            <p:strVal val="#ppt_x"/>
                                          </p:val>
                                        </p:tav>
                                      </p:tavLst>
                                    </p:anim>
                                    <p:anim calcmode="lin" valueType="num">
                                      <p:cBhvr>
                                        <p:cTn id="17" dur="600" fill="hold"/>
                                        <p:tgtEl>
                                          <p:spTgt spid="7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 presetClass="entr" presetSubtype="8" decel="52500" fill="hold" grpId="0" nodeType="afterEffect">
                                  <p:stCondLst>
                                    <p:cond delay="0"/>
                                  </p:stCondLst>
                                  <p:childTnLst>
                                    <p:set>
                                      <p:cBhvr>
                                        <p:cTn id="20" dur="1" fill="hold">
                                          <p:stCondLst>
                                            <p:cond delay="0"/>
                                          </p:stCondLst>
                                        </p:cTn>
                                        <p:tgtEl>
                                          <p:spTgt spid="70"/>
                                        </p:tgtEl>
                                        <p:attrNameLst>
                                          <p:attrName>style.visibility</p:attrName>
                                        </p:attrNameLst>
                                      </p:cBhvr>
                                      <p:to>
                                        <p:strVal val="visible"/>
                                      </p:to>
                                    </p:set>
                                    <p:anim calcmode="lin" valueType="num">
                                      <p:cBhvr additive="base">
                                        <p:cTn id="21" dur="400" fill="hold"/>
                                        <p:tgtEl>
                                          <p:spTgt spid="70"/>
                                        </p:tgtEl>
                                        <p:attrNameLst>
                                          <p:attrName>ppt_x</p:attrName>
                                        </p:attrNameLst>
                                      </p:cBhvr>
                                      <p:tavLst>
                                        <p:tav tm="0">
                                          <p:val>
                                            <p:strVal val="0-#ppt_w/2"/>
                                          </p:val>
                                        </p:tav>
                                        <p:tav tm="100000">
                                          <p:val>
                                            <p:strVal val="#ppt_x"/>
                                          </p:val>
                                        </p:tav>
                                      </p:tavLst>
                                    </p:anim>
                                    <p:anim calcmode="lin" valueType="num">
                                      <p:cBhvr additive="base">
                                        <p:cTn id="22" dur="400" fill="hold"/>
                                        <p:tgtEl>
                                          <p:spTgt spid="70"/>
                                        </p:tgtEl>
                                        <p:attrNameLst>
                                          <p:attrName>ppt_y</p:attrName>
                                        </p:attrNameLst>
                                      </p:cBhvr>
                                      <p:tavLst>
                                        <p:tav tm="0">
                                          <p:val>
                                            <p:strVal val="#ppt_y"/>
                                          </p:val>
                                        </p:tav>
                                        <p:tav tm="100000">
                                          <p:val>
                                            <p:strVal val="#ppt_y"/>
                                          </p:val>
                                        </p:tav>
                                      </p:tavLst>
                                    </p:anim>
                                  </p:childTnLst>
                                </p:cTn>
                              </p:par>
                              <p:par>
                                <p:cTn id="23" presetID="2" presetClass="entr" presetSubtype="2" decel="52500"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anim calcmode="lin" valueType="num">
                                      <p:cBhvr additive="base">
                                        <p:cTn id="25" dur="400" fill="hold"/>
                                        <p:tgtEl>
                                          <p:spTgt spid="72"/>
                                        </p:tgtEl>
                                        <p:attrNameLst>
                                          <p:attrName>ppt_x</p:attrName>
                                        </p:attrNameLst>
                                      </p:cBhvr>
                                      <p:tavLst>
                                        <p:tav tm="0">
                                          <p:val>
                                            <p:strVal val="1+#ppt_w/2"/>
                                          </p:val>
                                        </p:tav>
                                        <p:tav tm="100000">
                                          <p:val>
                                            <p:strVal val="#ppt_x"/>
                                          </p:val>
                                        </p:tav>
                                      </p:tavLst>
                                    </p:anim>
                                    <p:anim calcmode="lin" valueType="num">
                                      <p:cBhvr additive="base">
                                        <p:cTn id="26" dur="400" fill="hold"/>
                                        <p:tgtEl>
                                          <p:spTgt spid="72"/>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wipe(left)">
                                      <p:cBhvr>
                                        <p:cTn id="30" dur="500"/>
                                        <p:tgtEl>
                                          <p:spTgt spid="73"/>
                                        </p:tgtEl>
                                      </p:cBhvr>
                                    </p:animEffect>
                                  </p:childTnLst>
                                </p:cTn>
                              </p:par>
                            </p:childTnLst>
                          </p:cTn>
                        </p:par>
                        <p:par>
                          <p:cTn id="31" fill="hold">
                            <p:stCondLst>
                              <p:cond delay="3000"/>
                            </p:stCondLst>
                            <p:childTnLst>
                              <p:par>
                                <p:cTn id="32" presetID="12" presetClass="entr" presetSubtype="4" fill="hold" grpId="0" nodeType="afterEffect">
                                  <p:stCondLst>
                                    <p:cond delay="0"/>
                                  </p:stCondLst>
                                  <p:childTnLst>
                                    <p:set>
                                      <p:cBhvr>
                                        <p:cTn id="33" dur="1" fill="hold">
                                          <p:stCondLst>
                                            <p:cond delay="0"/>
                                          </p:stCondLst>
                                        </p:cTn>
                                        <p:tgtEl>
                                          <p:spTgt spid="74"/>
                                        </p:tgtEl>
                                        <p:attrNameLst>
                                          <p:attrName>style.visibility</p:attrName>
                                        </p:attrNameLst>
                                      </p:cBhvr>
                                      <p:to>
                                        <p:strVal val="visible"/>
                                      </p:to>
                                    </p:set>
                                    <p:anim calcmode="lin" valueType="num">
                                      <p:cBhvr additive="base">
                                        <p:cTn id="34" dur="400"/>
                                        <p:tgtEl>
                                          <p:spTgt spid="74"/>
                                        </p:tgtEl>
                                        <p:attrNameLst>
                                          <p:attrName>ppt_y</p:attrName>
                                        </p:attrNameLst>
                                      </p:cBhvr>
                                      <p:tavLst>
                                        <p:tav tm="0">
                                          <p:val>
                                            <p:strVal val="#ppt_y+#ppt_h*1.125000"/>
                                          </p:val>
                                        </p:tav>
                                        <p:tav tm="100000">
                                          <p:val>
                                            <p:strVal val="#ppt_y"/>
                                          </p:val>
                                        </p:tav>
                                      </p:tavLst>
                                    </p:anim>
                                    <p:animEffect transition="in" filter="wipe(up)">
                                      <p:cBhvr>
                                        <p:cTn id="35" dur="400"/>
                                        <p:tgtEl>
                                          <p:spTgt spid="74"/>
                                        </p:tgtEl>
                                      </p:cBhvr>
                                    </p:animEffect>
                                  </p:childTnLst>
                                </p:cTn>
                              </p:par>
                            </p:childTnLst>
                          </p:cTn>
                        </p:par>
                        <p:par>
                          <p:cTn id="36" fill="hold">
                            <p:stCondLst>
                              <p:cond delay="3500"/>
                            </p:stCondLst>
                            <p:childTnLst>
                              <p:par>
                                <p:cTn id="37" presetID="2" presetClass="entr" presetSubtype="8" decel="52500" fill="hold" grpId="0" nodeType="afterEffect">
                                  <p:stCondLst>
                                    <p:cond delay="0"/>
                                  </p:stCondLst>
                                  <p:childTnLst>
                                    <p:set>
                                      <p:cBhvr>
                                        <p:cTn id="38" dur="1" fill="hold">
                                          <p:stCondLst>
                                            <p:cond delay="0"/>
                                          </p:stCondLst>
                                        </p:cTn>
                                        <p:tgtEl>
                                          <p:spTgt spid="90"/>
                                        </p:tgtEl>
                                        <p:attrNameLst>
                                          <p:attrName>style.visibility</p:attrName>
                                        </p:attrNameLst>
                                      </p:cBhvr>
                                      <p:to>
                                        <p:strVal val="visible"/>
                                      </p:to>
                                    </p:set>
                                    <p:anim calcmode="lin" valueType="num">
                                      <p:cBhvr additive="base">
                                        <p:cTn id="39" dur="400" fill="hold"/>
                                        <p:tgtEl>
                                          <p:spTgt spid="90"/>
                                        </p:tgtEl>
                                        <p:attrNameLst>
                                          <p:attrName>ppt_x</p:attrName>
                                        </p:attrNameLst>
                                      </p:cBhvr>
                                      <p:tavLst>
                                        <p:tav tm="0">
                                          <p:val>
                                            <p:strVal val="0-#ppt_w/2"/>
                                          </p:val>
                                        </p:tav>
                                        <p:tav tm="100000">
                                          <p:val>
                                            <p:strVal val="#ppt_x"/>
                                          </p:val>
                                        </p:tav>
                                      </p:tavLst>
                                    </p:anim>
                                    <p:anim calcmode="lin" valueType="num">
                                      <p:cBhvr additive="base">
                                        <p:cTn id="40" dur="400" fill="hold"/>
                                        <p:tgtEl>
                                          <p:spTgt spid="90"/>
                                        </p:tgtEl>
                                        <p:attrNameLst>
                                          <p:attrName>ppt_y</p:attrName>
                                        </p:attrNameLst>
                                      </p:cBhvr>
                                      <p:tavLst>
                                        <p:tav tm="0">
                                          <p:val>
                                            <p:strVal val="#ppt_y"/>
                                          </p:val>
                                        </p:tav>
                                        <p:tav tm="100000">
                                          <p:val>
                                            <p:strVal val="#ppt_y"/>
                                          </p:val>
                                        </p:tav>
                                      </p:tavLst>
                                    </p:anim>
                                  </p:childTnLst>
                                </p:cTn>
                              </p:par>
                              <p:par>
                                <p:cTn id="41" presetID="2" presetClass="entr" presetSubtype="2" decel="52500" fill="hold" grpId="0" nodeType="with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400" fill="hold"/>
                                        <p:tgtEl>
                                          <p:spTgt spid="92"/>
                                        </p:tgtEl>
                                        <p:attrNameLst>
                                          <p:attrName>ppt_x</p:attrName>
                                        </p:attrNameLst>
                                      </p:cBhvr>
                                      <p:tavLst>
                                        <p:tav tm="0">
                                          <p:val>
                                            <p:strVal val="1+#ppt_w/2"/>
                                          </p:val>
                                        </p:tav>
                                        <p:tav tm="100000">
                                          <p:val>
                                            <p:strVal val="#ppt_x"/>
                                          </p:val>
                                        </p:tav>
                                      </p:tavLst>
                                    </p:anim>
                                    <p:anim calcmode="lin" valueType="num">
                                      <p:cBhvr additive="base">
                                        <p:cTn id="44" dur="4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2" presetClass="entr" presetSubtype="8" fill="hold" nodeType="afterEffect">
                                  <p:stCondLst>
                                    <p:cond delay="0"/>
                                  </p:stCondLst>
                                  <p:childTnLst>
                                    <p:set>
                                      <p:cBhvr>
                                        <p:cTn id="47" dur="1" fill="hold">
                                          <p:stCondLst>
                                            <p:cond delay="0"/>
                                          </p:stCondLst>
                                        </p:cTn>
                                        <p:tgtEl>
                                          <p:spTgt spid="93"/>
                                        </p:tgtEl>
                                        <p:attrNameLst>
                                          <p:attrName>style.visibility</p:attrName>
                                        </p:attrNameLst>
                                      </p:cBhvr>
                                      <p:to>
                                        <p:strVal val="visible"/>
                                      </p:to>
                                    </p:set>
                                    <p:animEffect transition="in" filter="wipe(left)">
                                      <p:cBhvr>
                                        <p:cTn id="48" dur="500"/>
                                        <p:tgtEl>
                                          <p:spTgt spid="93"/>
                                        </p:tgtEl>
                                      </p:cBhvr>
                                    </p:animEffect>
                                  </p:childTnLst>
                                </p:cTn>
                              </p:par>
                            </p:childTnLst>
                          </p:cTn>
                        </p:par>
                        <p:par>
                          <p:cTn id="49" fill="hold">
                            <p:stCondLst>
                              <p:cond delay="4500"/>
                            </p:stCondLst>
                            <p:childTnLst>
                              <p:par>
                                <p:cTn id="50" presetID="12" presetClass="entr" presetSubtype="4" fill="hold" grpId="0" nodeType="afterEffect">
                                  <p:stCondLst>
                                    <p:cond delay="0"/>
                                  </p:stCondLst>
                                  <p:childTnLst>
                                    <p:set>
                                      <p:cBhvr>
                                        <p:cTn id="51" dur="1" fill="hold">
                                          <p:stCondLst>
                                            <p:cond delay="0"/>
                                          </p:stCondLst>
                                        </p:cTn>
                                        <p:tgtEl>
                                          <p:spTgt spid="94"/>
                                        </p:tgtEl>
                                        <p:attrNameLst>
                                          <p:attrName>style.visibility</p:attrName>
                                        </p:attrNameLst>
                                      </p:cBhvr>
                                      <p:to>
                                        <p:strVal val="visible"/>
                                      </p:to>
                                    </p:set>
                                    <p:anim calcmode="lin" valueType="num">
                                      <p:cBhvr additive="base">
                                        <p:cTn id="52" dur="400"/>
                                        <p:tgtEl>
                                          <p:spTgt spid="94"/>
                                        </p:tgtEl>
                                        <p:attrNameLst>
                                          <p:attrName>ppt_y</p:attrName>
                                        </p:attrNameLst>
                                      </p:cBhvr>
                                      <p:tavLst>
                                        <p:tav tm="0">
                                          <p:val>
                                            <p:strVal val="#ppt_y+#ppt_h*1.125000"/>
                                          </p:val>
                                        </p:tav>
                                        <p:tav tm="100000">
                                          <p:val>
                                            <p:strVal val="#ppt_y"/>
                                          </p:val>
                                        </p:tav>
                                      </p:tavLst>
                                    </p:anim>
                                    <p:animEffect transition="in" filter="wipe(up)">
                                      <p:cBhvr>
                                        <p:cTn id="53" dur="400"/>
                                        <p:tgtEl>
                                          <p:spTgt spid="94"/>
                                        </p:tgtEl>
                                      </p:cBhvr>
                                    </p:animEffect>
                                  </p:childTnLst>
                                </p:cTn>
                              </p:par>
                              <p:par>
                                <p:cTn id="54" presetID="2" presetClass="entr" presetSubtype="2" decel="52500" fill="hold" grpId="0" nodeType="with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additive="base">
                                        <p:cTn id="56" dur="400" fill="hold"/>
                                        <p:tgtEl>
                                          <p:spTgt spid="97"/>
                                        </p:tgtEl>
                                        <p:attrNameLst>
                                          <p:attrName>ppt_x</p:attrName>
                                        </p:attrNameLst>
                                      </p:cBhvr>
                                      <p:tavLst>
                                        <p:tav tm="0">
                                          <p:val>
                                            <p:strVal val="1+#ppt_w/2"/>
                                          </p:val>
                                        </p:tav>
                                        <p:tav tm="100000">
                                          <p:val>
                                            <p:strVal val="#ppt_x"/>
                                          </p:val>
                                        </p:tav>
                                      </p:tavLst>
                                    </p:anim>
                                    <p:anim calcmode="lin" valueType="num">
                                      <p:cBhvr additive="base">
                                        <p:cTn id="57" dur="400" fill="hold"/>
                                        <p:tgtEl>
                                          <p:spTgt spid="97"/>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22" presetClass="entr" presetSubtype="8" fill="hold" nodeType="afterEffect">
                                  <p:stCondLst>
                                    <p:cond delay="0"/>
                                  </p:stCondLst>
                                  <p:childTnLst>
                                    <p:set>
                                      <p:cBhvr>
                                        <p:cTn id="60" dur="1" fill="hold">
                                          <p:stCondLst>
                                            <p:cond delay="0"/>
                                          </p:stCondLst>
                                        </p:cTn>
                                        <p:tgtEl>
                                          <p:spTgt spid="98"/>
                                        </p:tgtEl>
                                        <p:attrNameLst>
                                          <p:attrName>style.visibility</p:attrName>
                                        </p:attrNameLst>
                                      </p:cBhvr>
                                      <p:to>
                                        <p:strVal val="visible"/>
                                      </p:to>
                                    </p:set>
                                    <p:animEffect transition="in" filter="wipe(left)">
                                      <p:cBhvr>
                                        <p:cTn id="61" dur="500"/>
                                        <p:tgtEl>
                                          <p:spTgt spid="98"/>
                                        </p:tgtEl>
                                      </p:cBhvr>
                                    </p:animEffect>
                                  </p:childTnLst>
                                </p:cTn>
                              </p:par>
                            </p:childTnLst>
                          </p:cTn>
                        </p:par>
                        <p:par>
                          <p:cTn id="62" fill="hold">
                            <p:stCondLst>
                              <p:cond delay="5500"/>
                            </p:stCondLst>
                            <p:childTnLst>
                              <p:par>
                                <p:cTn id="63" presetID="12" presetClass="entr" presetSubtype="4" fill="hold" grpId="0" nodeType="afterEffect">
                                  <p:stCondLst>
                                    <p:cond delay="0"/>
                                  </p:stCondLst>
                                  <p:childTnLst>
                                    <p:set>
                                      <p:cBhvr>
                                        <p:cTn id="64" dur="1" fill="hold">
                                          <p:stCondLst>
                                            <p:cond delay="0"/>
                                          </p:stCondLst>
                                        </p:cTn>
                                        <p:tgtEl>
                                          <p:spTgt spid="99"/>
                                        </p:tgtEl>
                                        <p:attrNameLst>
                                          <p:attrName>style.visibility</p:attrName>
                                        </p:attrNameLst>
                                      </p:cBhvr>
                                      <p:to>
                                        <p:strVal val="visible"/>
                                      </p:to>
                                    </p:set>
                                    <p:anim calcmode="lin" valueType="num">
                                      <p:cBhvr additive="base">
                                        <p:cTn id="65" dur="400"/>
                                        <p:tgtEl>
                                          <p:spTgt spid="99"/>
                                        </p:tgtEl>
                                        <p:attrNameLst>
                                          <p:attrName>ppt_y</p:attrName>
                                        </p:attrNameLst>
                                      </p:cBhvr>
                                      <p:tavLst>
                                        <p:tav tm="0">
                                          <p:val>
                                            <p:strVal val="#ppt_y+#ppt_h*1.125000"/>
                                          </p:val>
                                        </p:tav>
                                        <p:tav tm="100000">
                                          <p:val>
                                            <p:strVal val="#ppt_y"/>
                                          </p:val>
                                        </p:tav>
                                      </p:tavLst>
                                    </p:anim>
                                    <p:animEffect transition="in" filter="wipe(up)">
                                      <p:cBhvr>
                                        <p:cTn id="66" dur="400"/>
                                        <p:tgtEl>
                                          <p:spTgt spid="99"/>
                                        </p:tgtEl>
                                      </p:cBhvr>
                                    </p:animEffect>
                                  </p:childTnLst>
                                </p:cTn>
                              </p:par>
                            </p:childTnLst>
                          </p:cTn>
                        </p:par>
                        <p:par>
                          <p:cTn id="67" fill="hold">
                            <p:stCondLst>
                              <p:cond delay="6000"/>
                            </p:stCondLst>
                            <p:childTnLst>
                              <p:par>
                                <p:cTn id="68" presetID="47" presetClass="entr" presetSubtype="0" fill="hold" nodeType="afterEffect">
                                  <p:stCondLst>
                                    <p:cond delay="0"/>
                                  </p:stCondLst>
                                  <p:childTnLst>
                                    <p:set>
                                      <p:cBhvr>
                                        <p:cTn id="69" dur="1" fill="hold">
                                          <p:stCondLst>
                                            <p:cond delay="0"/>
                                          </p:stCondLst>
                                        </p:cTn>
                                        <p:tgtEl>
                                          <p:spTgt spid="101"/>
                                        </p:tgtEl>
                                        <p:attrNameLst>
                                          <p:attrName>style.visibility</p:attrName>
                                        </p:attrNameLst>
                                      </p:cBhvr>
                                      <p:to>
                                        <p:strVal val="visible"/>
                                      </p:to>
                                    </p:set>
                                    <p:animEffect transition="in" filter="fade">
                                      <p:cBhvr>
                                        <p:cTn id="70" dur="600"/>
                                        <p:tgtEl>
                                          <p:spTgt spid="101"/>
                                        </p:tgtEl>
                                      </p:cBhvr>
                                    </p:animEffect>
                                    <p:anim calcmode="lin" valueType="num">
                                      <p:cBhvr>
                                        <p:cTn id="71" dur="600" fill="hold"/>
                                        <p:tgtEl>
                                          <p:spTgt spid="101"/>
                                        </p:tgtEl>
                                        <p:attrNameLst>
                                          <p:attrName>ppt_x</p:attrName>
                                        </p:attrNameLst>
                                      </p:cBhvr>
                                      <p:tavLst>
                                        <p:tav tm="0">
                                          <p:val>
                                            <p:strVal val="#ppt_x"/>
                                          </p:val>
                                        </p:tav>
                                        <p:tav tm="100000">
                                          <p:val>
                                            <p:strVal val="#ppt_x"/>
                                          </p:val>
                                        </p:tav>
                                      </p:tavLst>
                                    </p:anim>
                                    <p:anim calcmode="lin" valueType="num">
                                      <p:cBhvr>
                                        <p:cTn id="72" dur="600" fill="hold"/>
                                        <p:tgtEl>
                                          <p:spTgt spid="101"/>
                                        </p:tgtEl>
                                        <p:attrNameLst>
                                          <p:attrName>ppt_y</p:attrName>
                                        </p:attrNameLst>
                                      </p:cBhvr>
                                      <p:tavLst>
                                        <p:tav tm="0">
                                          <p:val>
                                            <p:strVal val="#ppt_y-.1"/>
                                          </p:val>
                                        </p:tav>
                                        <p:tav tm="100000">
                                          <p:val>
                                            <p:strVal val="#ppt_y"/>
                                          </p:val>
                                        </p:tav>
                                      </p:tavLst>
                                    </p:anim>
                                  </p:childTnLst>
                                </p:cTn>
                              </p:par>
                              <p:par>
                                <p:cTn id="73" presetID="2" presetClass="entr" presetSubtype="2" decel="52500" fill="hold" grpId="0" nodeType="withEffect">
                                  <p:stCondLst>
                                    <p:cond delay="0"/>
                                  </p:stCondLst>
                                  <p:childTnLst>
                                    <p:set>
                                      <p:cBhvr>
                                        <p:cTn id="74" dur="1" fill="hold">
                                          <p:stCondLst>
                                            <p:cond delay="0"/>
                                          </p:stCondLst>
                                        </p:cTn>
                                        <p:tgtEl>
                                          <p:spTgt spid="102"/>
                                        </p:tgtEl>
                                        <p:attrNameLst>
                                          <p:attrName>style.visibility</p:attrName>
                                        </p:attrNameLst>
                                      </p:cBhvr>
                                      <p:to>
                                        <p:strVal val="visible"/>
                                      </p:to>
                                    </p:set>
                                    <p:anim calcmode="lin" valueType="num">
                                      <p:cBhvr additive="base">
                                        <p:cTn id="75" dur="400" fill="hold"/>
                                        <p:tgtEl>
                                          <p:spTgt spid="102"/>
                                        </p:tgtEl>
                                        <p:attrNameLst>
                                          <p:attrName>ppt_x</p:attrName>
                                        </p:attrNameLst>
                                      </p:cBhvr>
                                      <p:tavLst>
                                        <p:tav tm="0">
                                          <p:val>
                                            <p:strVal val="1+#ppt_w/2"/>
                                          </p:val>
                                        </p:tav>
                                        <p:tav tm="100000">
                                          <p:val>
                                            <p:strVal val="#ppt_x"/>
                                          </p:val>
                                        </p:tav>
                                      </p:tavLst>
                                    </p:anim>
                                    <p:anim calcmode="lin" valueType="num">
                                      <p:cBhvr additive="base">
                                        <p:cTn id="76" dur="400" fill="hold"/>
                                        <p:tgtEl>
                                          <p:spTgt spid="102"/>
                                        </p:tgtEl>
                                        <p:attrNameLst>
                                          <p:attrName>ppt_y</p:attrName>
                                        </p:attrNameLst>
                                      </p:cBhvr>
                                      <p:tavLst>
                                        <p:tav tm="0">
                                          <p:val>
                                            <p:strVal val="#ppt_y"/>
                                          </p:val>
                                        </p:tav>
                                        <p:tav tm="100000">
                                          <p:val>
                                            <p:strVal val="#ppt_y"/>
                                          </p:val>
                                        </p:tav>
                                      </p:tavLst>
                                    </p:anim>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103"/>
                                        </p:tgtEl>
                                        <p:attrNameLst>
                                          <p:attrName>style.visibility</p:attrName>
                                        </p:attrNameLst>
                                      </p:cBhvr>
                                      <p:to>
                                        <p:strVal val="visible"/>
                                      </p:to>
                                    </p:set>
                                    <p:animEffect transition="in" filter="wipe(left)">
                                      <p:cBhvr>
                                        <p:cTn id="80" dur="500"/>
                                        <p:tgtEl>
                                          <p:spTgt spid="103"/>
                                        </p:tgtEl>
                                      </p:cBhvr>
                                    </p:animEffect>
                                  </p:childTnLst>
                                </p:cTn>
                              </p:par>
                            </p:childTnLst>
                          </p:cTn>
                        </p:par>
                        <p:par>
                          <p:cTn id="81" fill="hold">
                            <p:stCondLst>
                              <p:cond delay="7500"/>
                            </p:stCondLst>
                            <p:childTnLst>
                              <p:par>
                                <p:cTn id="82" presetID="12" presetClass="entr" presetSubtype="4" fill="hold" grpId="0" nodeType="afterEffect">
                                  <p:stCondLst>
                                    <p:cond delay="0"/>
                                  </p:stCondLst>
                                  <p:childTnLst>
                                    <p:set>
                                      <p:cBhvr>
                                        <p:cTn id="83" dur="1" fill="hold">
                                          <p:stCondLst>
                                            <p:cond delay="0"/>
                                          </p:stCondLst>
                                        </p:cTn>
                                        <p:tgtEl>
                                          <p:spTgt spid="104"/>
                                        </p:tgtEl>
                                        <p:attrNameLst>
                                          <p:attrName>style.visibility</p:attrName>
                                        </p:attrNameLst>
                                      </p:cBhvr>
                                      <p:to>
                                        <p:strVal val="visible"/>
                                      </p:to>
                                    </p:set>
                                    <p:anim calcmode="lin" valueType="num">
                                      <p:cBhvr additive="base">
                                        <p:cTn id="84" dur="400"/>
                                        <p:tgtEl>
                                          <p:spTgt spid="104"/>
                                        </p:tgtEl>
                                        <p:attrNameLst>
                                          <p:attrName>ppt_y</p:attrName>
                                        </p:attrNameLst>
                                      </p:cBhvr>
                                      <p:tavLst>
                                        <p:tav tm="0">
                                          <p:val>
                                            <p:strVal val="#ppt_y+#ppt_h*1.125000"/>
                                          </p:val>
                                        </p:tav>
                                        <p:tav tm="100000">
                                          <p:val>
                                            <p:strVal val="#ppt_y"/>
                                          </p:val>
                                        </p:tav>
                                      </p:tavLst>
                                    </p:anim>
                                    <p:animEffect transition="in" filter="wipe(up)">
                                      <p:cBhvr>
                                        <p:cTn id="85" dur="4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bldLvl="0" animBg="1"/>
      <p:bldP spid="72" grpId="0" bldLvl="0" animBg="1"/>
      <p:bldP spid="74" grpId="0" bldLvl="0" animBg="1"/>
      <p:bldP spid="90" grpId="0" bldLvl="0" animBg="1"/>
      <p:bldP spid="92" grpId="0" bldLvl="0" animBg="1"/>
      <p:bldP spid="94" grpId="0" bldLvl="0" animBg="1"/>
      <p:bldP spid="97" grpId="0" bldLvl="0" animBg="1"/>
      <p:bldP spid="99" grpId="0" bldLvl="0" animBg="1"/>
      <p:bldP spid="102" grpId="0" bldLvl="0" animBg="1"/>
      <p:bldP spid="104" grpId="0" bldLvl="0" animBg="1"/>
      <p:bldP spid="3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直接连接符 21"/>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24" name="燕尾形 23"/>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2716530" y="0"/>
            <a:ext cx="6162675" cy="6884670"/>
          </a:xfrm>
          <a:prstGeom prst="rect">
            <a:avLst/>
          </a:prstGeom>
        </p:spPr>
      </p:pic>
    </p:spTree>
  </p:cSld>
  <p:clrMapOvr>
    <a:masterClrMapping/>
  </p:clrMapOvr>
  <p:transition spd="slow" advTm="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6270" y="1602740"/>
            <a:ext cx="6947535" cy="1060450"/>
          </a:xfrm>
          <a:prstGeom prst="rect">
            <a:avLst/>
          </a:prstGeom>
          <a:noFill/>
        </p:spPr>
        <p:txBody>
          <a:bodyPr wrap="square" rtlCol="0">
            <a:spAutoFit/>
          </a:bodyPr>
          <a:lstStyle/>
          <a:p>
            <a:pPr lvl="0" algn="l"/>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sym typeface="+mn-ea"/>
              </a:rPr>
              <a:t>2018年7月24日</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lvl="0" algn="l"/>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sym typeface="+mn-ea"/>
              </a:rPr>
              <a:t>国务院关于优化科研管理提升科研绩效若干措施的通知</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sym typeface="+mn-ea"/>
              </a:rPr>
              <a:t>（国发〔2018〕25号）</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3" name="TextBox 2"/>
          <p:cNvSpPr txBox="1"/>
          <p:nvPr/>
        </p:nvSpPr>
        <p:spPr>
          <a:xfrm>
            <a:off x="4446580" y="3268964"/>
            <a:ext cx="6689186" cy="1060450"/>
          </a:xfrm>
          <a:prstGeom prst="rect">
            <a:avLst/>
          </a:prstGeom>
          <a:noFill/>
        </p:spPr>
        <p:txBody>
          <a:bodyPr wrap="square" rtlCol="0">
            <a:spAutoFit/>
          </a:bodyPr>
          <a:lstStyle/>
          <a:p>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2018</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年</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10</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月</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15</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日</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《国家自然科学基金委员会关于收回2015年度结题项目结余资金的通知》（国科金发财〔2018〕91号）</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4511040" y="4715510"/>
            <a:ext cx="6882765" cy="1060450"/>
          </a:xfrm>
          <a:prstGeom prst="rect">
            <a:avLst/>
          </a:prstGeom>
          <a:noFill/>
        </p:spPr>
        <p:txBody>
          <a:bodyPr wrap="square" rtlCol="0">
            <a:spAutoFit/>
          </a:bodyPr>
          <a:lstStyle/>
          <a:p>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2018</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年</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9</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月</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27</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日</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rPr>
              <a:t>《国家自然科学基金委员会关于国家自然科学基金资助项目资金管理的补充通知》（国科金发财〔2018〕88号）</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cxnSp>
        <p:nvCxnSpPr>
          <p:cNvPr id="5" name="直接连接符 4"/>
          <p:cNvCxnSpPr/>
          <p:nvPr/>
        </p:nvCxnSpPr>
        <p:spPr>
          <a:xfrm flipV="1">
            <a:off x="4446580" y="2886504"/>
            <a:ext cx="6689186" cy="26216"/>
          </a:xfrm>
          <a:prstGeom prst="line">
            <a:avLst/>
          </a:prstGeom>
          <a:noFill/>
          <a:ln w="9525" cap="flat" cmpd="sng" algn="ctr">
            <a:solidFill>
              <a:schemeClr val="tx1"/>
            </a:solidFill>
            <a:prstDash val="dash"/>
          </a:ln>
          <a:effectLst/>
        </p:spPr>
      </p:cxnSp>
      <p:cxnSp>
        <p:nvCxnSpPr>
          <p:cNvPr id="6" name="直接连接符 5"/>
          <p:cNvCxnSpPr/>
          <p:nvPr/>
        </p:nvCxnSpPr>
        <p:spPr>
          <a:xfrm>
            <a:off x="4446580" y="4627279"/>
            <a:ext cx="6833202" cy="0"/>
          </a:xfrm>
          <a:prstGeom prst="line">
            <a:avLst/>
          </a:prstGeom>
          <a:noFill/>
          <a:ln w="9525" cap="flat" cmpd="sng" algn="ctr">
            <a:solidFill>
              <a:schemeClr val="tx1"/>
            </a:solidFill>
            <a:prstDash val="dash"/>
          </a:ln>
          <a:effectLst/>
        </p:spPr>
      </p:cxnSp>
      <p:grpSp>
        <p:nvGrpSpPr>
          <p:cNvPr id="7" name="组合 6"/>
          <p:cNvGrpSpPr/>
          <p:nvPr/>
        </p:nvGrpSpPr>
        <p:grpSpPr>
          <a:xfrm>
            <a:off x="3358902" y="1841758"/>
            <a:ext cx="874557" cy="722774"/>
            <a:chOff x="5068579" y="1212105"/>
            <a:chExt cx="555066" cy="458732"/>
          </a:xfrm>
        </p:grpSpPr>
        <p:sp>
          <p:nvSpPr>
            <p:cNvPr id="8" name="六边形 7"/>
            <p:cNvSpPr/>
            <p:nvPr/>
          </p:nvSpPr>
          <p:spPr>
            <a:xfrm>
              <a:off x="5068579" y="1212105"/>
              <a:ext cx="555066" cy="458732"/>
            </a:xfrm>
            <a:prstGeom prst="hexagon">
              <a:avLst/>
            </a:prstGeom>
            <a:solidFill>
              <a:srgbClr val="5FCAC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9" name="Freeform 70"/>
            <p:cNvSpPr>
              <a:spLocks noEditPoints="1"/>
            </p:cNvSpPr>
            <p:nvPr/>
          </p:nvSpPr>
          <p:spPr bwMode="auto">
            <a:xfrm>
              <a:off x="5235099" y="1295926"/>
              <a:ext cx="242524" cy="290241"/>
            </a:xfrm>
            <a:custGeom>
              <a:avLst/>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FFFFFF"/>
            </a:solidFill>
            <a:ln>
              <a:noFill/>
            </a:ln>
          </p:spPr>
          <p:txBody>
            <a:bodyPr vert="horz" wrap="square" lIns="68571" tIns="34286" rIns="68571" bIns="34286"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3358956" y="3437805"/>
            <a:ext cx="873509" cy="721908"/>
            <a:chOff x="5068633" y="2299928"/>
            <a:chExt cx="554400" cy="458182"/>
          </a:xfrm>
        </p:grpSpPr>
        <p:sp>
          <p:nvSpPr>
            <p:cNvPr id="11" name="六边形 10"/>
            <p:cNvSpPr/>
            <p:nvPr/>
          </p:nvSpPr>
          <p:spPr>
            <a:xfrm>
              <a:off x="5068633" y="2299928"/>
              <a:ext cx="554400" cy="458182"/>
            </a:xfrm>
            <a:prstGeom prst="hexagon">
              <a:avLst/>
            </a:prstGeom>
            <a:solidFill>
              <a:srgbClr val="A0BF0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2" name="Freeform 72"/>
            <p:cNvSpPr>
              <a:spLocks noEditPoints="1"/>
            </p:cNvSpPr>
            <p:nvPr/>
          </p:nvSpPr>
          <p:spPr bwMode="auto">
            <a:xfrm>
              <a:off x="5180447" y="2343925"/>
              <a:ext cx="369521" cy="370187"/>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68571" tIns="34286" rIns="68571" bIns="34286"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3359567" y="4837678"/>
            <a:ext cx="873509" cy="721908"/>
            <a:chOff x="5069244" y="3343865"/>
            <a:chExt cx="554400" cy="458182"/>
          </a:xfrm>
        </p:grpSpPr>
        <p:sp>
          <p:nvSpPr>
            <p:cNvPr id="14" name="六边形 13"/>
            <p:cNvSpPr/>
            <p:nvPr/>
          </p:nvSpPr>
          <p:spPr>
            <a:xfrm>
              <a:off x="5069244" y="3343865"/>
              <a:ext cx="554400" cy="458182"/>
            </a:xfrm>
            <a:prstGeom prst="hexagon">
              <a:avLst/>
            </a:prstGeom>
            <a:solidFill>
              <a:srgbClr val="319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5" name="Freeform 13"/>
            <p:cNvSpPr>
              <a:spLocks noEditPoints="1"/>
            </p:cNvSpPr>
            <p:nvPr/>
          </p:nvSpPr>
          <p:spPr bwMode="auto">
            <a:xfrm>
              <a:off x="5230120" y="3374754"/>
              <a:ext cx="217568" cy="401036"/>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68571" tIns="34286" rIns="68571" bIns="34286" numCol="1" anchor="t" anchorCtr="0" compatLnSpc="1"/>
            <a:lstStyle/>
            <a:p>
              <a:endParaRPr lang="en-US">
                <a:latin typeface="微软雅黑" panose="020B0503020204020204" pitchFamily="34" charset="-122"/>
                <a:ea typeface="微软雅黑" panose="020B0503020204020204" pitchFamily="34" charset="-122"/>
              </a:endParaRPr>
            </a:p>
          </p:txBody>
        </p:sp>
      </p:grpSp>
      <p:cxnSp>
        <p:nvCxnSpPr>
          <p:cNvPr id="16" name="直接连接符 15"/>
          <p:cNvCxnSpPr/>
          <p:nvPr/>
        </p:nvCxnSpPr>
        <p:spPr>
          <a:xfrm>
            <a:off x="4446580" y="5828096"/>
            <a:ext cx="6833202" cy="0"/>
          </a:xfrm>
          <a:prstGeom prst="line">
            <a:avLst/>
          </a:prstGeom>
          <a:noFill/>
          <a:ln w="9525" cap="flat" cmpd="sng" algn="ctr">
            <a:solidFill>
              <a:schemeClr val="tx1"/>
            </a:solidFill>
            <a:prstDash val="dash"/>
          </a:ln>
          <a:effectLst/>
        </p:spPr>
      </p:cxnSp>
      <p:grpSp>
        <p:nvGrpSpPr>
          <p:cNvPr id="17" name="组合 16"/>
          <p:cNvGrpSpPr/>
          <p:nvPr/>
        </p:nvGrpSpPr>
        <p:grpSpPr>
          <a:xfrm>
            <a:off x="1201837" y="1664190"/>
            <a:ext cx="1865711" cy="4573916"/>
            <a:chOff x="10256838" y="1484313"/>
            <a:chExt cx="1163638" cy="2852737"/>
          </a:xfrm>
        </p:grpSpPr>
        <p:sp>
          <p:nvSpPr>
            <p:cNvPr id="18" name="Freeform 33"/>
            <p:cNvSpPr/>
            <p:nvPr/>
          </p:nvSpPr>
          <p:spPr bwMode="auto">
            <a:xfrm>
              <a:off x="10591801" y="1736725"/>
              <a:ext cx="188913" cy="273050"/>
            </a:xfrm>
            <a:custGeom>
              <a:avLst/>
              <a:gdLst>
                <a:gd name="T0" fmla="*/ 0 w 132"/>
                <a:gd name="T1" fmla="*/ 83 h 190"/>
                <a:gd name="T2" fmla="*/ 5 w 132"/>
                <a:gd name="T3" fmla="*/ 7 h 190"/>
                <a:gd name="T4" fmla="*/ 90 w 132"/>
                <a:gd name="T5" fmla="*/ 44 h 190"/>
                <a:gd name="T6" fmla="*/ 124 w 132"/>
                <a:gd name="T7" fmla="*/ 131 h 190"/>
                <a:gd name="T8" fmla="*/ 62 w 132"/>
                <a:gd name="T9" fmla="*/ 190 h 190"/>
                <a:gd name="T10" fmla="*/ 0 w 132"/>
                <a:gd name="T11" fmla="*/ 83 h 190"/>
              </a:gdLst>
              <a:ahLst/>
              <a:cxnLst>
                <a:cxn ang="0">
                  <a:pos x="T0" y="T1"/>
                </a:cxn>
                <a:cxn ang="0">
                  <a:pos x="T2" y="T3"/>
                </a:cxn>
                <a:cxn ang="0">
                  <a:pos x="T4" y="T5"/>
                </a:cxn>
                <a:cxn ang="0">
                  <a:pos x="T6" y="T7"/>
                </a:cxn>
                <a:cxn ang="0">
                  <a:pos x="T8" y="T9"/>
                </a:cxn>
                <a:cxn ang="0">
                  <a:pos x="T10" y="T11"/>
                </a:cxn>
              </a:cxnLst>
              <a:rect l="0" t="0" r="r" b="b"/>
              <a:pathLst>
                <a:path w="132" h="190">
                  <a:moveTo>
                    <a:pt x="0" y="83"/>
                  </a:moveTo>
                  <a:cubicBezTo>
                    <a:pt x="0" y="83"/>
                    <a:pt x="5" y="15"/>
                    <a:pt x="5" y="7"/>
                  </a:cubicBezTo>
                  <a:cubicBezTo>
                    <a:pt x="5" y="0"/>
                    <a:pt x="90" y="44"/>
                    <a:pt x="90" y="44"/>
                  </a:cubicBezTo>
                  <a:cubicBezTo>
                    <a:pt x="90" y="44"/>
                    <a:pt x="116" y="103"/>
                    <a:pt x="124" y="131"/>
                  </a:cubicBezTo>
                  <a:cubicBezTo>
                    <a:pt x="132" y="159"/>
                    <a:pt x="62" y="190"/>
                    <a:pt x="62" y="190"/>
                  </a:cubicBezTo>
                  <a:lnTo>
                    <a:pt x="0" y="83"/>
                  </a:lnTo>
                  <a:close/>
                </a:path>
              </a:pathLst>
            </a:custGeom>
            <a:solidFill>
              <a:srgbClr val="C68C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34"/>
            <p:cNvSpPr/>
            <p:nvPr/>
          </p:nvSpPr>
          <p:spPr bwMode="auto">
            <a:xfrm>
              <a:off x="10456863" y="4075113"/>
              <a:ext cx="282575" cy="261937"/>
            </a:xfrm>
            <a:custGeom>
              <a:avLst/>
              <a:gdLst>
                <a:gd name="T0" fmla="*/ 27 w 196"/>
                <a:gd name="T1" fmla="*/ 16 h 182"/>
                <a:gd name="T2" fmla="*/ 16 w 196"/>
                <a:gd name="T3" fmla="*/ 102 h 182"/>
                <a:gd name="T4" fmla="*/ 11 w 196"/>
                <a:gd name="T5" fmla="*/ 126 h 182"/>
                <a:gd name="T6" fmla="*/ 38 w 196"/>
                <a:gd name="T7" fmla="*/ 126 h 182"/>
                <a:gd name="T8" fmla="*/ 129 w 196"/>
                <a:gd name="T9" fmla="*/ 174 h 182"/>
                <a:gd name="T10" fmla="*/ 196 w 196"/>
                <a:gd name="T11" fmla="*/ 153 h 182"/>
                <a:gd name="T12" fmla="*/ 161 w 196"/>
                <a:gd name="T13" fmla="*/ 96 h 182"/>
                <a:gd name="T14" fmla="*/ 121 w 196"/>
                <a:gd name="T15" fmla="*/ 16 h 182"/>
                <a:gd name="T16" fmla="*/ 27 w 196"/>
                <a:gd name="T17" fmla="*/ 1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182">
                  <a:moveTo>
                    <a:pt x="27" y="16"/>
                  </a:moveTo>
                  <a:cubicBezTo>
                    <a:pt x="27" y="16"/>
                    <a:pt x="0" y="81"/>
                    <a:pt x="16" y="102"/>
                  </a:cubicBezTo>
                  <a:lnTo>
                    <a:pt x="11" y="126"/>
                  </a:lnTo>
                  <a:lnTo>
                    <a:pt x="38" y="126"/>
                  </a:lnTo>
                  <a:cubicBezTo>
                    <a:pt x="38" y="126"/>
                    <a:pt x="46" y="182"/>
                    <a:pt x="129" y="174"/>
                  </a:cubicBezTo>
                  <a:lnTo>
                    <a:pt x="196" y="153"/>
                  </a:lnTo>
                  <a:cubicBezTo>
                    <a:pt x="196" y="153"/>
                    <a:pt x="166" y="103"/>
                    <a:pt x="161" y="96"/>
                  </a:cubicBezTo>
                  <a:cubicBezTo>
                    <a:pt x="156" y="89"/>
                    <a:pt x="124" y="33"/>
                    <a:pt x="121" y="16"/>
                  </a:cubicBezTo>
                  <a:cubicBezTo>
                    <a:pt x="118" y="0"/>
                    <a:pt x="27" y="16"/>
                    <a:pt x="27" y="16"/>
                  </a:cubicBez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35"/>
            <p:cNvSpPr/>
            <p:nvPr/>
          </p:nvSpPr>
          <p:spPr bwMode="auto">
            <a:xfrm>
              <a:off x="11185526" y="2214563"/>
              <a:ext cx="234950" cy="152400"/>
            </a:xfrm>
            <a:custGeom>
              <a:avLst/>
              <a:gdLst>
                <a:gd name="T0" fmla="*/ 29 w 163"/>
                <a:gd name="T1" fmla="*/ 101 h 106"/>
                <a:gd name="T2" fmla="*/ 91 w 163"/>
                <a:gd name="T3" fmla="*/ 101 h 106"/>
                <a:gd name="T4" fmla="*/ 163 w 163"/>
                <a:gd name="T5" fmla="*/ 61 h 106"/>
                <a:gd name="T6" fmla="*/ 163 w 163"/>
                <a:gd name="T7" fmla="*/ 40 h 106"/>
                <a:gd name="T8" fmla="*/ 120 w 163"/>
                <a:gd name="T9" fmla="*/ 40 h 106"/>
                <a:gd name="T10" fmla="*/ 62 w 163"/>
                <a:gd name="T11" fmla="*/ 48 h 106"/>
                <a:gd name="T12" fmla="*/ 48 w 163"/>
                <a:gd name="T13" fmla="*/ 35 h 106"/>
                <a:gd name="T14" fmla="*/ 56 w 163"/>
                <a:gd name="T15" fmla="*/ 7 h 106"/>
                <a:gd name="T16" fmla="*/ 29 w 163"/>
                <a:gd name="T17" fmla="*/ 42 h 106"/>
                <a:gd name="T18" fmla="*/ 0 w 163"/>
                <a:gd name="T19" fmla="*/ 69 h 106"/>
                <a:gd name="T20" fmla="*/ 29 w 163"/>
                <a:gd name="T21" fmla="*/ 10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06">
                  <a:moveTo>
                    <a:pt x="29" y="101"/>
                  </a:moveTo>
                  <a:cubicBezTo>
                    <a:pt x="29" y="101"/>
                    <a:pt x="80" y="106"/>
                    <a:pt x="91" y="101"/>
                  </a:cubicBezTo>
                  <a:cubicBezTo>
                    <a:pt x="102" y="96"/>
                    <a:pt x="163" y="61"/>
                    <a:pt x="163" y="61"/>
                  </a:cubicBezTo>
                  <a:lnTo>
                    <a:pt x="163" y="40"/>
                  </a:lnTo>
                  <a:cubicBezTo>
                    <a:pt x="163" y="40"/>
                    <a:pt x="131" y="29"/>
                    <a:pt x="120" y="40"/>
                  </a:cubicBezTo>
                  <a:cubicBezTo>
                    <a:pt x="120" y="40"/>
                    <a:pt x="72" y="48"/>
                    <a:pt x="62" y="48"/>
                  </a:cubicBezTo>
                  <a:lnTo>
                    <a:pt x="48" y="35"/>
                  </a:lnTo>
                  <a:cubicBezTo>
                    <a:pt x="48" y="35"/>
                    <a:pt x="64" y="16"/>
                    <a:pt x="56" y="7"/>
                  </a:cubicBezTo>
                  <a:cubicBezTo>
                    <a:pt x="48" y="0"/>
                    <a:pt x="29" y="42"/>
                    <a:pt x="29" y="42"/>
                  </a:cubicBezTo>
                  <a:lnTo>
                    <a:pt x="0" y="69"/>
                  </a:lnTo>
                  <a:lnTo>
                    <a:pt x="29" y="101"/>
                  </a:lnTo>
                  <a:close/>
                </a:path>
              </a:pathLst>
            </a:custGeom>
            <a:solidFill>
              <a:srgbClr val="EAAD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36"/>
            <p:cNvSpPr/>
            <p:nvPr/>
          </p:nvSpPr>
          <p:spPr bwMode="auto">
            <a:xfrm>
              <a:off x="10599738" y="4027488"/>
              <a:ext cx="347663" cy="182562"/>
            </a:xfrm>
            <a:custGeom>
              <a:avLst/>
              <a:gdLst>
                <a:gd name="T0" fmla="*/ 22 w 241"/>
                <a:gd name="T1" fmla="*/ 99 h 127"/>
                <a:gd name="T2" fmla="*/ 118 w 241"/>
                <a:gd name="T3" fmla="*/ 126 h 127"/>
                <a:gd name="T4" fmla="*/ 228 w 241"/>
                <a:gd name="T5" fmla="*/ 126 h 127"/>
                <a:gd name="T6" fmla="*/ 201 w 241"/>
                <a:gd name="T7" fmla="*/ 99 h 127"/>
                <a:gd name="T8" fmla="*/ 126 w 241"/>
                <a:gd name="T9" fmla="*/ 72 h 127"/>
                <a:gd name="T10" fmla="*/ 57 w 241"/>
                <a:gd name="T11" fmla="*/ 0 h 127"/>
                <a:gd name="T12" fmla="*/ 5 w 241"/>
                <a:gd name="T13" fmla="*/ 10 h 127"/>
                <a:gd name="T14" fmla="*/ 22 w 241"/>
                <a:gd name="T15" fmla="*/ 99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1" h="127">
                  <a:moveTo>
                    <a:pt x="22" y="99"/>
                  </a:moveTo>
                  <a:cubicBezTo>
                    <a:pt x="22" y="99"/>
                    <a:pt x="75" y="127"/>
                    <a:pt x="118" y="126"/>
                  </a:cubicBezTo>
                  <a:lnTo>
                    <a:pt x="228" y="126"/>
                  </a:lnTo>
                  <a:cubicBezTo>
                    <a:pt x="228" y="126"/>
                    <a:pt x="241" y="99"/>
                    <a:pt x="201" y="99"/>
                  </a:cubicBezTo>
                  <a:cubicBezTo>
                    <a:pt x="201" y="99"/>
                    <a:pt x="168" y="99"/>
                    <a:pt x="126" y="72"/>
                  </a:cubicBezTo>
                  <a:cubicBezTo>
                    <a:pt x="83" y="45"/>
                    <a:pt x="57" y="0"/>
                    <a:pt x="57" y="0"/>
                  </a:cubicBezTo>
                  <a:lnTo>
                    <a:pt x="5" y="10"/>
                  </a:lnTo>
                  <a:cubicBezTo>
                    <a:pt x="5" y="10"/>
                    <a:pt x="0" y="69"/>
                    <a:pt x="22" y="99"/>
                  </a:cubicBez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37"/>
            <p:cNvSpPr/>
            <p:nvPr/>
          </p:nvSpPr>
          <p:spPr bwMode="auto">
            <a:xfrm>
              <a:off x="10563226" y="2703513"/>
              <a:ext cx="322263" cy="1371600"/>
            </a:xfrm>
            <a:custGeom>
              <a:avLst/>
              <a:gdLst>
                <a:gd name="T0" fmla="*/ 20 w 224"/>
                <a:gd name="T1" fmla="*/ 954 h 954"/>
                <a:gd name="T2" fmla="*/ 91 w 224"/>
                <a:gd name="T3" fmla="*/ 933 h 954"/>
                <a:gd name="T4" fmla="*/ 91 w 224"/>
                <a:gd name="T5" fmla="*/ 901 h 954"/>
                <a:gd name="T6" fmla="*/ 75 w 224"/>
                <a:gd name="T7" fmla="*/ 873 h 954"/>
                <a:gd name="T8" fmla="*/ 84 w 224"/>
                <a:gd name="T9" fmla="*/ 842 h 954"/>
                <a:gd name="T10" fmla="*/ 70 w 224"/>
                <a:gd name="T11" fmla="*/ 816 h 954"/>
                <a:gd name="T12" fmla="*/ 94 w 224"/>
                <a:gd name="T13" fmla="*/ 796 h 954"/>
                <a:gd name="T14" fmla="*/ 81 w 224"/>
                <a:gd name="T15" fmla="*/ 750 h 954"/>
                <a:gd name="T16" fmla="*/ 94 w 224"/>
                <a:gd name="T17" fmla="*/ 668 h 954"/>
                <a:gd name="T18" fmla="*/ 103 w 224"/>
                <a:gd name="T19" fmla="*/ 613 h 954"/>
                <a:gd name="T20" fmla="*/ 101 w 224"/>
                <a:gd name="T21" fmla="*/ 605 h 954"/>
                <a:gd name="T22" fmla="*/ 132 w 224"/>
                <a:gd name="T23" fmla="*/ 580 h 954"/>
                <a:gd name="T24" fmla="*/ 123 w 224"/>
                <a:gd name="T25" fmla="*/ 545 h 954"/>
                <a:gd name="T26" fmla="*/ 143 w 224"/>
                <a:gd name="T27" fmla="*/ 503 h 954"/>
                <a:gd name="T28" fmla="*/ 213 w 224"/>
                <a:gd name="T29" fmla="*/ 156 h 954"/>
                <a:gd name="T30" fmla="*/ 214 w 224"/>
                <a:gd name="T31" fmla="*/ 0 h 954"/>
                <a:gd name="T32" fmla="*/ 143 w 224"/>
                <a:gd name="T33" fmla="*/ 18 h 954"/>
                <a:gd name="T34" fmla="*/ 101 w 224"/>
                <a:gd name="T35" fmla="*/ 66 h 954"/>
                <a:gd name="T36" fmla="*/ 31 w 224"/>
                <a:gd name="T37" fmla="*/ 279 h 954"/>
                <a:gd name="T38" fmla="*/ 40 w 224"/>
                <a:gd name="T39" fmla="*/ 477 h 954"/>
                <a:gd name="T40" fmla="*/ 7 w 224"/>
                <a:gd name="T41" fmla="*/ 640 h 954"/>
                <a:gd name="T42" fmla="*/ 7 w 224"/>
                <a:gd name="T43" fmla="*/ 879 h 954"/>
                <a:gd name="T44" fmla="*/ 20 w 224"/>
                <a:gd name="T45" fmla="*/ 954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4" h="954">
                  <a:moveTo>
                    <a:pt x="20" y="954"/>
                  </a:moveTo>
                  <a:lnTo>
                    <a:pt x="91" y="933"/>
                  </a:lnTo>
                  <a:cubicBezTo>
                    <a:pt x="91" y="933"/>
                    <a:pt x="97" y="908"/>
                    <a:pt x="91" y="901"/>
                  </a:cubicBezTo>
                  <a:cubicBezTo>
                    <a:pt x="86" y="895"/>
                    <a:pt x="75" y="873"/>
                    <a:pt x="75" y="873"/>
                  </a:cubicBezTo>
                  <a:cubicBezTo>
                    <a:pt x="75" y="873"/>
                    <a:pt x="90" y="855"/>
                    <a:pt x="84" y="842"/>
                  </a:cubicBezTo>
                  <a:cubicBezTo>
                    <a:pt x="77" y="829"/>
                    <a:pt x="70" y="816"/>
                    <a:pt x="70" y="816"/>
                  </a:cubicBezTo>
                  <a:lnTo>
                    <a:pt x="94" y="796"/>
                  </a:lnTo>
                  <a:cubicBezTo>
                    <a:pt x="94" y="796"/>
                    <a:pt x="79" y="761"/>
                    <a:pt x="81" y="750"/>
                  </a:cubicBezTo>
                  <a:cubicBezTo>
                    <a:pt x="84" y="739"/>
                    <a:pt x="94" y="668"/>
                    <a:pt x="94" y="668"/>
                  </a:cubicBezTo>
                  <a:cubicBezTo>
                    <a:pt x="94" y="668"/>
                    <a:pt x="106" y="622"/>
                    <a:pt x="103" y="613"/>
                  </a:cubicBezTo>
                  <a:lnTo>
                    <a:pt x="101" y="605"/>
                  </a:lnTo>
                  <a:lnTo>
                    <a:pt x="132" y="580"/>
                  </a:lnTo>
                  <a:lnTo>
                    <a:pt x="123" y="545"/>
                  </a:lnTo>
                  <a:lnTo>
                    <a:pt x="143" y="503"/>
                  </a:lnTo>
                  <a:cubicBezTo>
                    <a:pt x="143" y="503"/>
                    <a:pt x="224" y="174"/>
                    <a:pt x="213" y="156"/>
                  </a:cubicBezTo>
                  <a:cubicBezTo>
                    <a:pt x="202" y="139"/>
                    <a:pt x="214" y="0"/>
                    <a:pt x="214" y="0"/>
                  </a:cubicBezTo>
                  <a:lnTo>
                    <a:pt x="143" y="18"/>
                  </a:lnTo>
                  <a:cubicBezTo>
                    <a:pt x="143" y="18"/>
                    <a:pt x="103" y="53"/>
                    <a:pt x="101" y="66"/>
                  </a:cubicBezTo>
                  <a:cubicBezTo>
                    <a:pt x="99" y="79"/>
                    <a:pt x="31" y="279"/>
                    <a:pt x="31" y="279"/>
                  </a:cubicBezTo>
                  <a:lnTo>
                    <a:pt x="40" y="477"/>
                  </a:lnTo>
                  <a:lnTo>
                    <a:pt x="7" y="640"/>
                  </a:lnTo>
                  <a:cubicBezTo>
                    <a:pt x="7" y="640"/>
                    <a:pt x="13" y="873"/>
                    <a:pt x="7" y="879"/>
                  </a:cubicBezTo>
                  <a:cubicBezTo>
                    <a:pt x="0" y="886"/>
                    <a:pt x="20" y="954"/>
                    <a:pt x="20" y="954"/>
                  </a:cubicBezTo>
                  <a:close/>
                </a:path>
              </a:pathLst>
            </a:custGeom>
            <a:solidFill>
              <a:srgbClr val="3838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38"/>
            <p:cNvSpPr/>
            <p:nvPr/>
          </p:nvSpPr>
          <p:spPr bwMode="auto">
            <a:xfrm>
              <a:off x="10563226" y="2703513"/>
              <a:ext cx="307975" cy="1371600"/>
            </a:xfrm>
            <a:custGeom>
              <a:avLst/>
              <a:gdLst>
                <a:gd name="T0" fmla="*/ 214 w 214"/>
                <a:gd name="T1" fmla="*/ 0 h 954"/>
                <a:gd name="T2" fmla="*/ 143 w 214"/>
                <a:gd name="T3" fmla="*/ 18 h 954"/>
                <a:gd name="T4" fmla="*/ 101 w 214"/>
                <a:gd name="T5" fmla="*/ 66 h 954"/>
                <a:gd name="T6" fmla="*/ 31 w 214"/>
                <a:gd name="T7" fmla="*/ 279 h 954"/>
                <a:gd name="T8" fmla="*/ 40 w 214"/>
                <a:gd name="T9" fmla="*/ 477 h 954"/>
                <a:gd name="T10" fmla="*/ 7 w 214"/>
                <a:gd name="T11" fmla="*/ 640 h 954"/>
                <a:gd name="T12" fmla="*/ 7 w 214"/>
                <a:gd name="T13" fmla="*/ 879 h 954"/>
                <a:gd name="T14" fmla="*/ 20 w 214"/>
                <a:gd name="T15" fmla="*/ 954 h 954"/>
                <a:gd name="T16" fmla="*/ 91 w 214"/>
                <a:gd name="T17" fmla="*/ 933 h 954"/>
                <a:gd name="T18" fmla="*/ 93 w 214"/>
                <a:gd name="T19" fmla="*/ 919 h 954"/>
                <a:gd name="T20" fmla="*/ 62 w 214"/>
                <a:gd name="T21" fmla="*/ 887 h 954"/>
                <a:gd name="T22" fmla="*/ 76 w 214"/>
                <a:gd name="T23" fmla="*/ 875 h 954"/>
                <a:gd name="T24" fmla="*/ 75 w 214"/>
                <a:gd name="T25" fmla="*/ 873 h 954"/>
                <a:gd name="T26" fmla="*/ 85 w 214"/>
                <a:gd name="T27" fmla="*/ 854 h 954"/>
                <a:gd name="T28" fmla="*/ 55 w 214"/>
                <a:gd name="T29" fmla="*/ 810 h 954"/>
                <a:gd name="T30" fmla="*/ 73 w 214"/>
                <a:gd name="T31" fmla="*/ 814 h 954"/>
                <a:gd name="T32" fmla="*/ 94 w 214"/>
                <a:gd name="T33" fmla="*/ 796 h 954"/>
                <a:gd name="T34" fmla="*/ 93 w 214"/>
                <a:gd name="T35" fmla="*/ 794 h 954"/>
                <a:gd name="T36" fmla="*/ 55 w 214"/>
                <a:gd name="T37" fmla="*/ 773 h 954"/>
                <a:gd name="T38" fmla="*/ 40 w 214"/>
                <a:gd name="T39" fmla="*/ 716 h 954"/>
                <a:gd name="T40" fmla="*/ 82 w 214"/>
                <a:gd name="T41" fmla="*/ 757 h 954"/>
                <a:gd name="T42" fmla="*/ 66 w 214"/>
                <a:gd name="T43" fmla="*/ 675 h 954"/>
                <a:gd name="T44" fmla="*/ 87 w 214"/>
                <a:gd name="T45" fmla="*/ 714 h 954"/>
                <a:gd name="T46" fmla="*/ 93 w 214"/>
                <a:gd name="T47" fmla="*/ 671 h 954"/>
                <a:gd name="T48" fmla="*/ 66 w 214"/>
                <a:gd name="T49" fmla="*/ 608 h 954"/>
                <a:gd name="T50" fmla="*/ 78 w 214"/>
                <a:gd name="T51" fmla="*/ 558 h 954"/>
                <a:gd name="T52" fmla="*/ 106 w 214"/>
                <a:gd name="T53" fmla="*/ 600 h 954"/>
                <a:gd name="T54" fmla="*/ 132 w 214"/>
                <a:gd name="T55" fmla="*/ 580 h 954"/>
                <a:gd name="T56" fmla="*/ 78 w 214"/>
                <a:gd name="T57" fmla="*/ 519 h 954"/>
                <a:gd name="T58" fmla="*/ 93 w 214"/>
                <a:gd name="T59" fmla="*/ 491 h 954"/>
                <a:gd name="T60" fmla="*/ 140 w 214"/>
                <a:gd name="T61" fmla="*/ 510 h 954"/>
                <a:gd name="T62" fmla="*/ 143 w 214"/>
                <a:gd name="T63" fmla="*/ 504 h 954"/>
                <a:gd name="T64" fmla="*/ 94 w 214"/>
                <a:gd name="T65" fmla="*/ 448 h 954"/>
                <a:gd name="T66" fmla="*/ 143 w 214"/>
                <a:gd name="T67" fmla="*/ 295 h 954"/>
                <a:gd name="T68" fmla="*/ 212 w 214"/>
                <a:gd name="T69" fmla="*/ 153 h 954"/>
                <a:gd name="T70" fmla="*/ 214 w 214"/>
                <a:gd name="T71" fmla="*/ 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4" h="954">
                  <a:moveTo>
                    <a:pt x="214" y="0"/>
                  </a:moveTo>
                  <a:lnTo>
                    <a:pt x="143" y="18"/>
                  </a:lnTo>
                  <a:cubicBezTo>
                    <a:pt x="143" y="18"/>
                    <a:pt x="103" y="53"/>
                    <a:pt x="101" y="66"/>
                  </a:cubicBezTo>
                  <a:cubicBezTo>
                    <a:pt x="99" y="79"/>
                    <a:pt x="31" y="279"/>
                    <a:pt x="31" y="279"/>
                  </a:cubicBezTo>
                  <a:lnTo>
                    <a:pt x="40" y="477"/>
                  </a:lnTo>
                  <a:lnTo>
                    <a:pt x="7" y="640"/>
                  </a:lnTo>
                  <a:cubicBezTo>
                    <a:pt x="7" y="640"/>
                    <a:pt x="13" y="873"/>
                    <a:pt x="7" y="879"/>
                  </a:cubicBezTo>
                  <a:cubicBezTo>
                    <a:pt x="0" y="886"/>
                    <a:pt x="20" y="954"/>
                    <a:pt x="20" y="954"/>
                  </a:cubicBezTo>
                  <a:lnTo>
                    <a:pt x="91" y="933"/>
                  </a:lnTo>
                  <a:cubicBezTo>
                    <a:pt x="91" y="933"/>
                    <a:pt x="93" y="926"/>
                    <a:pt x="93" y="919"/>
                  </a:cubicBezTo>
                  <a:cubicBezTo>
                    <a:pt x="72" y="906"/>
                    <a:pt x="54" y="893"/>
                    <a:pt x="62" y="887"/>
                  </a:cubicBezTo>
                  <a:cubicBezTo>
                    <a:pt x="66" y="884"/>
                    <a:pt x="71" y="880"/>
                    <a:pt x="76" y="875"/>
                  </a:cubicBezTo>
                  <a:cubicBezTo>
                    <a:pt x="75" y="874"/>
                    <a:pt x="75" y="873"/>
                    <a:pt x="75" y="873"/>
                  </a:cubicBezTo>
                  <a:cubicBezTo>
                    <a:pt x="75" y="873"/>
                    <a:pt x="83" y="864"/>
                    <a:pt x="85" y="854"/>
                  </a:cubicBezTo>
                  <a:cubicBezTo>
                    <a:pt x="29" y="866"/>
                    <a:pt x="55" y="810"/>
                    <a:pt x="55" y="810"/>
                  </a:cubicBezTo>
                  <a:cubicBezTo>
                    <a:pt x="58" y="811"/>
                    <a:pt x="65" y="813"/>
                    <a:pt x="73" y="814"/>
                  </a:cubicBezTo>
                  <a:lnTo>
                    <a:pt x="94" y="796"/>
                  </a:lnTo>
                  <a:cubicBezTo>
                    <a:pt x="94" y="796"/>
                    <a:pt x="93" y="795"/>
                    <a:pt x="93" y="794"/>
                  </a:cubicBezTo>
                  <a:cubicBezTo>
                    <a:pt x="78" y="788"/>
                    <a:pt x="62" y="781"/>
                    <a:pt x="55" y="773"/>
                  </a:cubicBezTo>
                  <a:cubicBezTo>
                    <a:pt x="39" y="757"/>
                    <a:pt x="40" y="716"/>
                    <a:pt x="40" y="716"/>
                  </a:cubicBezTo>
                  <a:cubicBezTo>
                    <a:pt x="49" y="739"/>
                    <a:pt x="82" y="757"/>
                    <a:pt x="82" y="757"/>
                  </a:cubicBezTo>
                  <a:lnTo>
                    <a:pt x="66" y="675"/>
                  </a:lnTo>
                  <a:lnTo>
                    <a:pt x="87" y="714"/>
                  </a:lnTo>
                  <a:cubicBezTo>
                    <a:pt x="90" y="696"/>
                    <a:pt x="92" y="677"/>
                    <a:pt x="93" y="671"/>
                  </a:cubicBezTo>
                  <a:cubicBezTo>
                    <a:pt x="81" y="645"/>
                    <a:pt x="69" y="618"/>
                    <a:pt x="66" y="608"/>
                  </a:cubicBezTo>
                  <a:cubicBezTo>
                    <a:pt x="62" y="588"/>
                    <a:pt x="78" y="558"/>
                    <a:pt x="78" y="558"/>
                  </a:cubicBezTo>
                  <a:cubicBezTo>
                    <a:pt x="85" y="576"/>
                    <a:pt x="96" y="590"/>
                    <a:pt x="106" y="600"/>
                  </a:cubicBezTo>
                  <a:lnTo>
                    <a:pt x="132" y="580"/>
                  </a:lnTo>
                  <a:lnTo>
                    <a:pt x="78" y="519"/>
                  </a:lnTo>
                  <a:lnTo>
                    <a:pt x="93" y="491"/>
                  </a:lnTo>
                  <a:cubicBezTo>
                    <a:pt x="102" y="488"/>
                    <a:pt x="125" y="500"/>
                    <a:pt x="140" y="510"/>
                  </a:cubicBezTo>
                  <a:lnTo>
                    <a:pt x="143" y="504"/>
                  </a:lnTo>
                  <a:lnTo>
                    <a:pt x="94" y="448"/>
                  </a:lnTo>
                  <a:cubicBezTo>
                    <a:pt x="85" y="416"/>
                    <a:pt x="133" y="318"/>
                    <a:pt x="143" y="295"/>
                  </a:cubicBezTo>
                  <a:cubicBezTo>
                    <a:pt x="149" y="282"/>
                    <a:pt x="183" y="213"/>
                    <a:pt x="212" y="153"/>
                  </a:cubicBezTo>
                  <a:cubicBezTo>
                    <a:pt x="203" y="125"/>
                    <a:pt x="214" y="0"/>
                    <a:pt x="214" y="0"/>
                  </a:cubicBez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39"/>
            <p:cNvSpPr/>
            <p:nvPr/>
          </p:nvSpPr>
          <p:spPr bwMode="auto">
            <a:xfrm>
              <a:off x="10394951" y="2676525"/>
              <a:ext cx="438150" cy="1462087"/>
            </a:xfrm>
            <a:custGeom>
              <a:avLst/>
              <a:gdLst>
                <a:gd name="T0" fmla="*/ 35 w 304"/>
                <a:gd name="T1" fmla="*/ 865 h 1016"/>
                <a:gd name="T2" fmla="*/ 61 w 304"/>
                <a:gd name="T3" fmla="*/ 1016 h 1016"/>
                <a:gd name="T4" fmla="*/ 121 w 304"/>
                <a:gd name="T5" fmla="*/ 1016 h 1016"/>
                <a:gd name="T6" fmla="*/ 164 w 304"/>
                <a:gd name="T7" fmla="*/ 988 h 1016"/>
                <a:gd name="T8" fmla="*/ 164 w 304"/>
                <a:gd name="T9" fmla="*/ 915 h 1016"/>
                <a:gd name="T10" fmla="*/ 147 w 304"/>
                <a:gd name="T11" fmla="*/ 856 h 1016"/>
                <a:gd name="T12" fmla="*/ 147 w 304"/>
                <a:gd name="T13" fmla="*/ 755 h 1016"/>
                <a:gd name="T14" fmla="*/ 160 w 304"/>
                <a:gd name="T15" fmla="*/ 587 h 1016"/>
                <a:gd name="T16" fmla="*/ 184 w 304"/>
                <a:gd name="T17" fmla="*/ 495 h 1016"/>
                <a:gd name="T18" fmla="*/ 184 w 304"/>
                <a:gd name="T19" fmla="*/ 385 h 1016"/>
                <a:gd name="T20" fmla="*/ 226 w 304"/>
                <a:gd name="T21" fmla="*/ 291 h 1016"/>
                <a:gd name="T22" fmla="*/ 283 w 304"/>
                <a:gd name="T23" fmla="*/ 108 h 1016"/>
                <a:gd name="T24" fmla="*/ 304 w 304"/>
                <a:gd name="T25" fmla="*/ 25 h 1016"/>
                <a:gd name="T26" fmla="*/ 177 w 304"/>
                <a:gd name="T27" fmla="*/ 5 h 1016"/>
                <a:gd name="T28" fmla="*/ 50 w 304"/>
                <a:gd name="T29" fmla="*/ 5 h 1016"/>
                <a:gd name="T30" fmla="*/ 13 w 304"/>
                <a:gd name="T31" fmla="*/ 162 h 1016"/>
                <a:gd name="T32" fmla="*/ 26 w 304"/>
                <a:gd name="T33" fmla="*/ 282 h 1016"/>
                <a:gd name="T34" fmla="*/ 30 w 304"/>
                <a:gd name="T35" fmla="*/ 346 h 1016"/>
                <a:gd name="T36" fmla="*/ 39 w 304"/>
                <a:gd name="T37" fmla="*/ 449 h 1016"/>
                <a:gd name="T38" fmla="*/ 12 w 304"/>
                <a:gd name="T39" fmla="*/ 521 h 1016"/>
                <a:gd name="T40" fmla="*/ 10 w 304"/>
                <a:gd name="T41" fmla="*/ 737 h 1016"/>
                <a:gd name="T42" fmla="*/ 35 w 304"/>
                <a:gd name="T43" fmla="*/ 865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4" h="1016">
                  <a:moveTo>
                    <a:pt x="35" y="865"/>
                  </a:moveTo>
                  <a:cubicBezTo>
                    <a:pt x="35" y="865"/>
                    <a:pt x="17" y="989"/>
                    <a:pt x="61" y="1016"/>
                  </a:cubicBezTo>
                  <a:lnTo>
                    <a:pt x="121" y="1016"/>
                  </a:lnTo>
                  <a:lnTo>
                    <a:pt x="164" y="988"/>
                  </a:lnTo>
                  <a:cubicBezTo>
                    <a:pt x="164" y="988"/>
                    <a:pt x="183" y="937"/>
                    <a:pt x="164" y="915"/>
                  </a:cubicBezTo>
                  <a:cubicBezTo>
                    <a:pt x="145" y="893"/>
                    <a:pt x="147" y="856"/>
                    <a:pt x="147" y="856"/>
                  </a:cubicBezTo>
                  <a:lnTo>
                    <a:pt x="147" y="755"/>
                  </a:lnTo>
                  <a:cubicBezTo>
                    <a:pt x="147" y="755"/>
                    <a:pt x="145" y="645"/>
                    <a:pt x="160" y="587"/>
                  </a:cubicBezTo>
                  <a:cubicBezTo>
                    <a:pt x="175" y="530"/>
                    <a:pt x="184" y="495"/>
                    <a:pt x="184" y="495"/>
                  </a:cubicBezTo>
                  <a:cubicBezTo>
                    <a:pt x="184" y="495"/>
                    <a:pt x="180" y="398"/>
                    <a:pt x="184" y="385"/>
                  </a:cubicBezTo>
                  <a:cubicBezTo>
                    <a:pt x="189" y="372"/>
                    <a:pt x="226" y="302"/>
                    <a:pt x="226" y="291"/>
                  </a:cubicBezTo>
                  <a:cubicBezTo>
                    <a:pt x="226" y="280"/>
                    <a:pt x="274" y="119"/>
                    <a:pt x="283" y="108"/>
                  </a:cubicBezTo>
                  <a:cubicBezTo>
                    <a:pt x="292" y="97"/>
                    <a:pt x="304" y="25"/>
                    <a:pt x="304" y="25"/>
                  </a:cubicBezTo>
                  <a:cubicBezTo>
                    <a:pt x="304" y="25"/>
                    <a:pt x="185" y="9"/>
                    <a:pt x="177" y="5"/>
                  </a:cubicBezTo>
                  <a:cubicBezTo>
                    <a:pt x="169" y="0"/>
                    <a:pt x="50" y="5"/>
                    <a:pt x="50" y="5"/>
                  </a:cubicBezTo>
                  <a:cubicBezTo>
                    <a:pt x="50" y="5"/>
                    <a:pt x="6" y="135"/>
                    <a:pt x="13" y="162"/>
                  </a:cubicBezTo>
                  <a:cubicBezTo>
                    <a:pt x="19" y="189"/>
                    <a:pt x="33" y="264"/>
                    <a:pt x="26" y="282"/>
                  </a:cubicBezTo>
                  <a:cubicBezTo>
                    <a:pt x="19" y="299"/>
                    <a:pt x="30" y="346"/>
                    <a:pt x="30" y="346"/>
                  </a:cubicBezTo>
                  <a:cubicBezTo>
                    <a:pt x="30" y="346"/>
                    <a:pt x="37" y="436"/>
                    <a:pt x="39" y="449"/>
                  </a:cubicBezTo>
                  <a:cubicBezTo>
                    <a:pt x="41" y="462"/>
                    <a:pt x="0" y="497"/>
                    <a:pt x="12" y="521"/>
                  </a:cubicBezTo>
                  <a:cubicBezTo>
                    <a:pt x="24" y="546"/>
                    <a:pt x="3" y="719"/>
                    <a:pt x="10" y="737"/>
                  </a:cubicBezTo>
                  <a:cubicBezTo>
                    <a:pt x="17" y="755"/>
                    <a:pt x="35" y="865"/>
                    <a:pt x="35" y="865"/>
                  </a:cubicBezTo>
                  <a:close/>
                </a:path>
              </a:pathLst>
            </a:custGeom>
            <a:solidFill>
              <a:srgbClr val="3838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40"/>
            <p:cNvSpPr/>
            <p:nvPr/>
          </p:nvSpPr>
          <p:spPr bwMode="auto">
            <a:xfrm>
              <a:off x="10396538" y="3327400"/>
              <a:ext cx="238125" cy="811212"/>
            </a:xfrm>
            <a:custGeom>
              <a:avLst/>
              <a:gdLst>
                <a:gd name="T0" fmla="*/ 165 w 165"/>
                <a:gd name="T1" fmla="*/ 57 h 564"/>
                <a:gd name="T2" fmla="*/ 38 w 165"/>
                <a:gd name="T3" fmla="*/ 0 h 564"/>
                <a:gd name="T4" fmla="*/ 11 w 165"/>
                <a:gd name="T5" fmla="*/ 69 h 564"/>
                <a:gd name="T6" fmla="*/ 8 w 165"/>
                <a:gd name="T7" fmla="*/ 279 h 564"/>
                <a:gd name="T8" fmla="*/ 8 w 165"/>
                <a:gd name="T9" fmla="*/ 281 h 564"/>
                <a:gd name="T10" fmla="*/ 8 w 165"/>
                <a:gd name="T11" fmla="*/ 282 h 564"/>
                <a:gd name="T12" fmla="*/ 8 w 165"/>
                <a:gd name="T13" fmla="*/ 283 h 564"/>
                <a:gd name="T14" fmla="*/ 9 w 165"/>
                <a:gd name="T15" fmla="*/ 285 h 564"/>
                <a:gd name="T16" fmla="*/ 34 w 165"/>
                <a:gd name="T17" fmla="*/ 413 h 564"/>
                <a:gd name="T18" fmla="*/ 56 w 165"/>
                <a:gd name="T19" fmla="*/ 561 h 564"/>
                <a:gd name="T20" fmla="*/ 57 w 165"/>
                <a:gd name="T21" fmla="*/ 560 h 564"/>
                <a:gd name="T22" fmla="*/ 60 w 165"/>
                <a:gd name="T23" fmla="*/ 564 h 564"/>
                <a:gd name="T24" fmla="*/ 120 w 165"/>
                <a:gd name="T25" fmla="*/ 564 h 564"/>
                <a:gd name="T26" fmla="*/ 159 w 165"/>
                <a:gd name="T27" fmla="*/ 539 h 564"/>
                <a:gd name="T28" fmla="*/ 138 w 165"/>
                <a:gd name="T29" fmla="*/ 504 h 564"/>
                <a:gd name="T30" fmla="*/ 74 w 165"/>
                <a:gd name="T31" fmla="*/ 504 h 564"/>
                <a:gd name="T32" fmla="*/ 163 w 165"/>
                <a:gd name="T33" fmla="*/ 463 h 564"/>
                <a:gd name="T34" fmla="*/ 50 w 165"/>
                <a:gd name="T35" fmla="*/ 479 h 564"/>
                <a:gd name="T36" fmla="*/ 51 w 165"/>
                <a:gd name="T37" fmla="*/ 414 h 564"/>
                <a:gd name="T38" fmla="*/ 93 w 165"/>
                <a:gd name="T39" fmla="*/ 440 h 564"/>
                <a:gd name="T40" fmla="*/ 53 w 165"/>
                <a:gd name="T41" fmla="*/ 371 h 564"/>
                <a:gd name="T42" fmla="*/ 93 w 165"/>
                <a:gd name="T43" fmla="*/ 380 h 564"/>
                <a:gd name="T44" fmla="*/ 51 w 165"/>
                <a:gd name="T45" fmla="*/ 339 h 564"/>
                <a:gd name="T46" fmla="*/ 93 w 165"/>
                <a:gd name="T47" fmla="*/ 296 h 564"/>
                <a:gd name="T48" fmla="*/ 79 w 165"/>
                <a:gd name="T49" fmla="*/ 243 h 564"/>
                <a:gd name="T50" fmla="*/ 40 w 165"/>
                <a:gd name="T51" fmla="*/ 234 h 564"/>
                <a:gd name="T52" fmla="*/ 42 w 165"/>
                <a:gd name="T53" fmla="*/ 225 h 564"/>
                <a:gd name="T54" fmla="*/ 93 w 165"/>
                <a:gd name="T55" fmla="*/ 154 h 564"/>
                <a:gd name="T56" fmla="*/ 37 w 165"/>
                <a:gd name="T57" fmla="*/ 154 h 564"/>
                <a:gd name="T58" fmla="*/ 108 w 165"/>
                <a:gd name="T59" fmla="*/ 110 h 564"/>
                <a:gd name="T60" fmla="*/ 90 w 165"/>
                <a:gd name="T61" fmla="*/ 99 h 564"/>
                <a:gd name="T62" fmla="*/ 37 w 165"/>
                <a:gd name="T63" fmla="*/ 90 h 564"/>
                <a:gd name="T64" fmla="*/ 74 w 165"/>
                <a:gd name="T65" fmla="*/ 81 h 564"/>
                <a:gd name="T66" fmla="*/ 40 w 165"/>
                <a:gd name="T67" fmla="*/ 57 h 564"/>
                <a:gd name="T68" fmla="*/ 165 w 165"/>
                <a:gd name="T69" fmla="*/ 5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5" h="564">
                  <a:moveTo>
                    <a:pt x="165" y="57"/>
                  </a:moveTo>
                  <a:cubicBezTo>
                    <a:pt x="148" y="40"/>
                    <a:pt x="82" y="15"/>
                    <a:pt x="38" y="0"/>
                  </a:cubicBezTo>
                  <a:cubicBezTo>
                    <a:pt x="34" y="15"/>
                    <a:pt x="0" y="47"/>
                    <a:pt x="11" y="69"/>
                  </a:cubicBezTo>
                  <a:cubicBezTo>
                    <a:pt x="22" y="92"/>
                    <a:pt x="5" y="243"/>
                    <a:pt x="8" y="279"/>
                  </a:cubicBezTo>
                  <a:cubicBezTo>
                    <a:pt x="8" y="279"/>
                    <a:pt x="8" y="280"/>
                    <a:pt x="8" y="281"/>
                  </a:cubicBezTo>
                  <a:cubicBezTo>
                    <a:pt x="8" y="281"/>
                    <a:pt x="8" y="282"/>
                    <a:pt x="8" y="282"/>
                  </a:cubicBezTo>
                  <a:cubicBezTo>
                    <a:pt x="8" y="283"/>
                    <a:pt x="8" y="283"/>
                    <a:pt x="8" y="283"/>
                  </a:cubicBezTo>
                  <a:cubicBezTo>
                    <a:pt x="9" y="284"/>
                    <a:pt x="9" y="284"/>
                    <a:pt x="9" y="285"/>
                  </a:cubicBezTo>
                  <a:cubicBezTo>
                    <a:pt x="16" y="303"/>
                    <a:pt x="34" y="413"/>
                    <a:pt x="34" y="413"/>
                  </a:cubicBezTo>
                  <a:cubicBezTo>
                    <a:pt x="34" y="413"/>
                    <a:pt x="17" y="530"/>
                    <a:pt x="56" y="561"/>
                  </a:cubicBezTo>
                  <a:lnTo>
                    <a:pt x="57" y="560"/>
                  </a:lnTo>
                  <a:cubicBezTo>
                    <a:pt x="58" y="561"/>
                    <a:pt x="59" y="563"/>
                    <a:pt x="60" y="564"/>
                  </a:cubicBezTo>
                  <a:lnTo>
                    <a:pt x="120" y="564"/>
                  </a:lnTo>
                  <a:lnTo>
                    <a:pt x="159" y="539"/>
                  </a:lnTo>
                  <a:cubicBezTo>
                    <a:pt x="148" y="521"/>
                    <a:pt x="138" y="504"/>
                    <a:pt x="138" y="504"/>
                  </a:cubicBezTo>
                  <a:lnTo>
                    <a:pt x="74" y="504"/>
                  </a:lnTo>
                  <a:cubicBezTo>
                    <a:pt x="79" y="471"/>
                    <a:pt x="163" y="463"/>
                    <a:pt x="163" y="463"/>
                  </a:cubicBezTo>
                  <a:cubicBezTo>
                    <a:pt x="150" y="443"/>
                    <a:pt x="81" y="467"/>
                    <a:pt x="50" y="479"/>
                  </a:cubicBezTo>
                  <a:cubicBezTo>
                    <a:pt x="41" y="463"/>
                    <a:pt x="48" y="429"/>
                    <a:pt x="51" y="414"/>
                  </a:cubicBezTo>
                  <a:cubicBezTo>
                    <a:pt x="71" y="417"/>
                    <a:pt x="93" y="440"/>
                    <a:pt x="93" y="440"/>
                  </a:cubicBezTo>
                  <a:lnTo>
                    <a:pt x="53" y="371"/>
                  </a:lnTo>
                  <a:cubicBezTo>
                    <a:pt x="49" y="357"/>
                    <a:pt x="93" y="380"/>
                    <a:pt x="93" y="380"/>
                  </a:cubicBezTo>
                  <a:lnTo>
                    <a:pt x="51" y="339"/>
                  </a:lnTo>
                  <a:cubicBezTo>
                    <a:pt x="51" y="339"/>
                    <a:pt x="76" y="325"/>
                    <a:pt x="93" y="296"/>
                  </a:cubicBezTo>
                  <a:cubicBezTo>
                    <a:pt x="110" y="266"/>
                    <a:pt x="79" y="243"/>
                    <a:pt x="79" y="243"/>
                  </a:cubicBezTo>
                  <a:cubicBezTo>
                    <a:pt x="79" y="243"/>
                    <a:pt x="30" y="277"/>
                    <a:pt x="40" y="234"/>
                  </a:cubicBezTo>
                  <a:cubicBezTo>
                    <a:pt x="40" y="231"/>
                    <a:pt x="41" y="228"/>
                    <a:pt x="42" y="225"/>
                  </a:cubicBezTo>
                  <a:cubicBezTo>
                    <a:pt x="54" y="186"/>
                    <a:pt x="93" y="154"/>
                    <a:pt x="93" y="154"/>
                  </a:cubicBezTo>
                  <a:lnTo>
                    <a:pt x="37" y="154"/>
                  </a:lnTo>
                  <a:cubicBezTo>
                    <a:pt x="49" y="122"/>
                    <a:pt x="124" y="129"/>
                    <a:pt x="108" y="110"/>
                  </a:cubicBezTo>
                  <a:cubicBezTo>
                    <a:pt x="104" y="106"/>
                    <a:pt x="98" y="102"/>
                    <a:pt x="90" y="99"/>
                  </a:cubicBezTo>
                  <a:cubicBezTo>
                    <a:pt x="68" y="91"/>
                    <a:pt x="37" y="90"/>
                    <a:pt x="37" y="90"/>
                  </a:cubicBezTo>
                  <a:lnTo>
                    <a:pt x="74" y="81"/>
                  </a:lnTo>
                  <a:lnTo>
                    <a:pt x="40" y="57"/>
                  </a:lnTo>
                  <a:cubicBezTo>
                    <a:pt x="68" y="45"/>
                    <a:pt x="165" y="57"/>
                    <a:pt x="165" y="57"/>
                  </a:cubicBez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41"/>
            <p:cNvSpPr/>
            <p:nvPr/>
          </p:nvSpPr>
          <p:spPr bwMode="auto">
            <a:xfrm>
              <a:off x="10380663" y="2678113"/>
              <a:ext cx="452438" cy="608012"/>
            </a:xfrm>
            <a:custGeom>
              <a:avLst/>
              <a:gdLst>
                <a:gd name="T0" fmla="*/ 187 w 314"/>
                <a:gd name="T1" fmla="*/ 4 h 422"/>
                <a:gd name="T2" fmla="*/ 60 w 314"/>
                <a:gd name="T3" fmla="*/ 4 h 422"/>
                <a:gd name="T4" fmla="*/ 7 w 314"/>
                <a:gd name="T5" fmla="*/ 146 h 422"/>
                <a:gd name="T6" fmla="*/ 9 w 314"/>
                <a:gd name="T7" fmla="*/ 267 h 422"/>
                <a:gd name="T8" fmla="*/ 18 w 314"/>
                <a:gd name="T9" fmla="*/ 349 h 422"/>
                <a:gd name="T10" fmla="*/ 46 w 314"/>
                <a:gd name="T11" fmla="*/ 422 h 422"/>
                <a:gd name="T12" fmla="*/ 104 w 314"/>
                <a:gd name="T13" fmla="*/ 337 h 422"/>
                <a:gd name="T14" fmla="*/ 62 w 314"/>
                <a:gd name="T15" fmla="*/ 353 h 422"/>
                <a:gd name="T16" fmla="*/ 89 w 314"/>
                <a:gd name="T17" fmla="*/ 209 h 422"/>
                <a:gd name="T18" fmla="*/ 104 w 314"/>
                <a:gd name="T19" fmla="*/ 99 h 422"/>
                <a:gd name="T20" fmla="*/ 236 w 314"/>
                <a:gd name="T21" fmla="*/ 99 h 422"/>
                <a:gd name="T22" fmla="*/ 288 w 314"/>
                <a:gd name="T23" fmla="*/ 119 h 422"/>
                <a:gd name="T24" fmla="*/ 293 w 314"/>
                <a:gd name="T25" fmla="*/ 107 h 422"/>
                <a:gd name="T26" fmla="*/ 314 w 314"/>
                <a:gd name="T27" fmla="*/ 24 h 422"/>
                <a:gd name="T28" fmla="*/ 187 w 314"/>
                <a:gd name="T29" fmla="*/ 4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4" h="422">
                  <a:moveTo>
                    <a:pt x="187" y="4"/>
                  </a:moveTo>
                  <a:cubicBezTo>
                    <a:pt x="179" y="0"/>
                    <a:pt x="60" y="4"/>
                    <a:pt x="60" y="4"/>
                  </a:cubicBezTo>
                  <a:cubicBezTo>
                    <a:pt x="60" y="4"/>
                    <a:pt x="0" y="119"/>
                    <a:pt x="7" y="146"/>
                  </a:cubicBezTo>
                  <a:cubicBezTo>
                    <a:pt x="13" y="173"/>
                    <a:pt x="15" y="250"/>
                    <a:pt x="9" y="267"/>
                  </a:cubicBezTo>
                  <a:cubicBezTo>
                    <a:pt x="2" y="285"/>
                    <a:pt x="18" y="349"/>
                    <a:pt x="18" y="349"/>
                  </a:cubicBezTo>
                  <a:cubicBezTo>
                    <a:pt x="18" y="349"/>
                    <a:pt x="44" y="391"/>
                    <a:pt x="46" y="422"/>
                  </a:cubicBezTo>
                  <a:cubicBezTo>
                    <a:pt x="79" y="388"/>
                    <a:pt x="104" y="337"/>
                    <a:pt x="104" y="337"/>
                  </a:cubicBezTo>
                  <a:cubicBezTo>
                    <a:pt x="91" y="346"/>
                    <a:pt x="62" y="353"/>
                    <a:pt x="62" y="353"/>
                  </a:cubicBezTo>
                  <a:cubicBezTo>
                    <a:pt x="65" y="321"/>
                    <a:pt x="89" y="209"/>
                    <a:pt x="89" y="209"/>
                  </a:cubicBezTo>
                  <a:cubicBezTo>
                    <a:pt x="89" y="209"/>
                    <a:pt x="202" y="129"/>
                    <a:pt x="104" y="99"/>
                  </a:cubicBezTo>
                  <a:cubicBezTo>
                    <a:pt x="114" y="60"/>
                    <a:pt x="236" y="99"/>
                    <a:pt x="236" y="99"/>
                  </a:cubicBezTo>
                  <a:lnTo>
                    <a:pt x="288" y="119"/>
                  </a:lnTo>
                  <a:cubicBezTo>
                    <a:pt x="290" y="113"/>
                    <a:pt x="292" y="109"/>
                    <a:pt x="293" y="107"/>
                  </a:cubicBezTo>
                  <a:cubicBezTo>
                    <a:pt x="302" y="96"/>
                    <a:pt x="314" y="24"/>
                    <a:pt x="314" y="24"/>
                  </a:cubicBezTo>
                  <a:cubicBezTo>
                    <a:pt x="314" y="24"/>
                    <a:pt x="195" y="8"/>
                    <a:pt x="187" y="4"/>
                  </a:cubicBez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42"/>
            <p:cNvSpPr/>
            <p:nvPr/>
          </p:nvSpPr>
          <p:spPr bwMode="auto">
            <a:xfrm>
              <a:off x="10531476" y="2614613"/>
              <a:ext cx="339725" cy="120650"/>
            </a:xfrm>
            <a:custGeom>
              <a:avLst/>
              <a:gdLst>
                <a:gd name="T0" fmla="*/ 0 w 236"/>
                <a:gd name="T1" fmla="*/ 39 h 83"/>
                <a:gd name="T2" fmla="*/ 191 w 236"/>
                <a:gd name="T3" fmla="*/ 81 h 83"/>
                <a:gd name="T4" fmla="*/ 236 w 236"/>
                <a:gd name="T5" fmla="*/ 61 h 83"/>
                <a:gd name="T6" fmla="*/ 230 w 236"/>
                <a:gd name="T7" fmla="*/ 17 h 83"/>
                <a:gd name="T8" fmla="*/ 9 w 236"/>
                <a:gd name="T9" fmla="*/ 0 h 83"/>
                <a:gd name="T10" fmla="*/ 0 w 236"/>
                <a:gd name="T11" fmla="*/ 39 h 83"/>
              </a:gdLst>
              <a:ahLst/>
              <a:cxnLst>
                <a:cxn ang="0">
                  <a:pos x="T0" y="T1"/>
                </a:cxn>
                <a:cxn ang="0">
                  <a:pos x="T2" y="T3"/>
                </a:cxn>
                <a:cxn ang="0">
                  <a:pos x="T4" y="T5"/>
                </a:cxn>
                <a:cxn ang="0">
                  <a:pos x="T6" y="T7"/>
                </a:cxn>
                <a:cxn ang="0">
                  <a:pos x="T8" y="T9"/>
                </a:cxn>
                <a:cxn ang="0">
                  <a:pos x="T10" y="T11"/>
                </a:cxn>
              </a:cxnLst>
              <a:rect l="0" t="0" r="r" b="b"/>
              <a:pathLst>
                <a:path w="236" h="83">
                  <a:moveTo>
                    <a:pt x="0" y="39"/>
                  </a:moveTo>
                  <a:cubicBezTo>
                    <a:pt x="0" y="39"/>
                    <a:pt x="136" y="83"/>
                    <a:pt x="191" y="81"/>
                  </a:cubicBezTo>
                  <a:lnTo>
                    <a:pt x="236" y="61"/>
                  </a:lnTo>
                  <a:lnTo>
                    <a:pt x="230" y="17"/>
                  </a:lnTo>
                  <a:lnTo>
                    <a:pt x="9" y="0"/>
                  </a:lnTo>
                  <a:lnTo>
                    <a:pt x="0" y="39"/>
                  </a:ln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43"/>
            <p:cNvSpPr/>
            <p:nvPr/>
          </p:nvSpPr>
          <p:spPr bwMode="auto">
            <a:xfrm>
              <a:off x="10555288" y="1828800"/>
              <a:ext cx="309563" cy="857250"/>
            </a:xfrm>
            <a:custGeom>
              <a:avLst/>
              <a:gdLst>
                <a:gd name="T0" fmla="*/ 2 w 215"/>
                <a:gd name="T1" fmla="*/ 534 h 596"/>
                <a:gd name="T2" fmla="*/ 71 w 215"/>
                <a:gd name="T3" fmla="*/ 586 h 596"/>
                <a:gd name="T4" fmla="*/ 215 w 215"/>
                <a:gd name="T5" fmla="*/ 576 h 596"/>
                <a:gd name="T6" fmla="*/ 193 w 215"/>
                <a:gd name="T7" fmla="*/ 388 h 596"/>
                <a:gd name="T8" fmla="*/ 204 w 215"/>
                <a:gd name="T9" fmla="*/ 267 h 596"/>
                <a:gd name="T10" fmla="*/ 149 w 215"/>
                <a:gd name="T11" fmla="*/ 111 h 596"/>
                <a:gd name="T12" fmla="*/ 141 w 215"/>
                <a:gd name="T13" fmla="*/ 32 h 596"/>
                <a:gd name="T14" fmla="*/ 123 w 215"/>
                <a:gd name="T15" fmla="*/ 79 h 596"/>
                <a:gd name="T16" fmla="*/ 25 w 215"/>
                <a:gd name="T17" fmla="*/ 0 h 596"/>
                <a:gd name="T18" fmla="*/ 2 w 215"/>
                <a:gd name="T19" fmla="*/ 28 h 596"/>
                <a:gd name="T20" fmla="*/ 2 w 215"/>
                <a:gd name="T21" fmla="*/ 53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596">
                  <a:moveTo>
                    <a:pt x="2" y="534"/>
                  </a:moveTo>
                  <a:cubicBezTo>
                    <a:pt x="2" y="534"/>
                    <a:pt x="0" y="576"/>
                    <a:pt x="71" y="586"/>
                  </a:cubicBezTo>
                  <a:cubicBezTo>
                    <a:pt x="141" y="596"/>
                    <a:pt x="200" y="596"/>
                    <a:pt x="215" y="576"/>
                  </a:cubicBezTo>
                  <a:lnTo>
                    <a:pt x="193" y="388"/>
                  </a:lnTo>
                  <a:cubicBezTo>
                    <a:pt x="193" y="388"/>
                    <a:pt x="208" y="305"/>
                    <a:pt x="204" y="267"/>
                  </a:cubicBezTo>
                  <a:cubicBezTo>
                    <a:pt x="200" y="228"/>
                    <a:pt x="149" y="111"/>
                    <a:pt x="149" y="111"/>
                  </a:cubicBezTo>
                  <a:cubicBezTo>
                    <a:pt x="149" y="111"/>
                    <a:pt x="161" y="54"/>
                    <a:pt x="141" y="32"/>
                  </a:cubicBezTo>
                  <a:lnTo>
                    <a:pt x="123" y="79"/>
                  </a:lnTo>
                  <a:cubicBezTo>
                    <a:pt x="123" y="79"/>
                    <a:pt x="103" y="79"/>
                    <a:pt x="25" y="0"/>
                  </a:cubicBezTo>
                  <a:cubicBezTo>
                    <a:pt x="25" y="0"/>
                    <a:pt x="9" y="18"/>
                    <a:pt x="2" y="28"/>
                  </a:cubicBezTo>
                  <a:lnTo>
                    <a:pt x="2" y="534"/>
                  </a:lnTo>
                  <a:close/>
                </a:path>
              </a:pathLst>
            </a:custGeom>
            <a:solidFill>
              <a:srgbClr val="D8DC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44"/>
            <p:cNvSpPr/>
            <p:nvPr/>
          </p:nvSpPr>
          <p:spPr bwMode="auto">
            <a:xfrm>
              <a:off x="10555288" y="1828800"/>
              <a:ext cx="309563" cy="857250"/>
            </a:xfrm>
            <a:custGeom>
              <a:avLst/>
              <a:gdLst>
                <a:gd name="T0" fmla="*/ 149 w 215"/>
                <a:gd name="T1" fmla="*/ 578 h 596"/>
                <a:gd name="T2" fmla="*/ 39 w 215"/>
                <a:gd name="T3" fmla="*/ 509 h 596"/>
                <a:gd name="T4" fmla="*/ 45 w 215"/>
                <a:gd name="T5" fmla="*/ 470 h 596"/>
                <a:gd name="T6" fmla="*/ 149 w 215"/>
                <a:gd name="T7" fmla="*/ 530 h 596"/>
                <a:gd name="T8" fmla="*/ 47 w 215"/>
                <a:gd name="T9" fmla="*/ 372 h 596"/>
                <a:gd name="T10" fmla="*/ 32 w 215"/>
                <a:gd name="T11" fmla="*/ 79 h 596"/>
                <a:gd name="T12" fmla="*/ 78 w 215"/>
                <a:gd name="T13" fmla="*/ 121 h 596"/>
                <a:gd name="T14" fmla="*/ 47 w 215"/>
                <a:gd name="T15" fmla="*/ 69 h 596"/>
                <a:gd name="T16" fmla="*/ 96 w 215"/>
                <a:gd name="T17" fmla="*/ 63 h 596"/>
                <a:gd name="T18" fmla="*/ 25 w 215"/>
                <a:gd name="T19" fmla="*/ 0 h 596"/>
                <a:gd name="T20" fmla="*/ 2 w 215"/>
                <a:gd name="T21" fmla="*/ 28 h 596"/>
                <a:gd name="T22" fmla="*/ 2 w 215"/>
                <a:gd name="T23" fmla="*/ 534 h 596"/>
                <a:gd name="T24" fmla="*/ 71 w 215"/>
                <a:gd name="T25" fmla="*/ 586 h 596"/>
                <a:gd name="T26" fmla="*/ 215 w 215"/>
                <a:gd name="T27" fmla="*/ 576 h 596"/>
                <a:gd name="T28" fmla="*/ 215 w 215"/>
                <a:gd name="T29" fmla="*/ 575 h 596"/>
                <a:gd name="T30" fmla="*/ 149 w 215"/>
                <a:gd name="T31" fmla="*/ 578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5" h="596">
                  <a:moveTo>
                    <a:pt x="149" y="578"/>
                  </a:moveTo>
                  <a:cubicBezTo>
                    <a:pt x="66" y="574"/>
                    <a:pt x="39" y="509"/>
                    <a:pt x="39" y="509"/>
                  </a:cubicBezTo>
                  <a:cubicBezTo>
                    <a:pt x="39" y="509"/>
                    <a:pt x="17" y="470"/>
                    <a:pt x="45" y="470"/>
                  </a:cubicBezTo>
                  <a:cubicBezTo>
                    <a:pt x="73" y="471"/>
                    <a:pt x="149" y="530"/>
                    <a:pt x="149" y="530"/>
                  </a:cubicBezTo>
                  <a:cubicBezTo>
                    <a:pt x="130" y="485"/>
                    <a:pt x="83" y="428"/>
                    <a:pt x="47" y="372"/>
                  </a:cubicBezTo>
                  <a:cubicBezTo>
                    <a:pt x="11" y="315"/>
                    <a:pt x="32" y="79"/>
                    <a:pt x="32" y="79"/>
                  </a:cubicBezTo>
                  <a:lnTo>
                    <a:pt x="78" y="121"/>
                  </a:lnTo>
                  <a:lnTo>
                    <a:pt x="47" y="69"/>
                  </a:lnTo>
                  <a:cubicBezTo>
                    <a:pt x="72" y="84"/>
                    <a:pt x="87" y="77"/>
                    <a:pt x="96" y="63"/>
                  </a:cubicBezTo>
                  <a:cubicBezTo>
                    <a:pt x="80" y="52"/>
                    <a:pt x="58" y="33"/>
                    <a:pt x="25" y="0"/>
                  </a:cubicBezTo>
                  <a:cubicBezTo>
                    <a:pt x="25" y="0"/>
                    <a:pt x="9" y="18"/>
                    <a:pt x="2" y="28"/>
                  </a:cubicBezTo>
                  <a:lnTo>
                    <a:pt x="2" y="534"/>
                  </a:lnTo>
                  <a:cubicBezTo>
                    <a:pt x="2" y="534"/>
                    <a:pt x="0" y="576"/>
                    <a:pt x="71" y="586"/>
                  </a:cubicBezTo>
                  <a:cubicBezTo>
                    <a:pt x="141" y="596"/>
                    <a:pt x="200" y="596"/>
                    <a:pt x="215" y="576"/>
                  </a:cubicBezTo>
                  <a:lnTo>
                    <a:pt x="215" y="575"/>
                  </a:lnTo>
                  <a:cubicBezTo>
                    <a:pt x="192" y="577"/>
                    <a:pt x="169" y="578"/>
                    <a:pt x="149" y="578"/>
                  </a:cubicBezTo>
                  <a:close/>
                </a:path>
              </a:pathLst>
            </a:custGeom>
            <a:solidFill>
              <a:srgbClr val="AFB0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45"/>
            <p:cNvSpPr/>
            <p:nvPr/>
          </p:nvSpPr>
          <p:spPr bwMode="auto">
            <a:xfrm>
              <a:off x="10256838" y="1855788"/>
              <a:ext cx="457200" cy="1096962"/>
            </a:xfrm>
            <a:custGeom>
              <a:avLst/>
              <a:gdLst>
                <a:gd name="T0" fmla="*/ 0 w 318"/>
                <a:gd name="T1" fmla="*/ 730 h 763"/>
                <a:gd name="T2" fmla="*/ 116 w 318"/>
                <a:gd name="T3" fmla="*/ 763 h 763"/>
                <a:gd name="T4" fmla="*/ 263 w 318"/>
                <a:gd name="T5" fmla="*/ 490 h 763"/>
                <a:gd name="T6" fmla="*/ 309 w 318"/>
                <a:gd name="T7" fmla="*/ 362 h 763"/>
                <a:gd name="T8" fmla="*/ 203 w 318"/>
                <a:gd name="T9" fmla="*/ 0 h 763"/>
                <a:gd name="T10" fmla="*/ 116 w 318"/>
                <a:gd name="T11" fmla="*/ 48 h 763"/>
                <a:gd name="T12" fmla="*/ 118 w 318"/>
                <a:gd name="T13" fmla="*/ 238 h 763"/>
                <a:gd name="T14" fmla="*/ 0 w 318"/>
                <a:gd name="T15" fmla="*/ 730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8" h="763">
                  <a:moveTo>
                    <a:pt x="0" y="730"/>
                  </a:moveTo>
                  <a:lnTo>
                    <a:pt x="116" y="763"/>
                  </a:lnTo>
                  <a:cubicBezTo>
                    <a:pt x="116" y="763"/>
                    <a:pt x="251" y="503"/>
                    <a:pt x="263" y="490"/>
                  </a:cubicBezTo>
                  <a:cubicBezTo>
                    <a:pt x="275" y="476"/>
                    <a:pt x="318" y="439"/>
                    <a:pt x="309" y="362"/>
                  </a:cubicBezTo>
                  <a:cubicBezTo>
                    <a:pt x="301" y="285"/>
                    <a:pt x="292" y="104"/>
                    <a:pt x="203" y="0"/>
                  </a:cubicBezTo>
                  <a:cubicBezTo>
                    <a:pt x="203" y="0"/>
                    <a:pt x="166" y="51"/>
                    <a:pt x="116" y="48"/>
                  </a:cubicBezTo>
                  <a:lnTo>
                    <a:pt x="118" y="238"/>
                  </a:lnTo>
                  <a:cubicBezTo>
                    <a:pt x="118" y="238"/>
                    <a:pt x="92" y="554"/>
                    <a:pt x="0" y="730"/>
                  </a:cubicBezTo>
                  <a:close/>
                </a:path>
              </a:pathLst>
            </a:custGeom>
            <a:solidFill>
              <a:srgbClr val="3838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46"/>
            <p:cNvSpPr/>
            <p:nvPr/>
          </p:nvSpPr>
          <p:spPr bwMode="auto">
            <a:xfrm>
              <a:off x="10687051" y="1941513"/>
              <a:ext cx="184150" cy="730250"/>
            </a:xfrm>
            <a:custGeom>
              <a:avLst/>
              <a:gdLst>
                <a:gd name="T0" fmla="*/ 68 w 127"/>
                <a:gd name="T1" fmla="*/ 472 h 507"/>
                <a:gd name="T2" fmla="*/ 101 w 127"/>
                <a:gd name="T3" fmla="*/ 507 h 507"/>
                <a:gd name="T4" fmla="*/ 127 w 127"/>
                <a:gd name="T5" fmla="*/ 478 h 507"/>
                <a:gd name="T6" fmla="*/ 98 w 127"/>
                <a:gd name="T7" fmla="*/ 218 h 507"/>
                <a:gd name="T8" fmla="*/ 43 w 127"/>
                <a:gd name="T9" fmla="*/ 53 h 507"/>
                <a:gd name="T10" fmla="*/ 31 w 127"/>
                <a:gd name="T11" fmla="*/ 0 h 507"/>
                <a:gd name="T12" fmla="*/ 0 w 127"/>
                <a:gd name="T13" fmla="*/ 32 h 507"/>
                <a:gd name="T14" fmla="*/ 14 w 127"/>
                <a:gd name="T15" fmla="*/ 59 h 507"/>
                <a:gd name="T16" fmla="*/ 41 w 127"/>
                <a:gd name="T17" fmla="*/ 184 h 507"/>
                <a:gd name="T18" fmla="*/ 68 w 127"/>
                <a:gd name="T19" fmla="*/ 472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507">
                  <a:moveTo>
                    <a:pt x="68" y="472"/>
                  </a:moveTo>
                  <a:lnTo>
                    <a:pt x="101" y="507"/>
                  </a:lnTo>
                  <a:lnTo>
                    <a:pt x="127" y="478"/>
                  </a:lnTo>
                  <a:cubicBezTo>
                    <a:pt x="127" y="478"/>
                    <a:pt x="107" y="272"/>
                    <a:pt x="98" y="218"/>
                  </a:cubicBezTo>
                  <a:cubicBezTo>
                    <a:pt x="88" y="164"/>
                    <a:pt x="43" y="53"/>
                    <a:pt x="43" y="53"/>
                  </a:cubicBezTo>
                  <a:cubicBezTo>
                    <a:pt x="43" y="53"/>
                    <a:pt x="61" y="22"/>
                    <a:pt x="31" y="0"/>
                  </a:cubicBezTo>
                  <a:cubicBezTo>
                    <a:pt x="31" y="0"/>
                    <a:pt x="6" y="5"/>
                    <a:pt x="0" y="32"/>
                  </a:cubicBezTo>
                  <a:lnTo>
                    <a:pt x="14" y="59"/>
                  </a:lnTo>
                  <a:cubicBezTo>
                    <a:pt x="14" y="59"/>
                    <a:pt x="36" y="146"/>
                    <a:pt x="41" y="184"/>
                  </a:cubicBezTo>
                  <a:cubicBezTo>
                    <a:pt x="46" y="223"/>
                    <a:pt x="48" y="451"/>
                    <a:pt x="68" y="472"/>
                  </a:cubicBezTo>
                  <a:close/>
                </a:path>
              </a:pathLst>
            </a:custGeom>
            <a:solidFill>
              <a:srgbClr val="9D3D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47"/>
            <p:cNvSpPr/>
            <p:nvPr/>
          </p:nvSpPr>
          <p:spPr bwMode="auto">
            <a:xfrm>
              <a:off x="10871201" y="2209800"/>
              <a:ext cx="412750" cy="296862"/>
            </a:xfrm>
            <a:custGeom>
              <a:avLst/>
              <a:gdLst>
                <a:gd name="T0" fmla="*/ 277 w 287"/>
                <a:gd name="T1" fmla="*/ 151 h 206"/>
                <a:gd name="T2" fmla="*/ 239 w 287"/>
                <a:gd name="T3" fmla="*/ 54 h 206"/>
                <a:gd name="T4" fmla="*/ 154 w 287"/>
                <a:gd name="T5" fmla="*/ 76 h 206"/>
                <a:gd name="T6" fmla="*/ 127 w 287"/>
                <a:gd name="T7" fmla="*/ 90 h 206"/>
                <a:gd name="T8" fmla="*/ 87 w 287"/>
                <a:gd name="T9" fmla="*/ 90 h 206"/>
                <a:gd name="T10" fmla="*/ 50 w 287"/>
                <a:gd name="T11" fmla="*/ 90 h 206"/>
                <a:gd name="T12" fmla="*/ 37 w 287"/>
                <a:gd name="T13" fmla="*/ 77 h 206"/>
                <a:gd name="T14" fmla="*/ 12 w 287"/>
                <a:gd name="T15" fmla="*/ 0 h 206"/>
                <a:gd name="T16" fmla="*/ 0 w 287"/>
                <a:gd name="T17" fmla="*/ 175 h 206"/>
                <a:gd name="T18" fmla="*/ 6 w 287"/>
                <a:gd name="T19" fmla="*/ 205 h 206"/>
                <a:gd name="T20" fmla="*/ 122 w 287"/>
                <a:gd name="T21" fmla="*/ 192 h 206"/>
                <a:gd name="T22" fmla="*/ 277 w 287"/>
                <a:gd name="T23" fmla="*/ 151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7" h="206">
                  <a:moveTo>
                    <a:pt x="277" y="151"/>
                  </a:moveTo>
                  <a:cubicBezTo>
                    <a:pt x="277" y="151"/>
                    <a:pt x="287" y="89"/>
                    <a:pt x="239" y="54"/>
                  </a:cubicBezTo>
                  <a:cubicBezTo>
                    <a:pt x="239" y="54"/>
                    <a:pt x="158" y="69"/>
                    <a:pt x="154" y="76"/>
                  </a:cubicBezTo>
                  <a:cubicBezTo>
                    <a:pt x="151" y="82"/>
                    <a:pt x="127" y="90"/>
                    <a:pt x="127" y="90"/>
                  </a:cubicBezTo>
                  <a:cubicBezTo>
                    <a:pt x="127" y="90"/>
                    <a:pt x="92" y="88"/>
                    <a:pt x="87" y="90"/>
                  </a:cubicBezTo>
                  <a:cubicBezTo>
                    <a:pt x="82" y="92"/>
                    <a:pt x="58" y="76"/>
                    <a:pt x="50" y="90"/>
                  </a:cubicBezTo>
                  <a:lnTo>
                    <a:pt x="37" y="77"/>
                  </a:lnTo>
                  <a:cubicBezTo>
                    <a:pt x="37" y="77"/>
                    <a:pt x="42" y="34"/>
                    <a:pt x="12" y="0"/>
                  </a:cubicBezTo>
                  <a:lnTo>
                    <a:pt x="0" y="175"/>
                  </a:lnTo>
                  <a:lnTo>
                    <a:pt x="6" y="205"/>
                  </a:lnTo>
                  <a:cubicBezTo>
                    <a:pt x="6" y="205"/>
                    <a:pt x="95" y="206"/>
                    <a:pt x="122" y="192"/>
                  </a:cubicBezTo>
                  <a:cubicBezTo>
                    <a:pt x="149" y="178"/>
                    <a:pt x="260" y="165"/>
                    <a:pt x="277" y="151"/>
                  </a:cubicBezTo>
                  <a:close/>
                </a:path>
              </a:pathLst>
            </a:custGeom>
            <a:solidFill>
              <a:srgbClr val="3838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48"/>
            <p:cNvSpPr/>
            <p:nvPr/>
          </p:nvSpPr>
          <p:spPr bwMode="auto">
            <a:xfrm>
              <a:off x="10910888" y="2284413"/>
              <a:ext cx="357188" cy="190500"/>
            </a:xfrm>
            <a:custGeom>
              <a:avLst/>
              <a:gdLst>
                <a:gd name="T0" fmla="*/ 211 w 248"/>
                <a:gd name="T1" fmla="*/ 2 h 133"/>
                <a:gd name="T2" fmla="*/ 126 w 248"/>
                <a:gd name="T3" fmla="*/ 24 h 133"/>
                <a:gd name="T4" fmla="*/ 99 w 248"/>
                <a:gd name="T5" fmla="*/ 38 h 133"/>
                <a:gd name="T6" fmla="*/ 59 w 248"/>
                <a:gd name="T7" fmla="*/ 38 h 133"/>
                <a:gd name="T8" fmla="*/ 31 w 248"/>
                <a:gd name="T9" fmla="*/ 33 h 133"/>
                <a:gd name="T10" fmla="*/ 14 w 248"/>
                <a:gd name="T11" fmla="*/ 69 h 133"/>
                <a:gd name="T12" fmla="*/ 37 w 248"/>
                <a:gd name="T13" fmla="*/ 64 h 133"/>
                <a:gd name="T14" fmla="*/ 0 w 248"/>
                <a:gd name="T15" fmla="*/ 133 h 133"/>
                <a:gd name="T16" fmla="*/ 59 w 248"/>
                <a:gd name="T17" fmla="*/ 67 h 133"/>
                <a:gd name="T18" fmla="*/ 111 w 248"/>
                <a:gd name="T19" fmla="*/ 51 h 133"/>
                <a:gd name="T20" fmla="*/ 83 w 248"/>
                <a:gd name="T21" fmla="*/ 114 h 133"/>
                <a:gd name="T22" fmla="*/ 162 w 248"/>
                <a:gd name="T23" fmla="*/ 38 h 133"/>
                <a:gd name="T24" fmla="*/ 199 w 248"/>
                <a:gd name="T25" fmla="*/ 51 h 133"/>
                <a:gd name="T26" fmla="*/ 242 w 248"/>
                <a:gd name="T27" fmla="*/ 67 h 133"/>
                <a:gd name="T28" fmla="*/ 248 w 248"/>
                <a:gd name="T29" fmla="*/ 66 h 133"/>
                <a:gd name="T30" fmla="*/ 211 w 248"/>
                <a:gd name="T31" fmla="*/ 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8" h="133">
                  <a:moveTo>
                    <a:pt x="211" y="2"/>
                  </a:moveTo>
                  <a:cubicBezTo>
                    <a:pt x="211" y="2"/>
                    <a:pt x="130" y="17"/>
                    <a:pt x="126" y="24"/>
                  </a:cubicBezTo>
                  <a:cubicBezTo>
                    <a:pt x="123" y="30"/>
                    <a:pt x="99" y="38"/>
                    <a:pt x="99" y="38"/>
                  </a:cubicBezTo>
                  <a:cubicBezTo>
                    <a:pt x="99" y="38"/>
                    <a:pt x="64" y="36"/>
                    <a:pt x="59" y="38"/>
                  </a:cubicBezTo>
                  <a:cubicBezTo>
                    <a:pt x="55" y="40"/>
                    <a:pt x="42" y="31"/>
                    <a:pt x="31" y="33"/>
                  </a:cubicBezTo>
                  <a:cubicBezTo>
                    <a:pt x="27" y="47"/>
                    <a:pt x="22" y="63"/>
                    <a:pt x="14" y="69"/>
                  </a:cubicBezTo>
                  <a:lnTo>
                    <a:pt x="37" y="64"/>
                  </a:lnTo>
                  <a:cubicBezTo>
                    <a:pt x="37" y="64"/>
                    <a:pt x="11" y="123"/>
                    <a:pt x="0" y="133"/>
                  </a:cubicBezTo>
                  <a:cubicBezTo>
                    <a:pt x="0" y="133"/>
                    <a:pt x="59" y="96"/>
                    <a:pt x="59" y="67"/>
                  </a:cubicBezTo>
                  <a:cubicBezTo>
                    <a:pt x="59" y="38"/>
                    <a:pt x="111" y="51"/>
                    <a:pt x="111" y="51"/>
                  </a:cubicBezTo>
                  <a:cubicBezTo>
                    <a:pt x="111" y="51"/>
                    <a:pt x="142" y="77"/>
                    <a:pt x="83" y="114"/>
                  </a:cubicBezTo>
                  <a:cubicBezTo>
                    <a:pt x="83" y="114"/>
                    <a:pt x="146" y="76"/>
                    <a:pt x="162" y="38"/>
                  </a:cubicBezTo>
                  <a:cubicBezTo>
                    <a:pt x="177" y="0"/>
                    <a:pt x="199" y="51"/>
                    <a:pt x="199" y="51"/>
                  </a:cubicBezTo>
                  <a:cubicBezTo>
                    <a:pt x="199" y="51"/>
                    <a:pt x="242" y="67"/>
                    <a:pt x="242" y="67"/>
                  </a:cubicBezTo>
                  <a:lnTo>
                    <a:pt x="248" y="66"/>
                  </a:lnTo>
                  <a:cubicBezTo>
                    <a:pt x="245" y="46"/>
                    <a:pt x="236" y="20"/>
                    <a:pt x="211" y="2"/>
                  </a:cubicBez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49"/>
            <p:cNvSpPr/>
            <p:nvPr/>
          </p:nvSpPr>
          <p:spPr bwMode="auto">
            <a:xfrm>
              <a:off x="10520363" y="1876425"/>
              <a:ext cx="173038" cy="774700"/>
            </a:xfrm>
            <a:custGeom>
              <a:avLst/>
              <a:gdLst>
                <a:gd name="T0" fmla="*/ 43 w 120"/>
                <a:gd name="T1" fmla="*/ 538 h 538"/>
                <a:gd name="T2" fmla="*/ 79 w 120"/>
                <a:gd name="T3" fmla="*/ 475 h 538"/>
                <a:gd name="T4" fmla="*/ 114 w 120"/>
                <a:gd name="T5" fmla="*/ 427 h 538"/>
                <a:gd name="T6" fmla="*/ 116 w 120"/>
                <a:gd name="T7" fmla="*/ 334 h 538"/>
                <a:gd name="T8" fmla="*/ 16 w 120"/>
                <a:gd name="T9" fmla="*/ 77 h 538"/>
                <a:gd name="T10" fmla="*/ 26 w 120"/>
                <a:gd name="T11" fmla="*/ 60 h 538"/>
                <a:gd name="T12" fmla="*/ 6 w 120"/>
                <a:gd name="T13" fmla="*/ 0 h 538"/>
                <a:gd name="T14" fmla="*/ 0 w 120"/>
                <a:gd name="T15" fmla="*/ 5 h 538"/>
                <a:gd name="T16" fmla="*/ 7 w 120"/>
                <a:gd name="T17" fmla="*/ 55 h 538"/>
                <a:gd name="T18" fmla="*/ 7 w 120"/>
                <a:gd name="T19" fmla="*/ 77 h 538"/>
                <a:gd name="T20" fmla="*/ 103 w 120"/>
                <a:gd name="T21" fmla="*/ 338 h 538"/>
                <a:gd name="T22" fmla="*/ 63 w 120"/>
                <a:gd name="T23" fmla="*/ 461 h 538"/>
                <a:gd name="T24" fmla="*/ 43 w 120"/>
                <a:gd name="T25" fmla="*/ 538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538">
                  <a:moveTo>
                    <a:pt x="43" y="538"/>
                  </a:moveTo>
                  <a:cubicBezTo>
                    <a:pt x="61" y="504"/>
                    <a:pt x="76" y="479"/>
                    <a:pt x="79" y="475"/>
                  </a:cubicBezTo>
                  <a:cubicBezTo>
                    <a:pt x="86" y="467"/>
                    <a:pt x="102" y="452"/>
                    <a:pt x="114" y="427"/>
                  </a:cubicBezTo>
                  <a:cubicBezTo>
                    <a:pt x="118" y="389"/>
                    <a:pt x="120" y="350"/>
                    <a:pt x="116" y="334"/>
                  </a:cubicBezTo>
                  <a:cubicBezTo>
                    <a:pt x="106" y="297"/>
                    <a:pt x="16" y="77"/>
                    <a:pt x="16" y="77"/>
                  </a:cubicBezTo>
                  <a:lnTo>
                    <a:pt x="26" y="60"/>
                  </a:lnTo>
                  <a:lnTo>
                    <a:pt x="6" y="0"/>
                  </a:lnTo>
                  <a:cubicBezTo>
                    <a:pt x="4" y="2"/>
                    <a:pt x="2" y="3"/>
                    <a:pt x="0" y="5"/>
                  </a:cubicBezTo>
                  <a:lnTo>
                    <a:pt x="7" y="55"/>
                  </a:lnTo>
                  <a:lnTo>
                    <a:pt x="7" y="77"/>
                  </a:lnTo>
                  <a:cubicBezTo>
                    <a:pt x="7" y="77"/>
                    <a:pt x="95" y="313"/>
                    <a:pt x="103" y="338"/>
                  </a:cubicBezTo>
                  <a:cubicBezTo>
                    <a:pt x="112" y="362"/>
                    <a:pt x="76" y="437"/>
                    <a:pt x="63" y="461"/>
                  </a:cubicBezTo>
                  <a:cubicBezTo>
                    <a:pt x="56" y="474"/>
                    <a:pt x="49" y="509"/>
                    <a:pt x="43" y="538"/>
                  </a:cubicBez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50"/>
            <p:cNvSpPr/>
            <p:nvPr/>
          </p:nvSpPr>
          <p:spPr bwMode="auto">
            <a:xfrm>
              <a:off x="10379076" y="1941513"/>
              <a:ext cx="198438" cy="841375"/>
            </a:xfrm>
            <a:custGeom>
              <a:avLst/>
              <a:gdLst>
                <a:gd name="T0" fmla="*/ 99 w 138"/>
                <a:gd name="T1" fmla="*/ 122 h 585"/>
                <a:gd name="T2" fmla="*/ 138 w 138"/>
                <a:gd name="T3" fmla="*/ 154 h 585"/>
                <a:gd name="T4" fmla="*/ 58 w 138"/>
                <a:gd name="T5" fmla="*/ 42 h 585"/>
                <a:gd name="T6" fmla="*/ 31 w 138"/>
                <a:gd name="T7" fmla="*/ 0 h 585"/>
                <a:gd name="T8" fmla="*/ 32 w 138"/>
                <a:gd name="T9" fmla="*/ 178 h 585"/>
                <a:gd name="T10" fmla="*/ 0 w 138"/>
                <a:gd name="T11" fmla="*/ 402 h 585"/>
                <a:gd name="T12" fmla="*/ 29 w 138"/>
                <a:gd name="T13" fmla="*/ 462 h 585"/>
                <a:gd name="T14" fmla="*/ 93 w 138"/>
                <a:gd name="T15" fmla="*/ 585 h 585"/>
                <a:gd name="T16" fmla="*/ 127 w 138"/>
                <a:gd name="T17" fmla="*/ 522 h 585"/>
                <a:gd name="T18" fmla="*/ 85 w 138"/>
                <a:gd name="T19" fmla="*/ 391 h 585"/>
                <a:gd name="T20" fmla="*/ 118 w 138"/>
                <a:gd name="T21" fmla="*/ 391 h 585"/>
                <a:gd name="T22" fmla="*/ 85 w 138"/>
                <a:gd name="T23" fmla="*/ 371 h 585"/>
                <a:gd name="T24" fmla="*/ 78 w 138"/>
                <a:gd name="T25" fmla="*/ 289 h 585"/>
                <a:gd name="T26" fmla="*/ 88 w 138"/>
                <a:gd name="T27" fmla="*/ 240 h 585"/>
                <a:gd name="T28" fmla="*/ 99 w 138"/>
                <a:gd name="T29" fmla="*/ 186 h 585"/>
                <a:gd name="T30" fmla="*/ 99 w 138"/>
                <a:gd name="T31" fmla="*/ 122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8" h="585">
                  <a:moveTo>
                    <a:pt x="99" y="122"/>
                  </a:moveTo>
                  <a:lnTo>
                    <a:pt x="138" y="154"/>
                  </a:lnTo>
                  <a:cubicBezTo>
                    <a:pt x="138" y="154"/>
                    <a:pt x="67" y="65"/>
                    <a:pt x="58" y="42"/>
                  </a:cubicBezTo>
                  <a:cubicBezTo>
                    <a:pt x="53" y="30"/>
                    <a:pt x="42" y="14"/>
                    <a:pt x="31" y="0"/>
                  </a:cubicBezTo>
                  <a:lnTo>
                    <a:pt x="32" y="178"/>
                  </a:lnTo>
                  <a:cubicBezTo>
                    <a:pt x="32" y="178"/>
                    <a:pt x="24" y="281"/>
                    <a:pt x="0" y="402"/>
                  </a:cubicBezTo>
                  <a:lnTo>
                    <a:pt x="29" y="462"/>
                  </a:lnTo>
                  <a:lnTo>
                    <a:pt x="93" y="585"/>
                  </a:lnTo>
                  <a:cubicBezTo>
                    <a:pt x="104" y="564"/>
                    <a:pt x="116" y="542"/>
                    <a:pt x="127" y="522"/>
                  </a:cubicBezTo>
                  <a:cubicBezTo>
                    <a:pt x="111" y="475"/>
                    <a:pt x="85" y="398"/>
                    <a:pt x="85" y="391"/>
                  </a:cubicBezTo>
                  <a:cubicBezTo>
                    <a:pt x="85" y="383"/>
                    <a:pt x="105" y="383"/>
                    <a:pt x="118" y="391"/>
                  </a:cubicBezTo>
                  <a:lnTo>
                    <a:pt x="85" y="371"/>
                  </a:lnTo>
                  <a:lnTo>
                    <a:pt x="78" y="289"/>
                  </a:lnTo>
                  <a:cubicBezTo>
                    <a:pt x="78" y="289"/>
                    <a:pt x="90" y="261"/>
                    <a:pt x="88" y="240"/>
                  </a:cubicBezTo>
                  <a:cubicBezTo>
                    <a:pt x="86" y="218"/>
                    <a:pt x="99" y="186"/>
                    <a:pt x="99" y="186"/>
                  </a:cubicBezTo>
                  <a:lnTo>
                    <a:pt x="99" y="122"/>
                  </a:ln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51"/>
            <p:cNvSpPr/>
            <p:nvPr/>
          </p:nvSpPr>
          <p:spPr bwMode="auto">
            <a:xfrm>
              <a:off x="10453688" y="1912938"/>
              <a:ext cx="77788" cy="134937"/>
            </a:xfrm>
            <a:custGeom>
              <a:avLst/>
              <a:gdLst>
                <a:gd name="T0" fmla="*/ 54 w 54"/>
                <a:gd name="T1" fmla="*/ 94 h 94"/>
                <a:gd name="T2" fmla="*/ 18 w 54"/>
                <a:gd name="T3" fmla="*/ 0 h 94"/>
                <a:gd name="T4" fmla="*/ 0 w 54"/>
                <a:gd name="T5" fmla="*/ 6 h 94"/>
                <a:gd name="T6" fmla="*/ 54 w 54"/>
                <a:gd name="T7" fmla="*/ 94 h 94"/>
              </a:gdLst>
              <a:ahLst/>
              <a:cxnLst>
                <a:cxn ang="0">
                  <a:pos x="T0" y="T1"/>
                </a:cxn>
                <a:cxn ang="0">
                  <a:pos x="T2" y="T3"/>
                </a:cxn>
                <a:cxn ang="0">
                  <a:pos x="T4" y="T5"/>
                </a:cxn>
                <a:cxn ang="0">
                  <a:pos x="T6" y="T7"/>
                </a:cxn>
              </a:cxnLst>
              <a:rect l="0" t="0" r="r" b="b"/>
              <a:pathLst>
                <a:path w="54" h="94">
                  <a:moveTo>
                    <a:pt x="54" y="94"/>
                  </a:moveTo>
                  <a:lnTo>
                    <a:pt x="18" y="0"/>
                  </a:lnTo>
                  <a:cubicBezTo>
                    <a:pt x="12" y="3"/>
                    <a:pt x="6" y="5"/>
                    <a:pt x="0" y="6"/>
                  </a:cubicBezTo>
                  <a:cubicBezTo>
                    <a:pt x="14" y="21"/>
                    <a:pt x="32" y="48"/>
                    <a:pt x="54" y="94"/>
                  </a:cubicBez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52"/>
            <p:cNvSpPr/>
            <p:nvPr/>
          </p:nvSpPr>
          <p:spPr bwMode="auto">
            <a:xfrm>
              <a:off x="10467976" y="2744788"/>
              <a:ext cx="123825" cy="214312"/>
            </a:xfrm>
            <a:custGeom>
              <a:avLst/>
              <a:gdLst>
                <a:gd name="T0" fmla="*/ 4 w 86"/>
                <a:gd name="T1" fmla="*/ 46 h 149"/>
                <a:gd name="T2" fmla="*/ 15 w 86"/>
                <a:gd name="T3" fmla="*/ 115 h 149"/>
                <a:gd name="T4" fmla="*/ 15 w 86"/>
                <a:gd name="T5" fmla="*/ 149 h 149"/>
                <a:gd name="T6" fmla="*/ 86 w 86"/>
                <a:gd name="T7" fmla="*/ 88 h 149"/>
                <a:gd name="T8" fmla="*/ 59 w 86"/>
                <a:gd name="T9" fmla="*/ 24 h 149"/>
                <a:gd name="T10" fmla="*/ 4 w 86"/>
                <a:gd name="T11" fmla="*/ 46 h 149"/>
              </a:gdLst>
              <a:ahLst/>
              <a:cxnLst>
                <a:cxn ang="0">
                  <a:pos x="T0" y="T1"/>
                </a:cxn>
                <a:cxn ang="0">
                  <a:pos x="T2" y="T3"/>
                </a:cxn>
                <a:cxn ang="0">
                  <a:pos x="T4" y="T5"/>
                </a:cxn>
                <a:cxn ang="0">
                  <a:pos x="T6" y="T7"/>
                </a:cxn>
                <a:cxn ang="0">
                  <a:pos x="T8" y="T9"/>
                </a:cxn>
                <a:cxn ang="0">
                  <a:pos x="T10" y="T11"/>
                </a:cxn>
              </a:cxnLst>
              <a:rect l="0" t="0" r="r" b="b"/>
              <a:pathLst>
                <a:path w="86" h="149">
                  <a:moveTo>
                    <a:pt x="4" y="46"/>
                  </a:moveTo>
                  <a:cubicBezTo>
                    <a:pt x="0" y="52"/>
                    <a:pt x="2" y="110"/>
                    <a:pt x="15" y="115"/>
                  </a:cubicBezTo>
                  <a:lnTo>
                    <a:pt x="15" y="149"/>
                  </a:lnTo>
                  <a:lnTo>
                    <a:pt x="86" y="88"/>
                  </a:lnTo>
                  <a:cubicBezTo>
                    <a:pt x="86" y="88"/>
                    <a:pt x="77" y="48"/>
                    <a:pt x="59" y="24"/>
                  </a:cubicBezTo>
                  <a:cubicBezTo>
                    <a:pt x="42" y="0"/>
                    <a:pt x="4" y="46"/>
                    <a:pt x="4" y="46"/>
                  </a:cubicBezTo>
                  <a:close/>
                </a:path>
              </a:pathLst>
            </a:custGeom>
            <a:solidFill>
              <a:srgbClr val="EAAD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53"/>
            <p:cNvSpPr/>
            <p:nvPr/>
          </p:nvSpPr>
          <p:spPr bwMode="auto">
            <a:xfrm>
              <a:off x="10277476" y="1924050"/>
              <a:ext cx="280988" cy="928687"/>
            </a:xfrm>
            <a:custGeom>
              <a:avLst/>
              <a:gdLst>
                <a:gd name="T0" fmla="*/ 109 w 195"/>
                <a:gd name="T1" fmla="*/ 645 h 645"/>
                <a:gd name="T2" fmla="*/ 195 w 195"/>
                <a:gd name="T3" fmla="*/ 587 h 645"/>
                <a:gd name="T4" fmla="*/ 134 w 195"/>
                <a:gd name="T5" fmla="*/ 383 h 645"/>
                <a:gd name="T6" fmla="*/ 140 w 195"/>
                <a:gd name="T7" fmla="*/ 243 h 645"/>
                <a:gd name="T8" fmla="*/ 169 w 195"/>
                <a:gd name="T9" fmla="*/ 134 h 645"/>
                <a:gd name="T10" fmla="*/ 101 w 195"/>
                <a:gd name="T11" fmla="*/ 0 h 645"/>
                <a:gd name="T12" fmla="*/ 50 w 195"/>
                <a:gd name="T13" fmla="*/ 25 h 645"/>
                <a:gd name="T14" fmla="*/ 40 w 195"/>
                <a:gd name="T15" fmla="*/ 39 h 645"/>
                <a:gd name="T16" fmla="*/ 19 w 195"/>
                <a:gd name="T17" fmla="*/ 92 h 645"/>
                <a:gd name="T18" fmla="*/ 19 w 195"/>
                <a:gd name="T19" fmla="*/ 157 h 645"/>
                <a:gd name="T20" fmla="*/ 5 w 195"/>
                <a:gd name="T21" fmla="*/ 173 h 645"/>
                <a:gd name="T22" fmla="*/ 5 w 195"/>
                <a:gd name="T23" fmla="*/ 213 h 645"/>
                <a:gd name="T24" fmla="*/ 22 w 195"/>
                <a:gd name="T25" fmla="*/ 229 h 645"/>
                <a:gd name="T26" fmla="*/ 12 w 195"/>
                <a:gd name="T27" fmla="*/ 288 h 645"/>
                <a:gd name="T28" fmla="*/ 10 w 195"/>
                <a:gd name="T29" fmla="*/ 361 h 645"/>
                <a:gd name="T30" fmla="*/ 27 w 195"/>
                <a:gd name="T31" fmla="*/ 430 h 645"/>
                <a:gd name="T32" fmla="*/ 109 w 195"/>
                <a:gd name="T33" fmla="*/ 645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5" h="645">
                  <a:moveTo>
                    <a:pt x="109" y="645"/>
                  </a:moveTo>
                  <a:cubicBezTo>
                    <a:pt x="109" y="645"/>
                    <a:pt x="170" y="592"/>
                    <a:pt x="195" y="587"/>
                  </a:cubicBezTo>
                  <a:cubicBezTo>
                    <a:pt x="195" y="587"/>
                    <a:pt x="144" y="410"/>
                    <a:pt x="134" y="383"/>
                  </a:cubicBezTo>
                  <a:lnTo>
                    <a:pt x="140" y="243"/>
                  </a:lnTo>
                  <a:cubicBezTo>
                    <a:pt x="140" y="243"/>
                    <a:pt x="171" y="159"/>
                    <a:pt x="169" y="134"/>
                  </a:cubicBezTo>
                  <a:cubicBezTo>
                    <a:pt x="168" y="109"/>
                    <a:pt x="101" y="0"/>
                    <a:pt x="101" y="0"/>
                  </a:cubicBezTo>
                  <a:cubicBezTo>
                    <a:pt x="101" y="0"/>
                    <a:pt x="64" y="13"/>
                    <a:pt x="50" y="25"/>
                  </a:cubicBezTo>
                  <a:cubicBezTo>
                    <a:pt x="37" y="37"/>
                    <a:pt x="40" y="39"/>
                    <a:pt x="40" y="39"/>
                  </a:cubicBezTo>
                  <a:cubicBezTo>
                    <a:pt x="40" y="39"/>
                    <a:pt x="22" y="87"/>
                    <a:pt x="19" y="92"/>
                  </a:cubicBezTo>
                  <a:cubicBezTo>
                    <a:pt x="15" y="97"/>
                    <a:pt x="19" y="157"/>
                    <a:pt x="19" y="157"/>
                  </a:cubicBezTo>
                  <a:cubicBezTo>
                    <a:pt x="19" y="157"/>
                    <a:pt x="3" y="161"/>
                    <a:pt x="5" y="173"/>
                  </a:cubicBezTo>
                  <a:cubicBezTo>
                    <a:pt x="7" y="185"/>
                    <a:pt x="0" y="205"/>
                    <a:pt x="5" y="213"/>
                  </a:cubicBezTo>
                  <a:cubicBezTo>
                    <a:pt x="10" y="222"/>
                    <a:pt x="22" y="229"/>
                    <a:pt x="22" y="229"/>
                  </a:cubicBezTo>
                  <a:cubicBezTo>
                    <a:pt x="22" y="229"/>
                    <a:pt x="13" y="279"/>
                    <a:pt x="12" y="288"/>
                  </a:cubicBezTo>
                  <a:cubicBezTo>
                    <a:pt x="10" y="297"/>
                    <a:pt x="7" y="349"/>
                    <a:pt x="10" y="361"/>
                  </a:cubicBezTo>
                  <a:cubicBezTo>
                    <a:pt x="13" y="373"/>
                    <a:pt x="27" y="430"/>
                    <a:pt x="27" y="430"/>
                  </a:cubicBezTo>
                  <a:cubicBezTo>
                    <a:pt x="27" y="430"/>
                    <a:pt x="88" y="632"/>
                    <a:pt x="109" y="645"/>
                  </a:cubicBezTo>
                  <a:close/>
                </a:path>
              </a:pathLst>
            </a:custGeom>
            <a:solidFill>
              <a:srgbClr val="3838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54"/>
            <p:cNvSpPr>
              <a:spLocks noEditPoints="1"/>
            </p:cNvSpPr>
            <p:nvPr/>
          </p:nvSpPr>
          <p:spPr bwMode="auto">
            <a:xfrm>
              <a:off x="10277476" y="1955800"/>
              <a:ext cx="214313" cy="896937"/>
            </a:xfrm>
            <a:custGeom>
              <a:avLst/>
              <a:gdLst>
                <a:gd name="T0" fmla="*/ 31 w 149"/>
                <a:gd name="T1" fmla="*/ 109 h 623"/>
                <a:gd name="T2" fmla="*/ 30 w 149"/>
                <a:gd name="T3" fmla="*/ 108 h 623"/>
                <a:gd name="T4" fmla="*/ 31 w 149"/>
                <a:gd name="T5" fmla="*/ 109 h 623"/>
                <a:gd name="T6" fmla="*/ 70 w 149"/>
                <a:gd name="T7" fmla="*/ 483 h 623"/>
                <a:gd name="T8" fmla="*/ 26 w 149"/>
                <a:gd name="T9" fmla="*/ 333 h 623"/>
                <a:gd name="T10" fmla="*/ 44 w 149"/>
                <a:gd name="T11" fmla="*/ 332 h 623"/>
                <a:gd name="T12" fmla="*/ 111 w 149"/>
                <a:gd name="T13" fmla="*/ 295 h 623"/>
                <a:gd name="T14" fmla="*/ 57 w 149"/>
                <a:gd name="T15" fmla="*/ 319 h 623"/>
                <a:gd name="T16" fmla="*/ 27 w 149"/>
                <a:gd name="T17" fmla="*/ 295 h 623"/>
                <a:gd name="T18" fmla="*/ 47 w 149"/>
                <a:gd name="T19" fmla="*/ 242 h 623"/>
                <a:gd name="T20" fmla="*/ 54 w 149"/>
                <a:gd name="T21" fmla="*/ 197 h 623"/>
                <a:gd name="T22" fmla="*/ 134 w 149"/>
                <a:gd name="T23" fmla="*/ 234 h 623"/>
                <a:gd name="T24" fmla="*/ 100 w 149"/>
                <a:gd name="T25" fmla="*/ 191 h 623"/>
                <a:gd name="T26" fmla="*/ 61 w 149"/>
                <a:gd name="T27" fmla="*/ 169 h 623"/>
                <a:gd name="T28" fmla="*/ 125 w 149"/>
                <a:gd name="T29" fmla="*/ 170 h 623"/>
                <a:gd name="T30" fmla="*/ 70 w 149"/>
                <a:gd name="T31" fmla="*/ 139 h 623"/>
                <a:gd name="T32" fmla="*/ 102 w 149"/>
                <a:gd name="T33" fmla="*/ 129 h 623"/>
                <a:gd name="T34" fmla="*/ 27 w 149"/>
                <a:gd name="T35" fmla="*/ 129 h 623"/>
                <a:gd name="T36" fmla="*/ 57 w 149"/>
                <a:gd name="T37" fmla="*/ 89 h 623"/>
                <a:gd name="T38" fmla="*/ 29 w 149"/>
                <a:gd name="T39" fmla="*/ 100 h 623"/>
                <a:gd name="T40" fmla="*/ 30 w 149"/>
                <a:gd name="T41" fmla="*/ 83 h 623"/>
                <a:gd name="T42" fmla="*/ 57 w 149"/>
                <a:gd name="T43" fmla="*/ 32 h 623"/>
                <a:gd name="T44" fmla="*/ 57 w 149"/>
                <a:gd name="T45" fmla="*/ 0 h 623"/>
                <a:gd name="T46" fmla="*/ 50 w 149"/>
                <a:gd name="T47" fmla="*/ 3 h 623"/>
                <a:gd name="T48" fmla="*/ 43 w 149"/>
                <a:gd name="T49" fmla="*/ 6 h 623"/>
                <a:gd name="T50" fmla="*/ 19 w 149"/>
                <a:gd name="T51" fmla="*/ 70 h 623"/>
                <a:gd name="T52" fmla="*/ 19 w 149"/>
                <a:gd name="T53" fmla="*/ 135 h 623"/>
                <a:gd name="T54" fmla="*/ 5 w 149"/>
                <a:gd name="T55" fmla="*/ 151 h 623"/>
                <a:gd name="T56" fmla="*/ 5 w 149"/>
                <a:gd name="T57" fmla="*/ 191 h 623"/>
                <a:gd name="T58" fmla="*/ 22 w 149"/>
                <a:gd name="T59" fmla="*/ 207 h 623"/>
                <a:gd name="T60" fmla="*/ 12 w 149"/>
                <a:gd name="T61" fmla="*/ 266 h 623"/>
                <a:gd name="T62" fmla="*/ 10 w 149"/>
                <a:gd name="T63" fmla="*/ 339 h 623"/>
                <a:gd name="T64" fmla="*/ 27 w 149"/>
                <a:gd name="T65" fmla="*/ 408 h 623"/>
                <a:gd name="T66" fmla="*/ 109 w 149"/>
                <a:gd name="T67" fmla="*/ 623 h 623"/>
                <a:gd name="T68" fmla="*/ 149 w 149"/>
                <a:gd name="T69" fmla="*/ 591 h 623"/>
                <a:gd name="T70" fmla="*/ 111 w 149"/>
                <a:gd name="T71" fmla="*/ 575 h 623"/>
                <a:gd name="T72" fmla="*/ 70 w 149"/>
                <a:gd name="T73" fmla="*/ 483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623">
                  <a:moveTo>
                    <a:pt x="31" y="109"/>
                  </a:moveTo>
                  <a:cubicBezTo>
                    <a:pt x="31" y="108"/>
                    <a:pt x="31" y="108"/>
                    <a:pt x="30" y="108"/>
                  </a:cubicBezTo>
                  <a:cubicBezTo>
                    <a:pt x="31" y="108"/>
                    <a:pt x="31" y="108"/>
                    <a:pt x="31" y="109"/>
                  </a:cubicBezTo>
                  <a:close/>
                  <a:moveTo>
                    <a:pt x="70" y="483"/>
                  </a:moveTo>
                  <a:cubicBezTo>
                    <a:pt x="58" y="475"/>
                    <a:pt x="26" y="333"/>
                    <a:pt x="26" y="333"/>
                  </a:cubicBezTo>
                  <a:cubicBezTo>
                    <a:pt x="26" y="333"/>
                    <a:pt x="9" y="326"/>
                    <a:pt x="44" y="332"/>
                  </a:cubicBezTo>
                  <a:cubicBezTo>
                    <a:pt x="79" y="339"/>
                    <a:pt x="111" y="295"/>
                    <a:pt x="111" y="295"/>
                  </a:cubicBezTo>
                  <a:cubicBezTo>
                    <a:pt x="111" y="295"/>
                    <a:pt x="67" y="314"/>
                    <a:pt x="57" y="319"/>
                  </a:cubicBezTo>
                  <a:cubicBezTo>
                    <a:pt x="47" y="324"/>
                    <a:pt x="22" y="304"/>
                    <a:pt x="27" y="295"/>
                  </a:cubicBezTo>
                  <a:cubicBezTo>
                    <a:pt x="32" y="287"/>
                    <a:pt x="37" y="253"/>
                    <a:pt x="47" y="242"/>
                  </a:cubicBezTo>
                  <a:cubicBezTo>
                    <a:pt x="54" y="234"/>
                    <a:pt x="55" y="212"/>
                    <a:pt x="54" y="197"/>
                  </a:cubicBezTo>
                  <a:cubicBezTo>
                    <a:pt x="100" y="186"/>
                    <a:pt x="134" y="234"/>
                    <a:pt x="134" y="234"/>
                  </a:cubicBezTo>
                  <a:cubicBezTo>
                    <a:pt x="134" y="234"/>
                    <a:pt x="121" y="206"/>
                    <a:pt x="100" y="191"/>
                  </a:cubicBezTo>
                  <a:cubicBezTo>
                    <a:pt x="80" y="175"/>
                    <a:pt x="61" y="169"/>
                    <a:pt x="61" y="169"/>
                  </a:cubicBezTo>
                  <a:cubicBezTo>
                    <a:pt x="78" y="162"/>
                    <a:pt x="105" y="165"/>
                    <a:pt x="125" y="170"/>
                  </a:cubicBezTo>
                  <a:cubicBezTo>
                    <a:pt x="106" y="160"/>
                    <a:pt x="82" y="146"/>
                    <a:pt x="70" y="139"/>
                  </a:cubicBezTo>
                  <a:cubicBezTo>
                    <a:pt x="74" y="117"/>
                    <a:pt x="102" y="129"/>
                    <a:pt x="102" y="129"/>
                  </a:cubicBezTo>
                  <a:cubicBezTo>
                    <a:pt x="78" y="95"/>
                    <a:pt x="27" y="129"/>
                    <a:pt x="27" y="129"/>
                  </a:cubicBezTo>
                  <a:cubicBezTo>
                    <a:pt x="25" y="119"/>
                    <a:pt x="57" y="89"/>
                    <a:pt x="57" y="89"/>
                  </a:cubicBezTo>
                  <a:lnTo>
                    <a:pt x="29" y="100"/>
                  </a:lnTo>
                  <a:cubicBezTo>
                    <a:pt x="28" y="92"/>
                    <a:pt x="30" y="83"/>
                    <a:pt x="30" y="83"/>
                  </a:cubicBezTo>
                  <a:lnTo>
                    <a:pt x="57" y="32"/>
                  </a:lnTo>
                  <a:lnTo>
                    <a:pt x="57" y="0"/>
                  </a:lnTo>
                  <a:cubicBezTo>
                    <a:pt x="55" y="1"/>
                    <a:pt x="52" y="2"/>
                    <a:pt x="50" y="3"/>
                  </a:cubicBezTo>
                  <a:cubicBezTo>
                    <a:pt x="47" y="5"/>
                    <a:pt x="43" y="6"/>
                    <a:pt x="43" y="6"/>
                  </a:cubicBezTo>
                  <a:cubicBezTo>
                    <a:pt x="43" y="6"/>
                    <a:pt x="22" y="65"/>
                    <a:pt x="19" y="70"/>
                  </a:cubicBezTo>
                  <a:cubicBezTo>
                    <a:pt x="15" y="75"/>
                    <a:pt x="19" y="135"/>
                    <a:pt x="19" y="135"/>
                  </a:cubicBezTo>
                  <a:cubicBezTo>
                    <a:pt x="19" y="135"/>
                    <a:pt x="3" y="139"/>
                    <a:pt x="5" y="151"/>
                  </a:cubicBezTo>
                  <a:cubicBezTo>
                    <a:pt x="7" y="163"/>
                    <a:pt x="0" y="183"/>
                    <a:pt x="5" y="191"/>
                  </a:cubicBezTo>
                  <a:cubicBezTo>
                    <a:pt x="10" y="200"/>
                    <a:pt x="22" y="207"/>
                    <a:pt x="22" y="207"/>
                  </a:cubicBezTo>
                  <a:cubicBezTo>
                    <a:pt x="22" y="207"/>
                    <a:pt x="13" y="257"/>
                    <a:pt x="12" y="266"/>
                  </a:cubicBezTo>
                  <a:cubicBezTo>
                    <a:pt x="10" y="275"/>
                    <a:pt x="7" y="327"/>
                    <a:pt x="10" y="339"/>
                  </a:cubicBezTo>
                  <a:cubicBezTo>
                    <a:pt x="13" y="351"/>
                    <a:pt x="27" y="408"/>
                    <a:pt x="27" y="408"/>
                  </a:cubicBezTo>
                  <a:cubicBezTo>
                    <a:pt x="27" y="408"/>
                    <a:pt x="88" y="610"/>
                    <a:pt x="109" y="623"/>
                  </a:cubicBezTo>
                  <a:cubicBezTo>
                    <a:pt x="109" y="623"/>
                    <a:pt x="128" y="607"/>
                    <a:pt x="149" y="591"/>
                  </a:cubicBezTo>
                  <a:lnTo>
                    <a:pt x="111" y="575"/>
                  </a:lnTo>
                  <a:cubicBezTo>
                    <a:pt x="111" y="575"/>
                    <a:pt x="82" y="492"/>
                    <a:pt x="70" y="483"/>
                  </a:cubicBez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55"/>
            <p:cNvSpPr/>
            <p:nvPr/>
          </p:nvSpPr>
          <p:spPr bwMode="auto">
            <a:xfrm>
              <a:off x="10467976" y="2203450"/>
              <a:ext cx="23813" cy="12700"/>
            </a:xfrm>
            <a:custGeom>
              <a:avLst/>
              <a:gdLst>
                <a:gd name="T0" fmla="*/ 17 w 17"/>
                <a:gd name="T1" fmla="*/ 4 h 9"/>
                <a:gd name="T2" fmla="*/ 0 w 17"/>
                <a:gd name="T3" fmla="*/ 0 h 9"/>
                <a:gd name="T4" fmla="*/ 17 w 17"/>
                <a:gd name="T5" fmla="*/ 4 h 9"/>
              </a:gdLst>
              <a:ahLst/>
              <a:cxnLst>
                <a:cxn ang="0">
                  <a:pos x="T0" y="T1"/>
                </a:cxn>
                <a:cxn ang="0">
                  <a:pos x="T2" y="T3"/>
                </a:cxn>
                <a:cxn ang="0">
                  <a:pos x="T4" y="T5"/>
                </a:cxn>
              </a:cxnLst>
              <a:rect l="0" t="0" r="r" b="b"/>
              <a:pathLst>
                <a:path w="17" h="9">
                  <a:moveTo>
                    <a:pt x="17" y="4"/>
                  </a:moveTo>
                  <a:cubicBezTo>
                    <a:pt x="17" y="4"/>
                    <a:pt x="14" y="3"/>
                    <a:pt x="0" y="0"/>
                  </a:cubicBezTo>
                  <a:cubicBezTo>
                    <a:pt x="14" y="9"/>
                    <a:pt x="14" y="6"/>
                    <a:pt x="17" y="4"/>
                  </a:cubicBez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56"/>
            <p:cNvSpPr/>
            <p:nvPr/>
          </p:nvSpPr>
          <p:spPr bwMode="auto">
            <a:xfrm>
              <a:off x="10560051" y="1558925"/>
              <a:ext cx="280988" cy="354012"/>
            </a:xfrm>
            <a:custGeom>
              <a:avLst/>
              <a:gdLst>
                <a:gd name="T0" fmla="*/ 107 w 196"/>
                <a:gd name="T1" fmla="*/ 244 h 246"/>
                <a:gd name="T2" fmla="*/ 142 w 196"/>
                <a:gd name="T3" fmla="*/ 219 h 246"/>
                <a:gd name="T4" fmla="*/ 177 w 196"/>
                <a:gd name="T5" fmla="*/ 155 h 246"/>
                <a:gd name="T6" fmla="*/ 186 w 196"/>
                <a:gd name="T7" fmla="*/ 155 h 246"/>
                <a:gd name="T8" fmla="*/ 192 w 196"/>
                <a:gd name="T9" fmla="*/ 121 h 246"/>
                <a:gd name="T10" fmla="*/ 186 w 196"/>
                <a:gd name="T11" fmla="*/ 91 h 246"/>
                <a:gd name="T12" fmla="*/ 192 w 196"/>
                <a:gd name="T13" fmla="*/ 14 h 246"/>
                <a:gd name="T14" fmla="*/ 79 w 196"/>
                <a:gd name="T15" fmla="*/ 0 h 246"/>
                <a:gd name="T16" fmla="*/ 30 w 196"/>
                <a:gd name="T17" fmla="*/ 26 h 246"/>
                <a:gd name="T18" fmla="*/ 30 w 196"/>
                <a:gd name="T19" fmla="*/ 91 h 246"/>
                <a:gd name="T20" fmla="*/ 9 w 196"/>
                <a:gd name="T21" fmla="*/ 91 h 246"/>
                <a:gd name="T22" fmla="*/ 30 w 196"/>
                <a:gd name="T23" fmla="*/ 149 h 246"/>
                <a:gd name="T24" fmla="*/ 49 w 196"/>
                <a:gd name="T25" fmla="*/ 213 h 246"/>
                <a:gd name="T26" fmla="*/ 107 w 196"/>
                <a:gd name="T27" fmla="*/ 24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6" h="246">
                  <a:moveTo>
                    <a:pt x="107" y="244"/>
                  </a:moveTo>
                  <a:cubicBezTo>
                    <a:pt x="124" y="246"/>
                    <a:pt x="137" y="225"/>
                    <a:pt x="142" y="219"/>
                  </a:cubicBezTo>
                  <a:cubicBezTo>
                    <a:pt x="147" y="213"/>
                    <a:pt x="173" y="171"/>
                    <a:pt x="177" y="155"/>
                  </a:cubicBezTo>
                  <a:cubicBezTo>
                    <a:pt x="177" y="155"/>
                    <a:pt x="185" y="160"/>
                    <a:pt x="186" y="155"/>
                  </a:cubicBezTo>
                  <a:cubicBezTo>
                    <a:pt x="186" y="155"/>
                    <a:pt x="190" y="127"/>
                    <a:pt x="192" y="121"/>
                  </a:cubicBezTo>
                  <a:cubicBezTo>
                    <a:pt x="194" y="115"/>
                    <a:pt x="196" y="92"/>
                    <a:pt x="186" y="91"/>
                  </a:cubicBezTo>
                  <a:lnTo>
                    <a:pt x="192" y="14"/>
                  </a:lnTo>
                  <a:lnTo>
                    <a:pt x="79" y="0"/>
                  </a:lnTo>
                  <a:lnTo>
                    <a:pt x="30" y="26"/>
                  </a:lnTo>
                  <a:lnTo>
                    <a:pt x="30" y="91"/>
                  </a:lnTo>
                  <a:cubicBezTo>
                    <a:pt x="30" y="91"/>
                    <a:pt x="13" y="83"/>
                    <a:pt x="9" y="91"/>
                  </a:cubicBezTo>
                  <a:cubicBezTo>
                    <a:pt x="9" y="91"/>
                    <a:pt x="0" y="150"/>
                    <a:pt x="30" y="149"/>
                  </a:cubicBezTo>
                  <a:cubicBezTo>
                    <a:pt x="30" y="149"/>
                    <a:pt x="36" y="194"/>
                    <a:pt x="49" y="213"/>
                  </a:cubicBezTo>
                  <a:cubicBezTo>
                    <a:pt x="63" y="232"/>
                    <a:pt x="82" y="242"/>
                    <a:pt x="107" y="244"/>
                  </a:cubicBezTo>
                  <a:close/>
                </a:path>
              </a:pathLst>
            </a:custGeom>
            <a:solidFill>
              <a:srgbClr val="EAAD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57"/>
            <p:cNvSpPr/>
            <p:nvPr/>
          </p:nvSpPr>
          <p:spPr bwMode="auto">
            <a:xfrm>
              <a:off x="10560051" y="1560513"/>
              <a:ext cx="134938" cy="341312"/>
            </a:xfrm>
            <a:custGeom>
              <a:avLst/>
              <a:gdLst>
                <a:gd name="T0" fmla="*/ 82 w 94"/>
                <a:gd name="T1" fmla="*/ 237 h 237"/>
                <a:gd name="T2" fmla="*/ 55 w 94"/>
                <a:gd name="T3" fmla="*/ 169 h 237"/>
                <a:gd name="T4" fmla="*/ 64 w 94"/>
                <a:gd name="T5" fmla="*/ 134 h 237"/>
                <a:gd name="T6" fmla="*/ 55 w 94"/>
                <a:gd name="T7" fmla="*/ 113 h 237"/>
                <a:gd name="T8" fmla="*/ 73 w 94"/>
                <a:gd name="T9" fmla="*/ 96 h 237"/>
                <a:gd name="T10" fmla="*/ 85 w 94"/>
                <a:gd name="T11" fmla="*/ 59 h 237"/>
                <a:gd name="T12" fmla="*/ 94 w 94"/>
                <a:gd name="T13" fmla="*/ 1 h 237"/>
                <a:gd name="T14" fmla="*/ 79 w 94"/>
                <a:gd name="T15" fmla="*/ 0 h 237"/>
                <a:gd name="T16" fmla="*/ 30 w 94"/>
                <a:gd name="T17" fmla="*/ 25 h 237"/>
                <a:gd name="T18" fmla="*/ 30 w 94"/>
                <a:gd name="T19" fmla="*/ 90 h 237"/>
                <a:gd name="T20" fmla="*/ 9 w 94"/>
                <a:gd name="T21" fmla="*/ 90 h 237"/>
                <a:gd name="T22" fmla="*/ 30 w 94"/>
                <a:gd name="T23" fmla="*/ 148 h 237"/>
                <a:gd name="T24" fmla="*/ 49 w 94"/>
                <a:gd name="T25" fmla="*/ 212 h 237"/>
                <a:gd name="T26" fmla="*/ 82 w 94"/>
                <a:gd name="T2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237">
                  <a:moveTo>
                    <a:pt x="82" y="237"/>
                  </a:moveTo>
                  <a:cubicBezTo>
                    <a:pt x="68" y="217"/>
                    <a:pt x="55" y="169"/>
                    <a:pt x="55" y="169"/>
                  </a:cubicBezTo>
                  <a:cubicBezTo>
                    <a:pt x="53" y="157"/>
                    <a:pt x="64" y="134"/>
                    <a:pt x="64" y="134"/>
                  </a:cubicBezTo>
                  <a:lnTo>
                    <a:pt x="55" y="113"/>
                  </a:lnTo>
                  <a:cubicBezTo>
                    <a:pt x="55" y="106"/>
                    <a:pt x="73" y="96"/>
                    <a:pt x="73" y="96"/>
                  </a:cubicBezTo>
                  <a:cubicBezTo>
                    <a:pt x="73" y="96"/>
                    <a:pt x="84" y="69"/>
                    <a:pt x="85" y="59"/>
                  </a:cubicBezTo>
                  <a:cubicBezTo>
                    <a:pt x="86" y="53"/>
                    <a:pt x="91" y="26"/>
                    <a:pt x="94" y="1"/>
                  </a:cubicBezTo>
                  <a:lnTo>
                    <a:pt x="79" y="0"/>
                  </a:lnTo>
                  <a:lnTo>
                    <a:pt x="30" y="25"/>
                  </a:lnTo>
                  <a:lnTo>
                    <a:pt x="30" y="90"/>
                  </a:lnTo>
                  <a:cubicBezTo>
                    <a:pt x="30" y="90"/>
                    <a:pt x="13" y="82"/>
                    <a:pt x="9" y="90"/>
                  </a:cubicBezTo>
                  <a:cubicBezTo>
                    <a:pt x="9" y="90"/>
                    <a:pt x="0" y="149"/>
                    <a:pt x="30" y="148"/>
                  </a:cubicBezTo>
                  <a:cubicBezTo>
                    <a:pt x="30" y="148"/>
                    <a:pt x="36" y="193"/>
                    <a:pt x="49" y="212"/>
                  </a:cubicBezTo>
                  <a:cubicBezTo>
                    <a:pt x="58" y="224"/>
                    <a:pt x="69" y="232"/>
                    <a:pt x="82" y="237"/>
                  </a:cubicBezTo>
                  <a:close/>
                </a:path>
              </a:pathLst>
            </a:custGeom>
            <a:solidFill>
              <a:srgbClr val="E2A0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58"/>
            <p:cNvSpPr/>
            <p:nvPr/>
          </p:nvSpPr>
          <p:spPr bwMode="auto">
            <a:xfrm>
              <a:off x="10775951" y="1690688"/>
              <a:ext cx="68263" cy="166687"/>
            </a:xfrm>
            <a:custGeom>
              <a:avLst/>
              <a:gdLst>
                <a:gd name="T0" fmla="*/ 27 w 48"/>
                <a:gd name="T1" fmla="*/ 64 h 116"/>
                <a:gd name="T2" fmla="*/ 36 w 48"/>
                <a:gd name="T3" fmla="*/ 64 h 116"/>
                <a:gd name="T4" fmla="*/ 48 w 48"/>
                <a:gd name="T5" fmla="*/ 19 h 116"/>
                <a:gd name="T6" fmla="*/ 36 w 48"/>
                <a:gd name="T7" fmla="*/ 0 h 116"/>
                <a:gd name="T8" fmla="*/ 21 w 48"/>
                <a:gd name="T9" fmla="*/ 56 h 116"/>
                <a:gd name="T10" fmla="*/ 0 w 48"/>
                <a:gd name="T11" fmla="*/ 75 h 116"/>
                <a:gd name="T12" fmla="*/ 0 w 48"/>
                <a:gd name="T13" fmla="*/ 116 h 116"/>
                <a:gd name="T14" fmla="*/ 27 w 48"/>
                <a:gd name="T15" fmla="*/ 64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116">
                  <a:moveTo>
                    <a:pt x="27" y="64"/>
                  </a:moveTo>
                  <a:cubicBezTo>
                    <a:pt x="27" y="64"/>
                    <a:pt x="35" y="69"/>
                    <a:pt x="36" y="64"/>
                  </a:cubicBezTo>
                  <a:cubicBezTo>
                    <a:pt x="36" y="64"/>
                    <a:pt x="48" y="35"/>
                    <a:pt x="48" y="19"/>
                  </a:cubicBezTo>
                  <a:cubicBezTo>
                    <a:pt x="47" y="12"/>
                    <a:pt x="46" y="1"/>
                    <a:pt x="36" y="0"/>
                  </a:cubicBezTo>
                  <a:cubicBezTo>
                    <a:pt x="36" y="0"/>
                    <a:pt x="27" y="48"/>
                    <a:pt x="21" y="56"/>
                  </a:cubicBezTo>
                  <a:cubicBezTo>
                    <a:pt x="15" y="65"/>
                    <a:pt x="0" y="75"/>
                    <a:pt x="0" y="75"/>
                  </a:cubicBezTo>
                  <a:cubicBezTo>
                    <a:pt x="3" y="79"/>
                    <a:pt x="4" y="97"/>
                    <a:pt x="0" y="116"/>
                  </a:cubicBezTo>
                  <a:cubicBezTo>
                    <a:pt x="10" y="101"/>
                    <a:pt x="24" y="76"/>
                    <a:pt x="27" y="64"/>
                  </a:cubicBezTo>
                  <a:close/>
                </a:path>
              </a:pathLst>
            </a:custGeom>
            <a:solidFill>
              <a:srgbClr val="E2A0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59"/>
            <p:cNvSpPr/>
            <p:nvPr/>
          </p:nvSpPr>
          <p:spPr bwMode="auto">
            <a:xfrm>
              <a:off x="10583863" y="1484313"/>
              <a:ext cx="268288" cy="255587"/>
            </a:xfrm>
            <a:custGeom>
              <a:avLst/>
              <a:gdLst>
                <a:gd name="T0" fmla="*/ 185 w 186"/>
                <a:gd name="T1" fmla="*/ 76 h 178"/>
                <a:gd name="T2" fmla="*/ 127 w 186"/>
                <a:gd name="T3" fmla="*/ 0 h 178"/>
                <a:gd name="T4" fmla="*/ 93 w 186"/>
                <a:gd name="T5" fmla="*/ 7 h 178"/>
                <a:gd name="T6" fmla="*/ 55 w 186"/>
                <a:gd name="T7" fmla="*/ 11 h 178"/>
                <a:gd name="T8" fmla="*/ 34 w 186"/>
                <a:gd name="T9" fmla="*/ 22 h 178"/>
                <a:gd name="T10" fmla="*/ 0 w 186"/>
                <a:gd name="T11" fmla="*/ 71 h 178"/>
                <a:gd name="T12" fmla="*/ 3 w 186"/>
                <a:gd name="T13" fmla="*/ 140 h 178"/>
                <a:gd name="T14" fmla="*/ 11 w 186"/>
                <a:gd name="T15" fmla="*/ 142 h 178"/>
                <a:gd name="T16" fmla="*/ 15 w 186"/>
                <a:gd name="T17" fmla="*/ 169 h 178"/>
                <a:gd name="T18" fmla="*/ 20 w 186"/>
                <a:gd name="T19" fmla="*/ 165 h 178"/>
                <a:gd name="T20" fmla="*/ 25 w 186"/>
                <a:gd name="T21" fmla="*/ 126 h 178"/>
                <a:gd name="T22" fmla="*/ 25 w 186"/>
                <a:gd name="T23" fmla="*/ 96 h 178"/>
                <a:gd name="T24" fmla="*/ 44 w 186"/>
                <a:gd name="T25" fmla="*/ 79 h 178"/>
                <a:gd name="T26" fmla="*/ 80 w 186"/>
                <a:gd name="T27" fmla="*/ 91 h 178"/>
                <a:gd name="T28" fmla="*/ 107 w 186"/>
                <a:gd name="T29" fmla="*/ 105 h 178"/>
                <a:gd name="T30" fmla="*/ 110 w 186"/>
                <a:gd name="T31" fmla="*/ 105 h 178"/>
                <a:gd name="T32" fmla="*/ 124 w 186"/>
                <a:gd name="T33" fmla="*/ 104 h 178"/>
                <a:gd name="T34" fmla="*/ 150 w 186"/>
                <a:gd name="T35" fmla="*/ 116 h 178"/>
                <a:gd name="T36" fmla="*/ 144 w 186"/>
                <a:gd name="T37" fmla="*/ 97 h 178"/>
                <a:gd name="T38" fmla="*/ 149 w 186"/>
                <a:gd name="T39" fmla="*/ 96 h 178"/>
                <a:gd name="T40" fmla="*/ 157 w 186"/>
                <a:gd name="T41" fmla="*/ 108 h 178"/>
                <a:gd name="T42" fmla="*/ 160 w 186"/>
                <a:gd name="T43" fmla="*/ 143 h 178"/>
                <a:gd name="T44" fmla="*/ 159 w 186"/>
                <a:gd name="T45" fmla="*/ 174 h 178"/>
                <a:gd name="T46" fmla="*/ 161 w 186"/>
                <a:gd name="T47" fmla="*/ 178 h 178"/>
                <a:gd name="T48" fmla="*/ 169 w 186"/>
                <a:gd name="T49" fmla="*/ 143 h 178"/>
                <a:gd name="T50" fmla="*/ 176 w 186"/>
                <a:gd name="T51" fmla="*/ 147 h 178"/>
                <a:gd name="T52" fmla="*/ 184 w 186"/>
                <a:gd name="T53" fmla="*/ 115 h 178"/>
                <a:gd name="T54" fmla="*/ 185 w 186"/>
                <a:gd name="T55" fmla="*/ 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6" h="178">
                  <a:moveTo>
                    <a:pt x="185" y="76"/>
                  </a:moveTo>
                  <a:cubicBezTo>
                    <a:pt x="185" y="69"/>
                    <a:pt x="181" y="20"/>
                    <a:pt x="127" y="0"/>
                  </a:cubicBezTo>
                  <a:cubicBezTo>
                    <a:pt x="127" y="0"/>
                    <a:pt x="115" y="2"/>
                    <a:pt x="93" y="7"/>
                  </a:cubicBezTo>
                  <a:cubicBezTo>
                    <a:pt x="93" y="7"/>
                    <a:pt x="62" y="6"/>
                    <a:pt x="55" y="11"/>
                  </a:cubicBezTo>
                  <a:cubicBezTo>
                    <a:pt x="49" y="16"/>
                    <a:pt x="34" y="22"/>
                    <a:pt x="34" y="22"/>
                  </a:cubicBezTo>
                  <a:cubicBezTo>
                    <a:pt x="34" y="22"/>
                    <a:pt x="4" y="32"/>
                    <a:pt x="0" y="71"/>
                  </a:cubicBezTo>
                  <a:cubicBezTo>
                    <a:pt x="0" y="71"/>
                    <a:pt x="0" y="121"/>
                    <a:pt x="3" y="140"/>
                  </a:cubicBezTo>
                  <a:cubicBezTo>
                    <a:pt x="3" y="140"/>
                    <a:pt x="7" y="139"/>
                    <a:pt x="11" y="142"/>
                  </a:cubicBezTo>
                  <a:lnTo>
                    <a:pt x="15" y="169"/>
                  </a:lnTo>
                  <a:lnTo>
                    <a:pt x="20" y="165"/>
                  </a:lnTo>
                  <a:cubicBezTo>
                    <a:pt x="20" y="165"/>
                    <a:pt x="17" y="135"/>
                    <a:pt x="25" y="126"/>
                  </a:cubicBezTo>
                  <a:cubicBezTo>
                    <a:pt x="28" y="122"/>
                    <a:pt x="25" y="96"/>
                    <a:pt x="25" y="96"/>
                  </a:cubicBezTo>
                  <a:cubicBezTo>
                    <a:pt x="25" y="96"/>
                    <a:pt x="42" y="80"/>
                    <a:pt x="44" y="79"/>
                  </a:cubicBezTo>
                  <a:cubicBezTo>
                    <a:pt x="44" y="79"/>
                    <a:pt x="68" y="84"/>
                    <a:pt x="80" y="91"/>
                  </a:cubicBezTo>
                  <a:cubicBezTo>
                    <a:pt x="80" y="91"/>
                    <a:pt x="83" y="101"/>
                    <a:pt x="107" y="105"/>
                  </a:cubicBezTo>
                  <a:cubicBezTo>
                    <a:pt x="108" y="105"/>
                    <a:pt x="109" y="105"/>
                    <a:pt x="110" y="105"/>
                  </a:cubicBezTo>
                  <a:cubicBezTo>
                    <a:pt x="114" y="105"/>
                    <a:pt x="119" y="105"/>
                    <a:pt x="124" y="104"/>
                  </a:cubicBezTo>
                  <a:cubicBezTo>
                    <a:pt x="149" y="96"/>
                    <a:pt x="150" y="116"/>
                    <a:pt x="150" y="116"/>
                  </a:cubicBezTo>
                  <a:cubicBezTo>
                    <a:pt x="153" y="107"/>
                    <a:pt x="149" y="101"/>
                    <a:pt x="144" y="97"/>
                  </a:cubicBezTo>
                  <a:lnTo>
                    <a:pt x="149" y="96"/>
                  </a:lnTo>
                  <a:cubicBezTo>
                    <a:pt x="149" y="96"/>
                    <a:pt x="154" y="100"/>
                    <a:pt x="157" y="108"/>
                  </a:cubicBezTo>
                  <a:cubicBezTo>
                    <a:pt x="159" y="119"/>
                    <a:pt x="155" y="132"/>
                    <a:pt x="160" y="143"/>
                  </a:cubicBezTo>
                  <a:cubicBezTo>
                    <a:pt x="164" y="151"/>
                    <a:pt x="159" y="174"/>
                    <a:pt x="159" y="174"/>
                  </a:cubicBezTo>
                  <a:lnTo>
                    <a:pt x="161" y="178"/>
                  </a:lnTo>
                  <a:lnTo>
                    <a:pt x="169" y="143"/>
                  </a:lnTo>
                  <a:cubicBezTo>
                    <a:pt x="169" y="143"/>
                    <a:pt x="175" y="144"/>
                    <a:pt x="176" y="147"/>
                  </a:cubicBezTo>
                  <a:lnTo>
                    <a:pt x="184" y="115"/>
                  </a:lnTo>
                  <a:cubicBezTo>
                    <a:pt x="184" y="115"/>
                    <a:pt x="186" y="82"/>
                    <a:pt x="185" y="76"/>
                  </a:cubicBezTo>
                  <a:close/>
                </a:path>
              </a:pathLst>
            </a:custGeom>
            <a:solidFill>
              <a:srgbClr val="3838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60"/>
            <p:cNvSpPr/>
            <p:nvPr/>
          </p:nvSpPr>
          <p:spPr bwMode="auto">
            <a:xfrm>
              <a:off x="10871201" y="2224088"/>
              <a:ext cx="50800" cy="280987"/>
            </a:xfrm>
            <a:custGeom>
              <a:avLst/>
              <a:gdLst>
                <a:gd name="T0" fmla="*/ 28 w 36"/>
                <a:gd name="T1" fmla="*/ 109 h 195"/>
                <a:gd name="T2" fmla="*/ 11 w 36"/>
                <a:gd name="T3" fmla="*/ 0 h 195"/>
                <a:gd name="T4" fmla="*/ 0 w 36"/>
                <a:gd name="T5" fmla="*/ 165 h 195"/>
                <a:gd name="T6" fmla="*/ 6 w 36"/>
                <a:gd name="T7" fmla="*/ 195 h 195"/>
                <a:gd name="T8" fmla="*/ 34 w 36"/>
                <a:gd name="T9" fmla="*/ 195 h 195"/>
                <a:gd name="T10" fmla="*/ 28 w 36"/>
                <a:gd name="T11" fmla="*/ 109 h 195"/>
              </a:gdLst>
              <a:ahLst/>
              <a:cxnLst>
                <a:cxn ang="0">
                  <a:pos x="T0" y="T1"/>
                </a:cxn>
                <a:cxn ang="0">
                  <a:pos x="T2" y="T3"/>
                </a:cxn>
                <a:cxn ang="0">
                  <a:pos x="T4" y="T5"/>
                </a:cxn>
                <a:cxn ang="0">
                  <a:pos x="T6" y="T7"/>
                </a:cxn>
                <a:cxn ang="0">
                  <a:pos x="T8" y="T9"/>
                </a:cxn>
                <a:cxn ang="0">
                  <a:pos x="T10" y="T11"/>
                </a:cxn>
              </a:cxnLst>
              <a:rect l="0" t="0" r="r" b="b"/>
              <a:pathLst>
                <a:path w="36" h="195">
                  <a:moveTo>
                    <a:pt x="28" y="109"/>
                  </a:moveTo>
                  <a:cubicBezTo>
                    <a:pt x="36" y="79"/>
                    <a:pt x="20" y="16"/>
                    <a:pt x="11" y="0"/>
                  </a:cubicBezTo>
                  <a:lnTo>
                    <a:pt x="0" y="165"/>
                  </a:lnTo>
                  <a:lnTo>
                    <a:pt x="6" y="195"/>
                  </a:lnTo>
                  <a:cubicBezTo>
                    <a:pt x="6" y="195"/>
                    <a:pt x="18" y="195"/>
                    <a:pt x="34" y="195"/>
                  </a:cubicBezTo>
                  <a:cubicBezTo>
                    <a:pt x="29" y="170"/>
                    <a:pt x="23" y="129"/>
                    <a:pt x="28" y="109"/>
                  </a:cubicBez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61"/>
            <p:cNvSpPr/>
            <p:nvPr/>
          </p:nvSpPr>
          <p:spPr bwMode="auto">
            <a:xfrm>
              <a:off x="10769601" y="1960563"/>
              <a:ext cx="173038" cy="1022350"/>
            </a:xfrm>
            <a:custGeom>
              <a:avLst/>
              <a:gdLst>
                <a:gd name="T0" fmla="*/ 55 w 120"/>
                <a:gd name="T1" fmla="*/ 694 h 711"/>
                <a:gd name="T2" fmla="*/ 108 w 120"/>
                <a:gd name="T3" fmla="*/ 711 h 711"/>
                <a:gd name="T4" fmla="*/ 120 w 120"/>
                <a:gd name="T5" fmla="*/ 703 h 711"/>
                <a:gd name="T6" fmla="*/ 88 w 120"/>
                <a:gd name="T7" fmla="*/ 368 h 711"/>
                <a:gd name="T8" fmla="*/ 88 w 120"/>
                <a:gd name="T9" fmla="*/ 218 h 711"/>
                <a:gd name="T10" fmla="*/ 88 w 120"/>
                <a:gd name="T11" fmla="*/ 126 h 711"/>
                <a:gd name="T12" fmla="*/ 55 w 120"/>
                <a:gd name="T13" fmla="*/ 40 h 711"/>
                <a:gd name="T14" fmla="*/ 1 w 120"/>
                <a:gd name="T15" fmla="*/ 0 h 711"/>
                <a:gd name="T16" fmla="*/ 0 w 120"/>
                <a:gd name="T17" fmla="*/ 40 h 711"/>
                <a:gd name="T18" fmla="*/ 55 w 120"/>
                <a:gd name="T19" fmla="*/ 193 h 711"/>
                <a:gd name="T20" fmla="*/ 44 w 120"/>
                <a:gd name="T21" fmla="*/ 296 h 711"/>
                <a:gd name="T22" fmla="*/ 66 w 120"/>
                <a:gd name="T23" fmla="*/ 509 h 711"/>
                <a:gd name="T24" fmla="*/ 55 w 120"/>
                <a:gd name="T25" fmla="*/ 694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711">
                  <a:moveTo>
                    <a:pt x="55" y="694"/>
                  </a:moveTo>
                  <a:lnTo>
                    <a:pt x="108" y="711"/>
                  </a:lnTo>
                  <a:lnTo>
                    <a:pt x="120" y="703"/>
                  </a:lnTo>
                  <a:cubicBezTo>
                    <a:pt x="120" y="703"/>
                    <a:pt x="111" y="437"/>
                    <a:pt x="88" y="368"/>
                  </a:cubicBezTo>
                  <a:cubicBezTo>
                    <a:pt x="88" y="368"/>
                    <a:pt x="87" y="244"/>
                    <a:pt x="88" y="218"/>
                  </a:cubicBezTo>
                  <a:cubicBezTo>
                    <a:pt x="88" y="193"/>
                    <a:pt x="89" y="140"/>
                    <a:pt x="88" y="126"/>
                  </a:cubicBezTo>
                  <a:cubicBezTo>
                    <a:pt x="87" y="113"/>
                    <a:pt x="67" y="57"/>
                    <a:pt x="55" y="40"/>
                  </a:cubicBezTo>
                  <a:lnTo>
                    <a:pt x="1" y="0"/>
                  </a:lnTo>
                  <a:lnTo>
                    <a:pt x="0" y="40"/>
                  </a:lnTo>
                  <a:cubicBezTo>
                    <a:pt x="0" y="40"/>
                    <a:pt x="57" y="160"/>
                    <a:pt x="55" y="193"/>
                  </a:cubicBezTo>
                  <a:cubicBezTo>
                    <a:pt x="55" y="193"/>
                    <a:pt x="43" y="288"/>
                    <a:pt x="44" y="296"/>
                  </a:cubicBezTo>
                  <a:cubicBezTo>
                    <a:pt x="45" y="304"/>
                    <a:pt x="66" y="492"/>
                    <a:pt x="66" y="509"/>
                  </a:cubicBezTo>
                  <a:cubicBezTo>
                    <a:pt x="66" y="526"/>
                    <a:pt x="55" y="694"/>
                    <a:pt x="55" y="694"/>
                  </a:cubicBezTo>
                  <a:close/>
                </a:path>
              </a:pathLst>
            </a:custGeom>
            <a:solidFill>
              <a:srgbClr val="3838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cxnSp>
        <p:nvCxnSpPr>
          <p:cNvPr id="47" name="直接连接符 46"/>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48" name="TextBox 43"/>
          <p:cNvSpPr txBox="1">
            <a:spLocks noChangeArrowheads="1"/>
          </p:cNvSpPr>
          <p:nvPr/>
        </p:nvSpPr>
        <p:spPr bwMode="auto">
          <a:xfrm>
            <a:off x="2691393" y="193879"/>
            <a:ext cx="4080842"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4000" b="1" dirty="0">
                <a:solidFill>
                  <a:schemeClr val="accent4">
                    <a:lumMod val="75000"/>
                  </a:schemeClr>
                </a:solidFill>
                <a:latin typeface="微软雅黑" panose="020B0503020204020204" pitchFamily="34" charset="-122"/>
              </a:rPr>
              <a:t>政策解读</a:t>
            </a:r>
            <a:endParaRPr lang="zh-CN" altLang="en-US" sz="4000" b="1" dirty="0">
              <a:solidFill>
                <a:schemeClr val="accent4">
                  <a:lumMod val="75000"/>
                </a:schemeClr>
              </a:solidFill>
              <a:latin typeface="微软雅黑" panose="020B0503020204020204" pitchFamily="34" charset="-122"/>
            </a:endParaRPr>
          </a:p>
        </p:txBody>
      </p:sp>
      <p:sp>
        <p:nvSpPr>
          <p:cNvPr id="49" name="燕尾形 48"/>
          <p:cNvSpPr/>
          <p:nvPr/>
        </p:nvSpPr>
        <p:spPr>
          <a:xfrm>
            <a:off x="1609822"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Tm="1020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par>
                          <p:cTn id="34" fill="hold">
                            <p:stCondLst>
                              <p:cond delay="3500"/>
                            </p:stCondLst>
                            <p:childTnLst>
                              <p:par>
                                <p:cTn id="35" presetID="10" presetClass="entr" presetSubtype="0"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直接连接符 21"/>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24" name="燕尾形 23"/>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2600960" y="-8255"/>
            <a:ext cx="6668770" cy="6875145"/>
          </a:xfrm>
          <a:prstGeom prst="rect">
            <a:avLst/>
          </a:prstGeom>
        </p:spPr>
      </p:pic>
    </p:spTree>
  </p:cSld>
  <p:clrMapOvr>
    <a:masterClrMapping/>
  </p:clrMapOvr>
  <p:transition spd="slow" advTm="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4"/>
          <p:cNvSpPr txBox="1"/>
          <p:nvPr/>
        </p:nvSpPr>
        <p:spPr>
          <a:xfrm>
            <a:off x="1345565" y="1910080"/>
            <a:ext cx="6753225" cy="1198880"/>
          </a:xfrm>
          <a:prstGeom prst="rect">
            <a:avLst/>
          </a:prstGeom>
          <a:noFill/>
        </p:spPr>
        <p:txBody>
          <a:bodyPr wrap="square" rtlCol="0">
            <a:spAutoFit/>
          </a:bodyPr>
          <a:lstStyle/>
          <a:p>
            <a:pPr lvl="0"/>
            <a:r>
              <a:rPr lang="zh-CN" altLang="zh-CN" sz="2400" dirty="0" smtClean="0"/>
              <a:t>各</a:t>
            </a:r>
            <a:r>
              <a:rPr lang="zh-CN" altLang="zh-CN" sz="2400" dirty="0"/>
              <a:t>参与单位对专项经费是否都做到了单独核算，专款专用</a:t>
            </a:r>
            <a:r>
              <a:rPr lang="zh-CN" altLang="zh-CN" sz="2400" dirty="0" smtClean="0"/>
              <a:t>。</a:t>
            </a:r>
            <a:r>
              <a:rPr lang="zh-CN" altLang="en-US" sz="2400" dirty="0" smtClean="0"/>
              <a:t>尤其</a:t>
            </a:r>
            <a:r>
              <a:rPr lang="zh-CN" altLang="zh-CN" sz="2400" dirty="0" smtClean="0"/>
              <a:t>合作单位是</a:t>
            </a:r>
            <a:r>
              <a:rPr lang="zh-CN" altLang="en-US" sz="2400" dirty="0" smtClean="0"/>
              <a:t>企业的</a:t>
            </a:r>
            <a:r>
              <a:rPr lang="zh-CN" altLang="zh-CN" sz="2400" dirty="0" smtClean="0"/>
              <a:t>，以</a:t>
            </a:r>
            <a:r>
              <a:rPr lang="en-US" altLang="zh-CN" sz="2400" dirty="0"/>
              <a:t>Excel</a:t>
            </a:r>
            <a:r>
              <a:rPr lang="zh-CN" altLang="en-US" sz="2400" dirty="0"/>
              <a:t>表格</a:t>
            </a:r>
            <a:r>
              <a:rPr lang="zh-CN" altLang="zh-CN" sz="2400" dirty="0" smtClean="0"/>
              <a:t>登</a:t>
            </a:r>
            <a:r>
              <a:rPr lang="zh-CN" altLang="zh-CN" sz="2400" dirty="0"/>
              <a:t>记经费支出的形式</a:t>
            </a:r>
            <a:r>
              <a:rPr lang="zh-CN" altLang="zh-CN" sz="2400" dirty="0" smtClean="0"/>
              <a:t>不</a:t>
            </a:r>
            <a:r>
              <a:rPr lang="zh-CN" altLang="zh-CN" sz="2400" dirty="0"/>
              <a:t>属于单独核</a:t>
            </a:r>
            <a:r>
              <a:rPr lang="zh-CN" altLang="zh-CN" sz="2400" dirty="0" smtClean="0"/>
              <a:t>算。</a:t>
            </a:r>
            <a:endParaRPr lang="zh-CN" altLang="zh-CN" sz="2400" dirty="0"/>
          </a:p>
        </p:txBody>
      </p:sp>
      <p:sp>
        <p:nvSpPr>
          <p:cNvPr id="19" name="TextBox 175"/>
          <p:cNvSpPr txBox="1"/>
          <p:nvPr/>
        </p:nvSpPr>
        <p:spPr>
          <a:xfrm>
            <a:off x="550590" y="1269554"/>
            <a:ext cx="3497453" cy="568821"/>
          </a:xfrm>
          <a:prstGeom prst="hexagon">
            <a:avLst/>
          </a:prstGeom>
          <a:solidFill>
            <a:srgbClr val="5FCACB"/>
          </a:solidFill>
        </p:spPr>
        <p:txBody>
          <a:bodyPr wrap="square" rtlCol="0">
            <a:spAutoFit/>
          </a:bodyPr>
          <a:lstStyle/>
          <a:p>
            <a:pPr algn="ctr" fontAlgn="base">
              <a:spcBef>
                <a:spcPct val="0"/>
              </a:spcBef>
              <a:spcAft>
                <a:spcPct val="0"/>
              </a:spcAft>
            </a:pPr>
            <a:r>
              <a:rPr lang="en-US" altLang="zh-CN" sz="2400" b="1" dirty="0" smtClean="0">
                <a:solidFill>
                  <a:schemeClr val="bg1"/>
                </a:solidFill>
                <a:latin typeface="微软雅黑" panose="020B0503020204020204" pitchFamily="34" charset="-122"/>
                <a:ea typeface="微软雅黑" panose="020B0503020204020204" pitchFamily="34" charset="-122"/>
              </a:rPr>
              <a:t>1</a:t>
            </a:r>
            <a:r>
              <a:rPr lang="zh-CN" altLang="en-US" sz="2400" b="1" dirty="0" smtClean="0">
                <a:solidFill>
                  <a:schemeClr val="bg1"/>
                </a:solidFill>
                <a:latin typeface="微软雅黑" panose="020B0503020204020204" pitchFamily="34" charset="-122"/>
                <a:ea typeface="微软雅黑" panose="020B0503020204020204" pitchFamily="34" charset="-122"/>
              </a:rPr>
              <a:t>、单独核算</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0" name="TextBox 174"/>
          <p:cNvSpPr txBox="1"/>
          <p:nvPr/>
        </p:nvSpPr>
        <p:spPr>
          <a:xfrm>
            <a:off x="1174115" y="4077335"/>
            <a:ext cx="8446770" cy="2676525"/>
          </a:xfrm>
          <a:prstGeom prst="rect">
            <a:avLst/>
          </a:prstGeom>
          <a:noFill/>
        </p:spPr>
        <p:txBody>
          <a:bodyPr wrap="square" rtlCol="0">
            <a:spAutoFit/>
          </a:bodyPr>
          <a:lstStyle/>
          <a:p>
            <a:pPr lvl="0"/>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zh-CN" sz="2400" dirty="0"/>
              <a:t>合作单位之间经费是否存在调整、是否存在预算外增加或减少合作单位转拨专项经费等情况 。如果合作单位有倒闭、撤销的，应及时报批</a:t>
            </a:r>
            <a:r>
              <a:rPr lang="zh-CN" altLang="zh-CN" sz="2400" dirty="0" smtClean="0"/>
              <a:t>。禁止以测试化验分析费名义设立子课题。</a:t>
            </a:r>
            <a:endParaRPr lang="en-US" altLang="zh-CN" sz="2400" dirty="0" smtClean="0"/>
          </a:p>
          <a:p>
            <a:r>
              <a:rPr lang="zh-CN" altLang="en-US" sz="2400" dirty="0" smtClean="0"/>
              <a:t>（</a:t>
            </a:r>
            <a:r>
              <a:rPr lang="en-US" altLang="zh-CN" sz="2400" dirty="0" smtClean="0"/>
              <a:t>2</a:t>
            </a:r>
            <a:r>
              <a:rPr lang="zh-CN" altLang="en-US" sz="2400" dirty="0" smtClean="0"/>
              <a:t>）</a:t>
            </a:r>
            <a:r>
              <a:rPr lang="zh-CN" altLang="zh-CN" sz="2400" dirty="0"/>
              <a:t>校内不能设子课题，如果需要分开经费，尤其是国家重点研发等金额较大的项目，则应在项目合同书中的参加单位列表中列明单位、姓名、经费金额（同一单位可列多条信息），方可在校内分开设卡，不然只能开一张经费卡</a:t>
            </a:r>
            <a:r>
              <a:rPr lang="zh-CN" altLang="zh-CN" sz="2400" dirty="0" smtClean="0"/>
              <a:t>。</a:t>
            </a:r>
            <a:endParaRPr lang="zh-CN" altLang="zh-CN" sz="2400" dirty="0"/>
          </a:p>
        </p:txBody>
      </p:sp>
      <p:sp>
        <p:nvSpPr>
          <p:cNvPr id="21" name="TextBox 175"/>
          <p:cNvSpPr txBox="1"/>
          <p:nvPr/>
        </p:nvSpPr>
        <p:spPr>
          <a:xfrm>
            <a:off x="550590" y="3429794"/>
            <a:ext cx="3497453" cy="568821"/>
          </a:xfrm>
          <a:prstGeom prst="hexagon">
            <a:avLst/>
          </a:prstGeom>
          <a:solidFill>
            <a:srgbClr val="319095"/>
          </a:solidFill>
        </p:spPr>
        <p:txBody>
          <a:bodyPr wrap="square" rtlCol="0">
            <a:spAutoFit/>
          </a:bodyPr>
          <a:lstStyle/>
          <a:p>
            <a:pPr algn="ctr" fontAlgn="base">
              <a:spcBef>
                <a:spcPct val="0"/>
              </a:spcBef>
              <a:spcAft>
                <a:spcPct val="0"/>
              </a:spcAft>
            </a:pPr>
            <a:r>
              <a:rPr lang="en-US" altLang="zh-CN" sz="2400" b="1" dirty="0" smtClean="0">
                <a:solidFill>
                  <a:schemeClr val="bg1"/>
                </a:solidFill>
                <a:latin typeface="微软雅黑" panose="020B0503020204020204" pitchFamily="34" charset="-122"/>
                <a:ea typeface="微软雅黑" panose="020B0503020204020204" pitchFamily="34" charset="-122"/>
              </a:rPr>
              <a:t>2</a:t>
            </a:r>
            <a:r>
              <a:rPr lang="zh-CN" altLang="en-US" sz="2400" b="1" dirty="0" smtClean="0">
                <a:solidFill>
                  <a:schemeClr val="bg1"/>
                </a:solidFill>
                <a:latin typeface="微软雅黑" panose="020B0503020204020204" pitchFamily="34" charset="-122"/>
                <a:ea typeface="微软雅黑" panose="020B0503020204020204" pitchFamily="34" charset="-122"/>
              </a:rPr>
              <a:t>、外拨经费</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23" name="TextBox 43"/>
          <p:cNvSpPr txBox="1">
            <a:spLocks noChangeArrowheads="1"/>
          </p:cNvSpPr>
          <p:nvPr/>
        </p:nvSpPr>
        <p:spPr bwMode="auto">
          <a:xfrm>
            <a:off x="2590428" y="189434"/>
            <a:ext cx="50169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800" b="1" dirty="0" smtClean="0">
                <a:solidFill>
                  <a:schemeClr val="tx1">
                    <a:lumMod val="75000"/>
                    <a:lumOff val="25000"/>
                  </a:schemeClr>
                </a:solidFill>
                <a:latin typeface="微软雅黑" panose="020B0503020204020204" pitchFamily="34" charset="-122"/>
              </a:rPr>
              <a:t>财务审计及结题注意事项</a:t>
            </a:r>
            <a:endParaRPr lang="en-US" altLang="zh-CN" sz="2800" b="1" dirty="0">
              <a:solidFill>
                <a:schemeClr val="tx1">
                  <a:lumMod val="75000"/>
                  <a:lumOff val="25000"/>
                </a:schemeClr>
              </a:solidFill>
              <a:latin typeface="微软雅黑" panose="020B0503020204020204" pitchFamily="34" charset="-122"/>
            </a:endParaRPr>
          </a:p>
        </p:txBody>
      </p:sp>
      <p:sp>
        <p:nvSpPr>
          <p:cNvPr id="24" name="燕尾形 23"/>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6" name="图片 46"/>
          <p:cNvPicPr>
            <a:picLocks noChangeAspect="1" noChangeArrowheads="1"/>
          </p:cNvPicPr>
          <p:nvPr/>
        </p:nvPicPr>
        <p:blipFill>
          <a:blip r:embed="rId1"/>
          <a:srcRect/>
          <a:stretch>
            <a:fillRect/>
          </a:stretch>
        </p:blipFill>
        <p:spPr>
          <a:xfrm>
            <a:off x="8632190" y="1486535"/>
            <a:ext cx="2925445" cy="1943100"/>
          </a:xfrm>
          <a:prstGeom prst="rect">
            <a:avLst/>
          </a:prstGeom>
          <a:noFill/>
          <a:ln w="9525">
            <a:noFill/>
            <a:miter lim="800000"/>
            <a:headEnd/>
            <a:tailEnd/>
          </a:ln>
        </p:spPr>
      </p:pic>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randombar(horizontal)">
                                      <p:cBhvr>
                                        <p:cTn id="15" dur="500"/>
                                        <p:tgtEl>
                                          <p:spTgt spid="2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p:bldP spid="2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4"/>
          <p:cNvSpPr txBox="1"/>
          <p:nvPr/>
        </p:nvSpPr>
        <p:spPr>
          <a:xfrm>
            <a:off x="1204188" y="1784309"/>
            <a:ext cx="8275394" cy="1754326"/>
          </a:xfrm>
          <a:prstGeom prst="rect">
            <a:avLst/>
          </a:prstGeom>
          <a:noFill/>
        </p:spPr>
        <p:txBody>
          <a:bodyPr wrap="square" rtlCol="0">
            <a:spAutoFit/>
          </a:bodyPr>
          <a:lstStyle/>
          <a:p>
            <a:pPr lvl="0" fontAlgn="auto">
              <a:lnSpc>
                <a:spcPct val="150000"/>
              </a:lnSpc>
            </a:pPr>
            <a:r>
              <a:rPr lang="zh-CN" altLang="zh-CN" sz="2400" dirty="0"/>
              <a:t>项目申报时如非有配套要求，不要主动配套科研经费，财务审计会检查配套经费是否及时足额到位、单独核算，而配套经</a:t>
            </a:r>
            <a:r>
              <a:rPr lang="zh-CN" altLang="zh-CN" sz="2400" dirty="0" smtClean="0"/>
              <a:t>费一</a:t>
            </a:r>
            <a:r>
              <a:rPr lang="zh-CN" altLang="zh-CN" sz="2400" dirty="0"/>
              <a:t>般不能做到单独核算，影响项目结题。</a:t>
            </a:r>
            <a:endParaRPr lang="zh-CN" altLang="zh-CN" sz="2400" dirty="0"/>
          </a:p>
        </p:txBody>
      </p:sp>
      <p:sp>
        <p:nvSpPr>
          <p:cNvPr id="19" name="TextBox 175"/>
          <p:cNvSpPr txBox="1"/>
          <p:nvPr/>
        </p:nvSpPr>
        <p:spPr>
          <a:xfrm>
            <a:off x="550590" y="1269554"/>
            <a:ext cx="3497453" cy="568821"/>
          </a:xfrm>
          <a:prstGeom prst="hexagon">
            <a:avLst/>
          </a:prstGeom>
          <a:solidFill>
            <a:srgbClr val="5FCACB"/>
          </a:solidFill>
        </p:spPr>
        <p:txBody>
          <a:bodyPr wrap="square" rtlCol="0">
            <a:spAutoFit/>
          </a:bodyPr>
          <a:lstStyle/>
          <a:p>
            <a:pPr algn="ctr" fontAlgn="base">
              <a:spcBef>
                <a:spcPct val="0"/>
              </a:spcBef>
              <a:spcAft>
                <a:spcPct val="0"/>
              </a:spcAft>
            </a:pPr>
            <a:r>
              <a:rPr lang="en-US" altLang="zh-CN" sz="2400" b="1" dirty="0" smtClean="0">
                <a:solidFill>
                  <a:schemeClr val="bg1"/>
                </a:solidFill>
                <a:latin typeface="微软雅黑" panose="020B0503020204020204" pitchFamily="34" charset="-122"/>
                <a:ea typeface="微软雅黑" panose="020B0503020204020204" pitchFamily="34" charset="-122"/>
              </a:rPr>
              <a:t>3</a:t>
            </a:r>
            <a:r>
              <a:rPr lang="zh-CN" altLang="en-US" sz="2400" b="1" dirty="0" smtClean="0">
                <a:solidFill>
                  <a:schemeClr val="bg1"/>
                </a:solidFill>
                <a:latin typeface="微软雅黑" panose="020B0503020204020204" pitchFamily="34" charset="-122"/>
                <a:ea typeface="微软雅黑" panose="020B0503020204020204" pitchFamily="34" charset="-122"/>
              </a:rPr>
              <a:t>、配套经费</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0" name="TextBox 174"/>
          <p:cNvSpPr txBox="1"/>
          <p:nvPr/>
        </p:nvSpPr>
        <p:spPr>
          <a:xfrm>
            <a:off x="1174013" y="4508143"/>
            <a:ext cx="8305569" cy="1753235"/>
          </a:xfrm>
          <a:prstGeom prst="rect">
            <a:avLst/>
          </a:prstGeom>
          <a:noFill/>
        </p:spPr>
        <p:txBody>
          <a:bodyPr wrap="square" rtlCol="0">
            <a:spAutoFit/>
          </a:bodyPr>
          <a:lstStyle/>
          <a:p>
            <a:pPr fontAlgn="auto">
              <a:lnSpc>
                <a:spcPct val="150000"/>
              </a:lnSpc>
            </a:pPr>
            <a:r>
              <a:rPr lang="zh-CN" altLang="zh-CN" sz="2400" dirty="0"/>
              <a:t>通</a:t>
            </a:r>
            <a:r>
              <a:rPr lang="zh-CN" altLang="zh-CN" sz="2400" dirty="0" smtClean="0"/>
              <a:t>常</a:t>
            </a:r>
            <a:r>
              <a:rPr lang="zh-CN" altLang="en-US" sz="2400" dirty="0" smtClean="0"/>
              <a:t>项目主管部门</a:t>
            </a:r>
            <a:r>
              <a:rPr lang="zh-CN" altLang="zh-CN" sz="2400" dirty="0" smtClean="0"/>
              <a:t>会</a:t>
            </a:r>
            <a:r>
              <a:rPr lang="zh-CN" altLang="zh-CN" sz="2400" dirty="0"/>
              <a:t>提前安排验收工作，提前进行财务审计</a:t>
            </a:r>
            <a:r>
              <a:rPr lang="zh-CN" altLang="zh-CN" sz="2400" dirty="0" smtClean="0"/>
              <a:t>。</a:t>
            </a:r>
            <a:r>
              <a:rPr lang="zh-CN" altLang="en-US" sz="2400" dirty="0" smtClean="0"/>
              <a:t>在财务审计日前</a:t>
            </a:r>
            <a:r>
              <a:rPr lang="zh-CN" altLang="zh-CN" sz="2400" dirty="0" smtClean="0"/>
              <a:t>将</a:t>
            </a:r>
            <a:r>
              <a:rPr lang="zh-CN" altLang="zh-CN" sz="2400" dirty="0"/>
              <a:t>大额材料、测试化验分析费等票据报销完。</a:t>
            </a:r>
            <a:r>
              <a:rPr lang="zh-CN" altLang="zh-CN" sz="2400" dirty="0" smtClean="0"/>
              <a:t>财务</a:t>
            </a:r>
            <a:r>
              <a:rPr lang="zh-CN" altLang="en-US" sz="2400" dirty="0" smtClean="0"/>
              <a:t>审计也会</a:t>
            </a:r>
            <a:r>
              <a:rPr lang="zh-CN" altLang="zh-CN" sz="2400" dirty="0" smtClean="0"/>
              <a:t>关</a:t>
            </a:r>
            <a:r>
              <a:rPr lang="zh-CN" altLang="zh-CN" sz="2400" dirty="0"/>
              <a:t>注临近结题设备购置的合理性</a:t>
            </a:r>
            <a:r>
              <a:rPr lang="zh-CN" altLang="zh-CN" sz="2400" dirty="0" smtClean="0"/>
              <a:t>。</a:t>
            </a:r>
            <a:endParaRPr lang="zh-CN" altLang="zh-CN" sz="2400" dirty="0"/>
          </a:p>
        </p:txBody>
      </p:sp>
      <p:sp>
        <p:nvSpPr>
          <p:cNvPr id="21" name="TextBox 175"/>
          <p:cNvSpPr txBox="1"/>
          <p:nvPr/>
        </p:nvSpPr>
        <p:spPr>
          <a:xfrm>
            <a:off x="550590" y="4003834"/>
            <a:ext cx="3497453" cy="552450"/>
          </a:xfrm>
          <a:prstGeom prst="hexagon">
            <a:avLst/>
          </a:prstGeom>
          <a:solidFill>
            <a:srgbClr val="319095"/>
          </a:solidFill>
        </p:spPr>
        <p:txBody>
          <a:bodyPr wrap="square" rtlCol="0">
            <a:spAutoFit/>
          </a:bodyPr>
          <a:lstStyle/>
          <a:p>
            <a:pPr algn="ctr" fontAlgn="base">
              <a:spcBef>
                <a:spcPct val="0"/>
              </a:spcBef>
              <a:spcAft>
                <a:spcPct val="0"/>
              </a:spcAft>
            </a:pPr>
            <a:r>
              <a:rPr lang="en-US" altLang="zh-CN" sz="2400" b="1" dirty="0" smtClean="0">
                <a:solidFill>
                  <a:schemeClr val="bg1"/>
                </a:solidFill>
                <a:latin typeface="微软雅黑" panose="020B0503020204020204" pitchFamily="34" charset="-122"/>
                <a:ea typeface="微软雅黑" panose="020B0503020204020204" pitchFamily="34" charset="-122"/>
              </a:rPr>
              <a:t>4、财务审计日</a:t>
            </a:r>
            <a:endParaRPr lang="en-US" altLang="zh-CN" sz="2400" b="1" dirty="0" smtClean="0">
              <a:solidFill>
                <a:schemeClr val="bg1"/>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23" name="TextBox 43"/>
          <p:cNvSpPr txBox="1">
            <a:spLocks noChangeArrowheads="1"/>
          </p:cNvSpPr>
          <p:nvPr/>
        </p:nvSpPr>
        <p:spPr bwMode="auto">
          <a:xfrm>
            <a:off x="2590428" y="189434"/>
            <a:ext cx="50169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800" b="1" dirty="0" smtClean="0">
                <a:solidFill>
                  <a:schemeClr val="tx1">
                    <a:lumMod val="75000"/>
                    <a:lumOff val="25000"/>
                  </a:schemeClr>
                </a:solidFill>
                <a:latin typeface="微软雅黑" panose="020B0503020204020204" pitchFamily="34" charset="-122"/>
              </a:rPr>
              <a:t>财务审计及结题注意事项</a:t>
            </a:r>
            <a:endParaRPr lang="en-US" altLang="zh-CN" sz="2800" b="1" dirty="0">
              <a:solidFill>
                <a:schemeClr val="tx1">
                  <a:lumMod val="75000"/>
                  <a:lumOff val="25000"/>
                </a:schemeClr>
              </a:solidFill>
              <a:latin typeface="微软雅黑" panose="020B0503020204020204" pitchFamily="34" charset="-122"/>
            </a:endParaRPr>
          </a:p>
        </p:txBody>
      </p:sp>
      <p:sp>
        <p:nvSpPr>
          <p:cNvPr id="24" name="燕尾形 23"/>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randombar(horizontal)">
                                      <p:cBhvr>
                                        <p:cTn id="15" dur="500"/>
                                        <p:tgtEl>
                                          <p:spTgt spid="2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p:bldP spid="21"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图片 55"/>
          <p:cNvPicPr>
            <a:picLocks noChangeAspect="1" noChangeArrowheads="1"/>
          </p:cNvPicPr>
          <p:nvPr/>
        </p:nvPicPr>
        <p:blipFill>
          <a:blip r:embed="rId1"/>
          <a:srcRect/>
          <a:stretch>
            <a:fillRect/>
          </a:stretch>
        </p:blipFill>
        <p:spPr>
          <a:xfrm>
            <a:off x="8503920" y="4314190"/>
            <a:ext cx="3510915" cy="2390140"/>
          </a:xfrm>
          <a:prstGeom prst="rect">
            <a:avLst/>
          </a:prstGeom>
          <a:noFill/>
          <a:ln w="9525">
            <a:noFill/>
            <a:miter lim="800000"/>
            <a:headEnd/>
            <a:tailEnd/>
          </a:ln>
        </p:spPr>
      </p:pic>
      <p:sp>
        <p:nvSpPr>
          <p:cNvPr id="18" name="TextBox 174"/>
          <p:cNvSpPr txBox="1"/>
          <p:nvPr/>
        </p:nvSpPr>
        <p:spPr>
          <a:xfrm>
            <a:off x="1204188" y="2143084"/>
            <a:ext cx="8275394" cy="4154170"/>
          </a:xfrm>
          <a:prstGeom prst="rect">
            <a:avLst/>
          </a:prstGeom>
          <a:noFill/>
        </p:spPr>
        <p:txBody>
          <a:bodyPr wrap="square" rtlCol="0">
            <a:spAutoFit/>
          </a:bodyPr>
          <a:lstStyle/>
          <a:p>
            <a:pPr lvl="0" fontAlgn="auto">
              <a:lnSpc>
                <a:spcPct val="150000"/>
              </a:lnSpc>
            </a:pPr>
            <a:r>
              <a:rPr lang="zh-CN" altLang="zh-CN" sz="2400" b="1" dirty="0">
                <a:solidFill>
                  <a:srgbClr val="FF0000"/>
                </a:solidFill>
              </a:rPr>
              <a:t>后续支出</a:t>
            </a:r>
            <a:r>
              <a:rPr lang="zh-CN" altLang="zh-CN" sz="2400" dirty="0"/>
              <a:t>是指在截止日后发生的款项，包括</a:t>
            </a:r>
            <a:r>
              <a:rPr lang="zh-CN" altLang="zh-CN" sz="2400" b="1" dirty="0">
                <a:solidFill>
                  <a:srgbClr val="FF0000"/>
                </a:solidFill>
              </a:rPr>
              <a:t>应付未付</a:t>
            </a:r>
            <a:r>
              <a:rPr lang="zh-CN" altLang="zh-CN" sz="2400" dirty="0"/>
              <a:t>和</a:t>
            </a:r>
            <a:r>
              <a:rPr lang="zh-CN" altLang="zh-CN" sz="2400" b="1" dirty="0">
                <a:solidFill>
                  <a:srgbClr val="FF0000"/>
                </a:solidFill>
              </a:rPr>
              <a:t>预计支出</a:t>
            </a:r>
            <a:r>
              <a:rPr lang="zh-CN" altLang="zh-CN" sz="2400" dirty="0"/>
              <a:t>，其中</a:t>
            </a:r>
            <a:r>
              <a:rPr lang="zh-CN" altLang="zh-CN" sz="2400" b="1" dirty="0">
                <a:solidFill>
                  <a:srgbClr val="FF0000"/>
                </a:solidFill>
              </a:rPr>
              <a:t>应付未付</a:t>
            </a:r>
            <a:r>
              <a:rPr lang="zh-CN" altLang="zh-CN" sz="2400" dirty="0"/>
              <a:t>一般是指经济业务发生在</a:t>
            </a:r>
            <a:r>
              <a:rPr lang="zh-CN" altLang="zh-CN" sz="2400" b="1" dirty="0">
                <a:solidFill>
                  <a:srgbClr val="FF0000"/>
                </a:solidFill>
              </a:rPr>
              <a:t>课题实施周期内</a:t>
            </a:r>
            <a:r>
              <a:rPr lang="zh-CN" altLang="zh-CN" sz="2400" dirty="0"/>
              <a:t>但尚未及时结算的费用，一般应附有合同协议等证明材料；</a:t>
            </a:r>
            <a:r>
              <a:rPr lang="zh-CN" altLang="zh-CN" sz="2400" b="1" dirty="0">
                <a:solidFill>
                  <a:srgbClr val="FF0000"/>
                </a:solidFill>
              </a:rPr>
              <a:t>预计支出</a:t>
            </a:r>
            <a:r>
              <a:rPr lang="zh-CN" altLang="zh-CN" sz="2400" dirty="0"/>
              <a:t>一般是指</a:t>
            </a:r>
            <a:r>
              <a:rPr lang="zh-CN" altLang="zh-CN" sz="2400" b="1" dirty="0">
                <a:solidFill>
                  <a:srgbClr val="FF0000"/>
                </a:solidFill>
              </a:rPr>
              <a:t>课题验收相关</a:t>
            </a:r>
            <a:r>
              <a:rPr lang="zh-CN" altLang="zh-CN" sz="2400" dirty="0"/>
              <a:t>的差旅费、会议费、专家咨询费、书籍出版费、专利申请、论文版面费或其它必要支出</a:t>
            </a:r>
            <a:r>
              <a:rPr lang="zh-CN" altLang="zh-CN" sz="2400" dirty="0" smtClean="0"/>
              <a:t>。</a:t>
            </a:r>
            <a:endParaRPr lang="en-US" altLang="zh-CN" sz="2400" dirty="0"/>
          </a:p>
          <a:p>
            <a:pPr lvl="0" fontAlgn="auto">
              <a:lnSpc>
                <a:spcPct val="150000"/>
              </a:lnSpc>
            </a:pPr>
            <a:endParaRPr lang="en-US" altLang="zh-CN" sz="800" b="1" dirty="0">
              <a:solidFill>
                <a:srgbClr val="FF0000"/>
              </a:solidFill>
            </a:endParaRPr>
          </a:p>
          <a:p>
            <a:pPr lvl="0" fontAlgn="auto">
              <a:lnSpc>
                <a:spcPct val="150000"/>
              </a:lnSpc>
            </a:pPr>
            <a:r>
              <a:rPr lang="en-US" altLang="zh-CN" sz="2400" b="1" dirty="0">
                <a:solidFill>
                  <a:srgbClr val="FF0000"/>
                </a:solidFill>
              </a:rPr>
              <a:t>2018</a:t>
            </a:r>
            <a:r>
              <a:rPr lang="zh-CN" altLang="en-US" sz="2400" b="1" dirty="0">
                <a:solidFill>
                  <a:srgbClr val="FF0000"/>
                </a:solidFill>
              </a:rPr>
              <a:t>年</a:t>
            </a:r>
            <a:r>
              <a:rPr lang="en-US" altLang="zh-CN" sz="2400" b="1" dirty="0">
                <a:solidFill>
                  <a:srgbClr val="FF0000"/>
                </a:solidFill>
              </a:rPr>
              <a:t>3</a:t>
            </a:r>
            <a:r>
              <a:rPr lang="zh-CN" altLang="en-US" sz="2400" b="1" dirty="0">
                <a:solidFill>
                  <a:srgbClr val="FF0000"/>
                </a:solidFill>
              </a:rPr>
              <a:t>月转基因专项财务验收，</a:t>
            </a:r>
            <a:r>
              <a:rPr lang="zh-CN" altLang="en-US" sz="2400" b="1" dirty="0">
                <a:solidFill>
                  <a:srgbClr val="FF0000"/>
                </a:solidFill>
                <a:sym typeface="+mn-ea"/>
              </a:rPr>
              <a:t>财</a:t>
            </a:r>
            <a:r>
              <a:rPr lang="zh-CN" altLang="en-US" sz="2400" b="1" dirty="0" smtClean="0">
                <a:solidFill>
                  <a:srgbClr val="FF0000"/>
                </a:solidFill>
                <a:sym typeface="+mn-ea"/>
              </a:rPr>
              <a:t>务审计日支出</a:t>
            </a:r>
            <a:r>
              <a:rPr lang="en-US" altLang="zh-CN" sz="2400" b="1" dirty="0" smtClean="0">
                <a:solidFill>
                  <a:srgbClr val="FF0000"/>
                </a:solidFill>
                <a:sym typeface="+mn-ea"/>
              </a:rPr>
              <a:t>+</a:t>
            </a:r>
            <a:r>
              <a:rPr lang="zh-CN" altLang="en-US" sz="2400" b="1" dirty="0" smtClean="0">
                <a:solidFill>
                  <a:srgbClr val="FF0000"/>
                </a:solidFill>
                <a:sym typeface="+mn-ea"/>
              </a:rPr>
              <a:t>后续支出未达到</a:t>
            </a:r>
            <a:r>
              <a:rPr lang="en-US" altLang="zh-CN" sz="2400" b="1" dirty="0" smtClean="0">
                <a:solidFill>
                  <a:srgbClr val="FF0000"/>
                </a:solidFill>
                <a:sym typeface="+mn-ea"/>
              </a:rPr>
              <a:t>80%</a:t>
            </a:r>
            <a:r>
              <a:rPr lang="zh-CN" altLang="en-US" sz="2400" b="1" dirty="0" smtClean="0">
                <a:solidFill>
                  <a:srgbClr val="FF0000"/>
                </a:solidFill>
                <a:sym typeface="+mn-ea"/>
              </a:rPr>
              <a:t>的，不能通过财务验收。</a:t>
            </a:r>
            <a:endParaRPr lang="en-US" altLang="zh-CN" sz="2400" b="1" dirty="0">
              <a:solidFill>
                <a:srgbClr val="FF0000"/>
              </a:solidFill>
            </a:endParaRPr>
          </a:p>
        </p:txBody>
      </p:sp>
      <p:sp>
        <p:nvSpPr>
          <p:cNvPr id="19" name="TextBox 175"/>
          <p:cNvSpPr txBox="1"/>
          <p:nvPr/>
        </p:nvSpPr>
        <p:spPr>
          <a:xfrm>
            <a:off x="550590" y="1269554"/>
            <a:ext cx="3497453" cy="568821"/>
          </a:xfrm>
          <a:prstGeom prst="hexagon">
            <a:avLst/>
          </a:prstGeom>
          <a:solidFill>
            <a:srgbClr val="5FCACB"/>
          </a:solidFill>
        </p:spPr>
        <p:txBody>
          <a:bodyPr wrap="square" rtlCol="0">
            <a:spAutoFit/>
          </a:bodyPr>
          <a:lstStyle/>
          <a:p>
            <a:pPr algn="ctr" fontAlgn="base">
              <a:spcBef>
                <a:spcPct val="0"/>
              </a:spcBef>
              <a:spcAft>
                <a:spcPct val="0"/>
              </a:spcAft>
            </a:pPr>
            <a:r>
              <a:rPr lang="en-US" altLang="zh-CN" sz="2400" b="1" dirty="0" smtClean="0">
                <a:solidFill>
                  <a:schemeClr val="bg1"/>
                </a:solidFill>
                <a:latin typeface="微软雅黑" panose="020B0503020204020204" pitchFamily="34" charset="-122"/>
                <a:ea typeface="微软雅黑" panose="020B0503020204020204" pitchFamily="34" charset="-122"/>
              </a:rPr>
              <a:t>5</a:t>
            </a:r>
            <a:r>
              <a:rPr lang="zh-CN" altLang="en-US" sz="2400" b="1" dirty="0" smtClean="0">
                <a:solidFill>
                  <a:schemeClr val="bg1"/>
                </a:solidFill>
                <a:latin typeface="微软雅黑" panose="020B0503020204020204" pitchFamily="34" charset="-122"/>
                <a:ea typeface="微软雅黑" panose="020B0503020204020204" pitchFamily="34" charset="-122"/>
              </a:rPr>
              <a:t>、后续支出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23" name="TextBox 43"/>
          <p:cNvSpPr txBox="1">
            <a:spLocks noChangeArrowheads="1"/>
          </p:cNvSpPr>
          <p:nvPr/>
        </p:nvSpPr>
        <p:spPr bwMode="auto">
          <a:xfrm>
            <a:off x="2590428" y="189434"/>
            <a:ext cx="50169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800" b="1" dirty="0" smtClean="0">
                <a:solidFill>
                  <a:schemeClr val="tx1">
                    <a:lumMod val="75000"/>
                    <a:lumOff val="25000"/>
                  </a:schemeClr>
                </a:solidFill>
                <a:latin typeface="微软雅黑" panose="020B0503020204020204" pitchFamily="34" charset="-122"/>
              </a:rPr>
              <a:t>财务审计及结题注意事项</a:t>
            </a:r>
            <a:endParaRPr lang="en-US" altLang="zh-CN" sz="2800" b="1" dirty="0">
              <a:solidFill>
                <a:schemeClr val="tx1">
                  <a:lumMod val="75000"/>
                  <a:lumOff val="25000"/>
                </a:schemeClr>
              </a:solidFill>
              <a:latin typeface="微软雅黑" panose="020B0503020204020204" pitchFamily="34" charset="-122"/>
            </a:endParaRPr>
          </a:p>
        </p:txBody>
      </p:sp>
      <p:sp>
        <p:nvSpPr>
          <p:cNvPr id="24" name="燕尾形 23"/>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4"/>
          <p:cNvSpPr txBox="1"/>
          <p:nvPr/>
        </p:nvSpPr>
        <p:spPr>
          <a:xfrm>
            <a:off x="1203960" y="1856105"/>
            <a:ext cx="8830945" cy="4718050"/>
          </a:xfrm>
          <a:prstGeom prst="rect">
            <a:avLst/>
          </a:prstGeom>
          <a:noFill/>
        </p:spPr>
        <p:txBody>
          <a:bodyPr wrap="square" rtlCol="0">
            <a:spAutoFit/>
          </a:bodyPr>
          <a:lstStyle/>
          <a:p>
            <a:pPr fontAlgn="auto">
              <a:lnSpc>
                <a:spcPts val="3280"/>
              </a:lnSpc>
            </a:pPr>
            <a:r>
              <a:rPr lang="zh-CN" altLang="en-US" sz="2400" dirty="0" smtClean="0"/>
              <a:t>（</a:t>
            </a:r>
            <a:r>
              <a:rPr lang="en-US" altLang="zh-CN" sz="2400" dirty="0" smtClean="0"/>
              <a:t>1</a:t>
            </a:r>
            <a:r>
              <a:rPr lang="zh-CN" altLang="en-US" sz="2400" dirty="0" smtClean="0"/>
              <a:t>）</a:t>
            </a:r>
            <a:r>
              <a:rPr lang="zh-CN" altLang="en-US" sz="2400" b="1" dirty="0" smtClean="0">
                <a:solidFill>
                  <a:srgbClr val="FF0000"/>
                </a:solidFill>
              </a:rPr>
              <a:t>不可开支的项目。</a:t>
            </a:r>
            <a:r>
              <a:rPr lang="zh-CN" altLang="zh-CN" sz="2400" dirty="0"/>
              <a:t>如个人通讯费、专利年费、研究生答辩费、研究生超指标费用、房屋管理费、土地管理费等不能在直接费用中列支，</a:t>
            </a:r>
            <a:r>
              <a:rPr lang="zh-CN" altLang="zh-CN" sz="2400" b="1" dirty="0">
                <a:solidFill>
                  <a:srgbClr val="FF0000"/>
                </a:solidFill>
              </a:rPr>
              <a:t>要在</a:t>
            </a:r>
            <a:r>
              <a:rPr lang="en-US" altLang="zh-CN" sz="2400" b="1" dirty="0">
                <a:solidFill>
                  <a:srgbClr val="FF0000"/>
                </a:solidFill>
              </a:rPr>
              <a:t>“</a:t>
            </a:r>
            <a:r>
              <a:rPr lang="zh-CN" altLang="en-US" sz="2400" b="1" dirty="0">
                <a:solidFill>
                  <a:srgbClr val="FF0000"/>
                </a:solidFill>
              </a:rPr>
              <a:t>间接</a:t>
            </a:r>
            <a:r>
              <a:rPr lang="zh-CN" altLang="zh-CN" sz="2400" b="1" dirty="0">
                <a:solidFill>
                  <a:srgbClr val="FF0000"/>
                </a:solidFill>
              </a:rPr>
              <a:t>费用卡</a:t>
            </a:r>
            <a:r>
              <a:rPr lang="en-US" altLang="zh-CN" sz="2400" b="1" dirty="0">
                <a:solidFill>
                  <a:srgbClr val="FF0000"/>
                </a:solidFill>
              </a:rPr>
              <a:t>”</a:t>
            </a:r>
            <a:r>
              <a:rPr lang="zh-CN" altLang="en-US" sz="2400" b="1" dirty="0">
                <a:solidFill>
                  <a:srgbClr val="FF0000"/>
                </a:solidFill>
              </a:rPr>
              <a:t>、</a:t>
            </a:r>
            <a:r>
              <a:rPr lang="en-US" altLang="zh-CN" sz="2400" b="1" dirty="0">
                <a:solidFill>
                  <a:srgbClr val="FF0000"/>
                </a:solidFill>
              </a:rPr>
              <a:t>“</a:t>
            </a:r>
            <a:r>
              <a:rPr lang="zh-CN" altLang="en-US" sz="2400" b="1" dirty="0">
                <a:solidFill>
                  <a:srgbClr val="FF0000"/>
                </a:solidFill>
              </a:rPr>
              <a:t>结余经费卡</a:t>
            </a:r>
            <a:r>
              <a:rPr lang="en-US" altLang="zh-CN" sz="2400" b="1" dirty="0">
                <a:solidFill>
                  <a:srgbClr val="FF0000"/>
                </a:solidFill>
              </a:rPr>
              <a:t>”</a:t>
            </a:r>
            <a:r>
              <a:rPr lang="zh-CN" altLang="en-US" sz="2400" b="1" dirty="0">
                <a:solidFill>
                  <a:srgbClr val="FF0000"/>
                </a:solidFill>
              </a:rPr>
              <a:t>或横向课题</a:t>
            </a:r>
            <a:r>
              <a:rPr lang="zh-CN" altLang="zh-CN" sz="2400" b="1" dirty="0">
                <a:solidFill>
                  <a:srgbClr val="FF0000"/>
                </a:solidFill>
              </a:rPr>
              <a:t>列</a:t>
            </a:r>
            <a:r>
              <a:rPr lang="zh-CN" altLang="zh-CN" sz="2400" b="1" dirty="0" smtClean="0">
                <a:solidFill>
                  <a:srgbClr val="FF0000"/>
                </a:solidFill>
              </a:rPr>
              <a:t>支</a:t>
            </a:r>
            <a:r>
              <a:rPr lang="zh-CN" altLang="en-US" sz="2400" b="1" dirty="0" smtClean="0">
                <a:solidFill>
                  <a:srgbClr val="FF0000"/>
                </a:solidFill>
              </a:rPr>
              <a:t>。</a:t>
            </a:r>
            <a:endParaRPr lang="en-US" altLang="zh-CN" sz="2400" dirty="0" smtClean="0"/>
          </a:p>
          <a:p>
            <a:pPr fontAlgn="auto">
              <a:lnSpc>
                <a:spcPts val="3280"/>
              </a:lnSpc>
            </a:pPr>
            <a:r>
              <a:rPr lang="zh-CN" altLang="en-US" sz="2400" dirty="0" smtClean="0"/>
              <a:t>（</a:t>
            </a:r>
            <a:r>
              <a:rPr lang="en-US" altLang="zh-CN" sz="2400" dirty="0" smtClean="0"/>
              <a:t>2</a:t>
            </a:r>
            <a:r>
              <a:rPr lang="zh-CN" altLang="en-US" sz="2400" dirty="0" smtClean="0"/>
              <a:t>）</a:t>
            </a:r>
            <a:r>
              <a:rPr lang="zh-CN" altLang="zh-CN" sz="2400" dirty="0" smtClean="0"/>
              <a:t>与</a:t>
            </a:r>
            <a:r>
              <a:rPr lang="zh-CN" altLang="zh-CN" sz="2400" dirty="0"/>
              <a:t>项目无关的开支，如个人家庭支出</a:t>
            </a:r>
            <a:r>
              <a:rPr lang="zh-CN" altLang="zh-CN" sz="2400" dirty="0" smtClean="0"/>
              <a:t>等</a:t>
            </a:r>
            <a:r>
              <a:rPr lang="zh-CN" altLang="en-US" sz="2400" dirty="0" smtClean="0"/>
              <a:t>。</a:t>
            </a:r>
            <a:endParaRPr lang="en-US" altLang="zh-CN" sz="2400" dirty="0" smtClean="0"/>
          </a:p>
          <a:p>
            <a:pPr lvl="0" fontAlgn="auto">
              <a:lnSpc>
                <a:spcPts val="3280"/>
              </a:lnSpc>
            </a:pPr>
            <a:r>
              <a:rPr lang="zh-CN" altLang="en-US" sz="2400" dirty="0" smtClean="0"/>
              <a:t>（</a:t>
            </a:r>
            <a:r>
              <a:rPr lang="en-US" altLang="zh-CN" sz="2400" dirty="0" smtClean="0"/>
              <a:t>3</a:t>
            </a:r>
            <a:r>
              <a:rPr lang="zh-CN" altLang="en-US" sz="2400" dirty="0" smtClean="0"/>
              <a:t>）</a:t>
            </a:r>
            <a:r>
              <a:rPr lang="zh-CN" altLang="zh-CN" sz="2400" dirty="0"/>
              <a:t>关注在结题前突</a:t>
            </a:r>
            <a:r>
              <a:rPr lang="zh-CN" altLang="zh-CN" sz="2400" dirty="0" smtClean="0"/>
              <a:t>击购买</a:t>
            </a:r>
            <a:r>
              <a:rPr lang="zh-CN" altLang="en-US" sz="2400" dirty="0" smtClean="0"/>
              <a:t>设备、</a:t>
            </a:r>
            <a:r>
              <a:rPr lang="zh-CN" altLang="zh-CN" sz="2400" dirty="0" smtClean="0"/>
              <a:t>材料</a:t>
            </a:r>
            <a:r>
              <a:rPr lang="zh-CN" altLang="en-US" sz="2400" dirty="0" smtClean="0"/>
              <a:t>、测试化验分析费等</a:t>
            </a:r>
            <a:r>
              <a:rPr lang="zh-CN" altLang="zh-CN" sz="2400" dirty="0"/>
              <a:t>大额</a:t>
            </a:r>
            <a:r>
              <a:rPr lang="zh-CN" altLang="en-US" sz="2400" dirty="0" smtClean="0"/>
              <a:t>支出</a:t>
            </a:r>
            <a:r>
              <a:rPr lang="zh-CN" altLang="zh-CN" sz="2400" dirty="0" smtClean="0"/>
              <a:t>的</a:t>
            </a:r>
            <a:r>
              <a:rPr lang="zh-CN" altLang="zh-CN" sz="2400" dirty="0"/>
              <a:t>合理性。盘点、检查是否材料费采购、领用、保管是否有登记，是否存在“以领代耗”的情况。</a:t>
            </a:r>
            <a:endParaRPr lang="zh-CN" altLang="zh-CN" sz="2400" dirty="0"/>
          </a:p>
          <a:p>
            <a:pPr lvl="0" fontAlgn="auto">
              <a:lnSpc>
                <a:spcPts val="3280"/>
              </a:lnSpc>
            </a:pPr>
            <a:r>
              <a:rPr lang="zh-CN" altLang="en-US" sz="2400" dirty="0" smtClean="0"/>
              <a:t>（</a:t>
            </a:r>
            <a:r>
              <a:rPr lang="en-US" altLang="zh-CN" sz="2400" dirty="0" smtClean="0"/>
              <a:t>4</a:t>
            </a:r>
            <a:r>
              <a:rPr lang="zh-CN" altLang="en-US" sz="2400" dirty="0" smtClean="0"/>
              <a:t>）</a:t>
            </a:r>
            <a:r>
              <a:rPr lang="zh-CN" altLang="zh-CN" sz="2400" dirty="0"/>
              <a:t>参加国际学术会议发生的费用，应列入国际合作与交流费，而不应列入差旅费或会议费</a:t>
            </a:r>
            <a:r>
              <a:rPr lang="zh-CN" altLang="en-US" sz="2400" dirty="0" smtClean="0"/>
              <a:t>；</a:t>
            </a:r>
            <a:r>
              <a:rPr lang="zh-CN" altLang="zh-CN" sz="2400" dirty="0" smtClean="0"/>
              <a:t>参</a:t>
            </a:r>
            <a:r>
              <a:rPr lang="zh-CN" altLang="zh-CN" sz="2400" dirty="0"/>
              <a:t>加会议费用属于差旅费支</a:t>
            </a:r>
            <a:r>
              <a:rPr lang="zh-CN" altLang="zh-CN" sz="2400" dirty="0" smtClean="0"/>
              <a:t>出</a:t>
            </a:r>
            <a:r>
              <a:rPr lang="zh-CN" altLang="en-US" sz="2400" dirty="0" smtClean="0"/>
              <a:t>。</a:t>
            </a:r>
            <a:endParaRPr lang="en-US" altLang="zh-CN" sz="2400" dirty="0" smtClean="0"/>
          </a:p>
          <a:p>
            <a:pPr fontAlgn="auto">
              <a:lnSpc>
                <a:spcPts val="3280"/>
              </a:lnSpc>
            </a:pPr>
            <a:r>
              <a:rPr lang="zh-CN" altLang="en-US" sz="2400" dirty="0" smtClean="0"/>
              <a:t>（</a:t>
            </a:r>
            <a:r>
              <a:rPr lang="en-US" altLang="zh-CN" sz="2400" dirty="0" smtClean="0"/>
              <a:t>5</a:t>
            </a:r>
            <a:r>
              <a:rPr lang="zh-CN" altLang="en-US" sz="2400" dirty="0" smtClean="0"/>
              <a:t>）</a:t>
            </a:r>
            <a:r>
              <a:rPr lang="zh-CN" altLang="zh-CN" sz="2400" dirty="0"/>
              <a:t>出版</a:t>
            </a:r>
            <a:r>
              <a:rPr lang="en-US" altLang="zh-CN" sz="2400" dirty="0"/>
              <a:t>/</a:t>
            </a:r>
            <a:r>
              <a:rPr lang="zh-CN" altLang="zh-CN" sz="2400" dirty="0"/>
              <a:t>文献</a:t>
            </a:r>
            <a:r>
              <a:rPr lang="en-US" altLang="zh-CN" sz="2400" dirty="0"/>
              <a:t>/</a:t>
            </a:r>
            <a:r>
              <a:rPr lang="zh-CN" altLang="zh-CN" sz="2400" dirty="0"/>
              <a:t>信息传播</a:t>
            </a:r>
            <a:r>
              <a:rPr lang="en-US" altLang="zh-CN" sz="2400" dirty="0"/>
              <a:t>/</a:t>
            </a:r>
            <a:r>
              <a:rPr lang="zh-CN" altLang="zh-CN" sz="2400" dirty="0"/>
              <a:t>知识产权事务费</a:t>
            </a:r>
            <a:r>
              <a:rPr lang="zh-CN" altLang="zh-CN" sz="2400" dirty="0" smtClean="0"/>
              <a:t>，</a:t>
            </a:r>
            <a:r>
              <a:rPr lang="zh-CN" altLang="en-US" sz="2400" dirty="0" smtClean="0"/>
              <a:t>是指购</a:t>
            </a:r>
            <a:r>
              <a:rPr lang="zh-CN" altLang="en-US" sz="2400" dirty="0"/>
              <a:t>买</a:t>
            </a:r>
            <a:r>
              <a:rPr lang="zh-CN" altLang="zh-CN" sz="2400" dirty="0"/>
              <a:t>专业软件购置费</a:t>
            </a:r>
            <a:r>
              <a:rPr lang="zh-CN" altLang="en-US" sz="2400" dirty="0"/>
              <a:t>，</a:t>
            </a:r>
            <a:r>
              <a:rPr lang="zh-CN" altLang="zh-CN" sz="2400" dirty="0" smtClean="0"/>
              <a:t>不</a:t>
            </a:r>
            <a:r>
              <a:rPr lang="zh-CN" altLang="zh-CN" sz="2400" dirty="0"/>
              <a:t>应用专项经费购买通用性操作系统、办公软件</a:t>
            </a:r>
            <a:r>
              <a:rPr lang="zh-CN" altLang="zh-CN" sz="2400" dirty="0" smtClean="0"/>
              <a:t>等。</a:t>
            </a:r>
            <a:endParaRPr lang="zh-CN" altLang="zh-CN" sz="2400" dirty="0"/>
          </a:p>
        </p:txBody>
      </p:sp>
      <p:sp>
        <p:nvSpPr>
          <p:cNvPr id="19" name="TextBox 175"/>
          <p:cNvSpPr txBox="1"/>
          <p:nvPr/>
        </p:nvSpPr>
        <p:spPr>
          <a:xfrm>
            <a:off x="550545" y="1197610"/>
            <a:ext cx="5913120" cy="552450"/>
          </a:xfrm>
          <a:prstGeom prst="hexagon">
            <a:avLst/>
          </a:prstGeom>
          <a:solidFill>
            <a:srgbClr val="5FCACB"/>
          </a:solidFill>
        </p:spPr>
        <p:txBody>
          <a:bodyPr wrap="square" rtlCol="0">
            <a:spAutoFit/>
          </a:bodyPr>
          <a:lstStyle/>
          <a:p>
            <a:pPr algn="ctr" fontAlgn="base">
              <a:spcBef>
                <a:spcPct val="0"/>
              </a:spcBef>
              <a:spcAft>
                <a:spcPct val="0"/>
              </a:spcAft>
            </a:pPr>
            <a:r>
              <a:rPr lang="en-US" altLang="zh-CN" sz="2400" b="1" dirty="0" smtClean="0">
                <a:solidFill>
                  <a:schemeClr val="bg1"/>
                </a:solidFill>
                <a:latin typeface="微软雅黑" panose="020B0503020204020204" pitchFamily="34" charset="-122"/>
                <a:ea typeface="微软雅黑" panose="020B0503020204020204" pitchFamily="34" charset="-122"/>
              </a:rPr>
              <a:t>6</a:t>
            </a:r>
            <a:r>
              <a:rPr lang="zh-CN" altLang="en-US" sz="2400" b="1" dirty="0" smtClean="0">
                <a:solidFill>
                  <a:schemeClr val="bg1"/>
                </a:solidFill>
                <a:latin typeface="微软雅黑" panose="020B0503020204020204" pitchFamily="34" charset="-122"/>
                <a:ea typeface="微软雅黑" panose="020B0503020204020204" pitchFamily="34" charset="-122"/>
              </a:rPr>
              <a:t>、财务审计前自查经费开支情况</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23" name="TextBox 43"/>
          <p:cNvSpPr txBox="1">
            <a:spLocks noChangeArrowheads="1"/>
          </p:cNvSpPr>
          <p:nvPr/>
        </p:nvSpPr>
        <p:spPr bwMode="auto">
          <a:xfrm>
            <a:off x="2590428" y="189434"/>
            <a:ext cx="50169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800" b="1" dirty="0" smtClean="0">
                <a:solidFill>
                  <a:schemeClr val="tx1">
                    <a:lumMod val="75000"/>
                    <a:lumOff val="25000"/>
                  </a:schemeClr>
                </a:solidFill>
                <a:latin typeface="微软雅黑" panose="020B0503020204020204" pitchFamily="34" charset="-122"/>
              </a:rPr>
              <a:t>财务审计及结题注意事项</a:t>
            </a:r>
            <a:endParaRPr lang="en-US" altLang="zh-CN" sz="2800" b="1" dirty="0">
              <a:solidFill>
                <a:schemeClr val="tx1">
                  <a:lumMod val="75000"/>
                  <a:lumOff val="25000"/>
                </a:schemeClr>
              </a:solidFill>
              <a:latin typeface="微软雅黑" panose="020B0503020204020204" pitchFamily="34" charset="-122"/>
            </a:endParaRPr>
          </a:p>
        </p:txBody>
      </p:sp>
      <p:sp>
        <p:nvSpPr>
          <p:cNvPr id="24" name="燕尾形 23"/>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noChangeArrowheads="1"/>
          </p:cNvPicPr>
          <p:nvPr/>
        </p:nvPicPr>
        <p:blipFill>
          <a:blip r:embed="rId1"/>
          <a:srcRect/>
          <a:stretch>
            <a:fillRect/>
          </a:stretch>
        </p:blipFill>
        <p:spPr>
          <a:xfrm>
            <a:off x="8904624" y="3707905"/>
            <a:ext cx="2663190" cy="2687320"/>
          </a:xfrm>
          <a:prstGeom prst="rect">
            <a:avLst/>
          </a:prstGeom>
          <a:noFill/>
          <a:ln w="9525">
            <a:noFill/>
            <a:miter lim="800000"/>
            <a:headEnd/>
            <a:tailEnd/>
          </a:ln>
        </p:spPr>
      </p:pic>
      <p:sp>
        <p:nvSpPr>
          <p:cNvPr id="18" name="TextBox 174"/>
          <p:cNvSpPr txBox="1"/>
          <p:nvPr/>
        </p:nvSpPr>
        <p:spPr>
          <a:xfrm>
            <a:off x="1204188" y="1856064"/>
            <a:ext cx="8419410" cy="3784600"/>
          </a:xfrm>
          <a:prstGeom prst="rect">
            <a:avLst/>
          </a:prstGeom>
          <a:noFill/>
        </p:spPr>
        <p:txBody>
          <a:bodyPr wrap="square" rtlCol="0">
            <a:spAutoFit/>
          </a:bodyPr>
          <a:lstStyle/>
          <a:p>
            <a:pPr lvl="0" fontAlgn="auto">
              <a:lnSpc>
                <a:spcPct val="150000"/>
              </a:lnSpc>
            </a:pPr>
            <a:r>
              <a:rPr lang="zh-CN" altLang="en-US" sz="2400" dirty="0" smtClean="0"/>
              <a:t>（</a:t>
            </a:r>
            <a:r>
              <a:rPr lang="en-US" altLang="zh-CN" sz="2400" dirty="0" smtClean="0"/>
              <a:t>6</a:t>
            </a:r>
            <a:r>
              <a:rPr lang="zh-CN" altLang="en-US" sz="2400" dirty="0" smtClean="0"/>
              <a:t>）</a:t>
            </a:r>
            <a:r>
              <a:rPr lang="zh-CN" altLang="zh-CN" sz="2400" dirty="0" smtClean="0"/>
              <a:t>劳</a:t>
            </a:r>
            <a:r>
              <a:rPr lang="zh-CN" altLang="zh-CN" sz="2400" dirty="0"/>
              <a:t>务费，课题组人员不能领劳务费，本校在编的非课题组人员可发放</a:t>
            </a:r>
            <a:r>
              <a:rPr lang="zh-CN" altLang="zh-CN" sz="2400" dirty="0" smtClean="0"/>
              <a:t>。</a:t>
            </a:r>
            <a:endParaRPr lang="en-US" altLang="zh-CN" sz="2400" dirty="0" smtClean="0"/>
          </a:p>
          <a:p>
            <a:pPr lvl="0" fontAlgn="auto">
              <a:lnSpc>
                <a:spcPct val="150000"/>
              </a:lnSpc>
            </a:pPr>
            <a:r>
              <a:rPr lang="zh-CN" altLang="en-US" sz="2400" dirty="0" smtClean="0"/>
              <a:t>（</a:t>
            </a:r>
            <a:r>
              <a:rPr lang="en-US" altLang="zh-CN" sz="2400" dirty="0" smtClean="0"/>
              <a:t>7</a:t>
            </a:r>
            <a:r>
              <a:rPr lang="zh-CN" altLang="en-US" sz="2400" dirty="0" smtClean="0"/>
              <a:t>）</a:t>
            </a:r>
            <a:r>
              <a:rPr lang="zh-CN" altLang="zh-CN" sz="2400" dirty="0"/>
              <a:t>专家咨询</a:t>
            </a:r>
            <a:r>
              <a:rPr lang="zh-CN" altLang="zh-CN" sz="2400" dirty="0" smtClean="0"/>
              <a:t>费 </a:t>
            </a:r>
            <a:r>
              <a:rPr lang="zh-CN" altLang="zh-CN" sz="2400" dirty="0"/>
              <a:t>，不能发给课题组人员，不能转给公司</a:t>
            </a:r>
            <a:r>
              <a:rPr lang="zh-CN" altLang="zh-CN" sz="2400" dirty="0" smtClean="0"/>
              <a:t>，课</a:t>
            </a:r>
            <a:r>
              <a:rPr lang="zh-CN" altLang="zh-CN" sz="2400" dirty="0"/>
              <a:t>题主持单位与合作单位</a:t>
            </a:r>
            <a:r>
              <a:rPr lang="zh-CN" altLang="en-US" sz="2400" dirty="0" smtClean="0">
                <a:sym typeface="+mn-ea"/>
              </a:rPr>
              <a:t>不得</a:t>
            </a:r>
            <a:r>
              <a:rPr lang="zh-CN" altLang="zh-CN" sz="2400" dirty="0"/>
              <a:t>相互领取专家咨询费</a:t>
            </a:r>
            <a:r>
              <a:rPr lang="zh-CN" altLang="en-US" sz="2400" dirty="0" smtClean="0"/>
              <a:t>。</a:t>
            </a:r>
            <a:endParaRPr lang="zh-CN" altLang="zh-CN" sz="2400" dirty="0"/>
          </a:p>
          <a:p>
            <a:endParaRPr lang="zh-CN" altLang="zh-CN" sz="2400" dirty="0"/>
          </a:p>
          <a:p>
            <a:pPr lvl="0"/>
            <a:endParaRPr lang="zh-CN" altLang="zh-CN" sz="2400" dirty="0"/>
          </a:p>
          <a:p>
            <a:r>
              <a:rPr lang="zh-CN" altLang="zh-CN" sz="2400" b="1" dirty="0">
                <a:solidFill>
                  <a:srgbClr val="FF0000"/>
                </a:solidFill>
              </a:rPr>
              <a:t>在财务审计前逐一自查经费开支的合理性、合规性。</a:t>
            </a:r>
            <a:endParaRPr lang="zh-CN" altLang="zh-CN" sz="2400" dirty="0">
              <a:solidFill>
                <a:schemeClr val="accent4">
                  <a:lumMod val="75000"/>
                </a:schemeClr>
              </a:solidFill>
            </a:endParaRPr>
          </a:p>
          <a:p>
            <a:pPr lvl="0"/>
            <a:endParaRPr lang="zh-CN" altLang="zh-CN" sz="2400" dirty="0">
              <a:solidFill>
                <a:schemeClr val="accent4">
                  <a:lumMod val="75000"/>
                </a:schemeClr>
              </a:solidFill>
            </a:endParaRPr>
          </a:p>
        </p:txBody>
      </p:sp>
      <p:sp>
        <p:nvSpPr>
          <p:cNvPr id="19" name="TextBox 175"/>
          <p:cNvSpPr txBox="1"/>
          <p:nvPr/>
        </p:nvSpPr>
        <p:spPr>
          <a:xfrm>
            <a:off x="550590" y="1269554"/>
            <a:ext cx="5832648" cy="559891"/>
          </a:xfrm>
          <a:prstGeom prst="hexagon">
            <a:avLst/>
          </a:prstGeom>
          <a:solidFill>
            <a:srgbClr val="5FCACB"/>
          </a:solidFill>
        </p:spPr>
        <p:txBody>
          <a:bodyPr wrap="square" rtlCol="0">
            <a:spAutoFit/>
          </a:bodyPr>
          <a:lstStyle/>
          <a:p>
            <a:pPr algn="ctr" fontAlgn="base">
              <a:spcBef>
                <a:spcPct val="0"/>
              </a:spcBef>
              <a:spcAft>
                <a:spcPct val="0"/>
              </a:spcAft>
            </a:pPr>
            <a:r>
              <a:rPr lang="en-US" altLang="zh-CN" sz="2400" b="1" dirty="0" smtClean="0">
                <a:solidFill>
                  <a:schemeClr val="bg1"/>
                </a:solidFill>
                <a:latin typeface="微软雅黑" panose="020B0503020204020204" pitchFamily="34" charset="-122"/>
                <a:ea typeface="微软雅黑" panose="020B0503020204020204" pitchFamily="34" charset="-122"/>
              </a:rPr>
              <a:t>6</a:t>
            </a:r>
            <a:r>
              <a:rPr lang="zh-CN" altLang="en-US" sz="2400" b="1" dirty="0" smtClean="0">
                <a:solidFill>
                  <a:schemeClr val="bg1"/>
                </a:solidFill>
                <a:latin typeface="微软雅黑" panose="020B0503020204020204" pitchFamily="34" charset="-122"/>
                <a:ea typeface="微软雅黑" panose="020B0503020204020204" pitchFamily="34" charset="-122"/>
              </a:rPr>
              <a:t>、审计前自查经费开支情况（续）</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23" name="TextBox 43"/>
          <p:cNvSpPr txBox="1">
            <a:spLocks noChangeArrowheads="1"/>
          </p:cNvSpPr>
          <p:nvPr/>
        </p:nvSpPr>
        <p:spPr bwMode="auto">
          <a:xfrm>
            <a:off x="2590428" y="189434"/>
            <a:ext cx="50169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800" b="1" dirty="0" smtClean="0">
                <a:solidFill>
                  <a:schemeClr val="tx1">
                    <a:lumMod val="75000"/>
                    <a:lumOff val="25000"/>
                  </a:schemeClr>
                </a:solidFill>
                <a:latin typeface="微软雅黑" panose="020B0503020204020204" pitchFamily="34" charset="-122"/>
              </a:rPr>
              <a:t>财务审计及结题注意事项</a:t>
            </a:r>
            <a:endParaRPr lang="en-US" altLang="zh-CN" sz="2800" b="1" dirty="0">
              <a:solidFill>
                <a:schemeClr val="tx1">
                  <a:lumMod val="75000"/>
                  <a:lumOff val="25000"/>
                </a:schemeClr>
              </a:solidFill>
              <a:latin typeface="微软雅黑" panose="020B0503020204020204" pitchFamily="34" charset="-122"/>
            </a:endParaRPr>
          </a:p>
        </p:txBody>
      </p:sp>
      <p:sp>
        <p:nvSpPr>
          <p:cNvPr id="24" name="燕尾形 23"/>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a:off x="4655046" y="1127493"/>
            <a:ext cx="2880320" cy="2483034"/>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2" name="六边形 31"/>
          <p:cNvSpPr/>
          <p:nvPr/>
        </p:nvSpPr>
        <p:spPr>
          <a:xfrm>
            <a:off x="1" y="6406814"/>
            <a:ext cx="3041773" cy="452774"/>
          </a:xfrm>
          <a:prstGeom prst="hexagon">
            <a:avLst/>
          </a:prstGeom>
          <a:solidFill>
            <a:srgbClr val="5FCACB"/>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3" name="六边形 32"/>
          <p:cNvSpPr/>
          <p:nvPr/>
        </p:nvSpPr>
        <p:spPr>
          <a:xfrm>
            <a:off x="3041775" y="6406814"/>
            <a:ext cx="3063750" cy="452774"/>
          </a:xfrm>
          <a:prstGeom prst="hexagon">
            <a:avLst/>
          </a:prstGeom>
          <a:solidFill>
            <a:srgbClr val="A0BF0D"/>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4" name="六边形 33"/>
          <p:cNvSpPr/>
          <p:nvPr/>
        </p:nvSpPr>
        <p:spPr>
          <a:xfrm>
            <a:off x="6095207" y="6406814"/>
            <a:ext cx="3047603" cy="452774"/>
          </a:xfrm>
          <a:prstGeom prst="hexag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5" name="六边形 34"/>
          <p:cNvSpPr/>
          <p:nvPr/>
        </p:nvSpPr>
        <p:spPr>
          <a:xfrm>
            <a:off x="9142810" y="6406814"/>
            <a:ext cx="3047603" cy="452774"/>
          </a:xfrm>
          <a:prstGeom prst="hexagon">
            <a:avLst/>
          </a:prstGeom>
          <a:solidFill>
            <a:srgbClr val="F5841C"/>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6" name="六边形 35"/>
          <p:cNvSpPr/>
          <p:nvPr/>
        </p:nvSpPr>
        <p:spPr>
          <a:xfrm flipV="1">
            <a:off x="0" y="0"/>
            <a:ext cx="3047603" cy="93401"/>
          </a:xfrm>
          <a:prstGeom prst="hexagon">
            <a:avLst/>
          </a:prstGeom>
          <a:solidFill>
            <a:srgbClr val="5FCACB"/>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4367240" y="1559294"/>
            <a:ext cx="3392241" cy="2062087"/>
          </a:xfrm>
          <a:prstGeom prst="rect">
            <a:avLst/>
          </a:prstGeom>
          <a:noFill/>
        </p:spPr>
        <p:txBody>
          <a:bodyPr wrap="none" lIns="91423" tIns="45712" rIns="91423" bIns="45712"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2800" b="0" i="0" u="none" strike="noStrike" kern="0" cap="none" spc="0" normalizeH="0" baseline="0" noProof="0" dirty="0">
                <a:ln>
                  <a:noFill/>
                </a:ln>
                <a:solidFill>
                  <a:srgbClr val="319095"/>
                </a:solidFill>
                <a:effectLst/>
                <a:uLnTx/>
                <a:uFillTx/>
                <a:latin typeface="Impact" panose="020B0806030902050204" pitchFamily="34" charset="0"/>
              </a:rPr>
              <a:t>2018</a:t>
            </a:r>
            <a:endParaRPr kumimoji="0" lang="zh-CN" altLang="en-US" sz="12800" b="0" i="0" u="none" strike="noStrike" kern="0" cap="none" spc="0" normalizeH="0" baseline="0" noProof="0" dirty="0">
              <a:ln>
                <a:noFill/>
              </a:ln>
              <a:solidFill>
                <a:srgbClr val="319095"/>
              </a:solidFill>
              <a:effectLst/>
              <a:uLnTx/>
              <a:uFillTx/>
              <a:latin typeface="Impact" panose="020B0806030902050204" pitchFamily="34" charset="0"/>
            </a:endParaRPr>
          </a:p>
        </p:txBody>
      </p:sp>
      <p:sp>
        <p:nvSpPr>
          <p:cNvPr id="41" name="文本框 5"/>
          <p:cNvSpPr txBox="1"/>
          <p:nvPr/>
        </p:nvSpPr>
        <p:spPr>
          <a:xfrm>
            <a:off x="3674074" y="4778722"/>
            <a:ext cx="1890227" cy="384705"/>
          </a:xfrm>
          <a:prstGeom prst="rect">
            <a:avLst/>
          </a:prstGeom>
          <a:noFill/>
        </p:spPr>
        <p:txBody>
          <a:bodyPr wrap="none" lIns="91423" tIns="45712" rIns="91423" bIns="45712"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9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汇报人</a:t>
            </a:r>
            <a:r>
              <a:rPr kumimoji="0" lang="zh-CN" altLang="en-US" sz="1900" b="0" i="0" u="none" strike="noStrike" kern="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：曾亮珍</a:t>
            </a:r>
            <a:endParaRPr kumimoji="0" lang="en-US" altLang="zh-CN" sz="19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
        <p:nvSpPr>
          <p:cNvPr id="42" name="矩形 41"/>
          <p:cNvSpPr/>
          <p:nvPr/>
        </p:nvSpPr>
        <p:spPr>
          <a:xfrm>
            <a:off x="2539209" y="3552761"/>
            <a:ext cx="7109604" cy="1015647"/>
          </a:xfrm>
          <a:prstGeom prst="rect">
            <a:avLst/>
          </a:prstGeom>
          <a:noFill/>
          <a:ln>
            <a:noFill/>
          </a:ln>
          <a:effectLst>
            <a:glow rad="1905000">
              <a:srgbClr val="F14124">
                <a:alpha val="40000"/>
              </a:srgbClr>
            </a:glow>
            <a:softEdge rad="1270000"/>
          </a:effectLst>
        </p:spPr>
        <p:txBody>
          <a:bodyPr wrap="none" lIns="91423" tIns="45712" rIns="91423" bIns="45712">
            <a:spAutoFit/>
          </a:bodyPr>
          <a:lstStyle/>
          <a:p>
            <a:pPr lvl="0" algn="ctr" defTabSz="914400"/>
            <a:r>
              <a:rPr lang="zh-CN" altLang="en-US" sz="6000" b="1" kern="0" dirty="0">
                <a:solidFill>
                  <a:schemeClr val="tx1">
                    <a:lumMod val="75000"/>
                    <a:lumOff val="25000"/>
                  </a:schemeClr>
                </a:solidFill>
                <a:latin typeface="微软雅黑" panose="020B0503020204020204" pitchFamily="34" charset="-122"/>
                <a:ea typeface="微软雅黑" panose="020B0503020204020204" pitchFamily="34" charset="-122"/>
              </a:rPr>
              <a:t>谢</a:t>
            </a:r>
            <a:r>
              <a:rPr lang="zh-CN" altLang="en-US" sz="6000" b="1" kern="0" dirty="0" smtClean="0">
                <a:solidFill>
                  <a:schemeClr val="tx1">
                    <a:lumMod val="75000"/>
                    <a:lumOff val="25000"/>
                  </a:schemeClr>
                </a:solidFill>
                <a:latin typeface="微软雅黑" panose="020B0503020204020204" pitchFamily="34" charset="-122"/>
                <a:ea typeface="微软雅黑" panose="020B0503020204020204" pitchFamily="34" charset="-122"/>
              </a:rPr>
              <a:t>谢！请批评指正！</a:t>
            </a:r>
            <a:endParaRPr lang="zh-CN" altLang="en-US" sz="6000" b="1"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文本框 5"/>
          <p:cNvSpPr txBox="1"/>
          <p:nvPr/>
        </p:nvSpPr>
        <p:spPr>
          <a:xfrm>
            <a:off x="5736657" y="4778722"/>
            <a:ext cx="2787908" cy="384705"/>
          </a:xfrm>
          <a:prstGeom prst="rect">
            <a:avLst/>
          </a:prstGeom>
          <a:noFill/>
        </p:spPr>
        <p:txBody>
          <a:bodyPr wrap="none" lIns="91423" tIns="45712" rIns="91423" bIns="45712"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9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日期：</a:t>
            </a:r>
            <a:r>
              <a:rPr kumimoji="0" lang="en-US" altLang="zh-CN" sz="1900" b="0" i="0" u="none" strike="noStrike" kern="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2018</a:t>
            </a:r>
            <a:r>
              <a:rPr kumimoji="0" lang="zh-CN" altLang="en-US" sz="1900" b="0" i="0" u="none" strike="noStrike" kern="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年</a:t>
            </a:r>
            <a:r>
              <a:rPr kumimoji="0" lang="en-US" altLang="zh-CN" sz="1900" b="0" i="0" u="none" strike="noStrike" kern="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11</a:t>
            </a:r>
            <a:r>
              <a:rPr kumimoji="0" lang="zh-CN" altLang="en-US" sz="1900" b="0" i="0" u="none" strike="noStrike" kern="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月</a:t>
            </a:r>
            <a:r>
              <a:rPr kumimoji="0" lang="en-US" altLang="zh-CN" sz="1900" b="0" i="0" u="none" strike="noStrike" kern="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20</a:t>
            </a:r>
            <a:r>
              <a:rPr kumimoji="0" lang="zh-CN" altLang="en-US" sz="1900" b="0" i="0" u="none" strike="noStrike" kern="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日</a:t>
            </a:r>
            <a:endParaRPr kumimoji="0" lang="en-US" altLang="zh-CN" sz="19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
        <p:nvSpPr>
          <p:cNvPr id="19" name="六边形 18"/>
          <p:cNvSpPr/>
          <p:nvPr/>
        </p:nvSpPr>
        <p:spPr>
          <a:xfrm flipV="1">
            <a:off x="3041774" y="2632"/>
            <a:ext cx="3047603" cy="93401"/>
          </a:xfrm>
          <a:prstGeom prst="hexagon">
            <a:avLst/>
          </a:prstGeom>
          <a:solidFill>
            <a:srgbClr val="A0BF0D"/>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0" name="六边形 19"/>
          <p:cNvSpPr/>
          <p:nvPr/>
        </p:nvSpPr>
        <p:spPr>
          <a:xfrm flipV="1">
            <a:off x="6083548" y="2632"/>
            <a:ext cx="3047603" cy="93401"/>
          </a:xfrm>
          <a:prstGeom prst="hexag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1" name="六边形 20"/>
          <p:cNvSpPr/>
          <p:nvPr/>
        </p:nvSpPr>
        <p:spPr>
          <a:xfrm flipV="1">
            <a:off x="9142810" y="2632"/>
            <a:ext cx="3047603" cy="93401"/>
          </a:xfrm>
          <a:prstGeom prst="hexagon">
            <a:avLst/>
          </a:prstGeom>
          <a:solidFill>
            <a:srgbClr val="F5841C"/>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mc:AlternateContent xmlns:mc="http://schemas.openxmlformats.org/markup-compatibility/2006">
    <mc:Choice xmlns:p14="http://schemas.microsoft.com/office/powerpoint/2010/main" Requires="p14">
      <p:transition spd="slow" p14:dur="16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2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200"/>
                                        <p:tgtEl>
                                          <p:spTgt spid="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200"/>
                                        <p:tgtEl>
                                          <p:spTgt spid="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200"/>
                                        <p:tgtEl>
                                          <p:spTgt spid="3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200"/>
                                        <p:tgtEl>
                                          <p:spTgt spid="35"/>
                                        </p:tgtEl>
                                      </p:cBhvr>
                                    </p:animEffect>
                                  </p:childTnLst>
                                </p:cTn>
                              </p:par>
                            </p:childTnLst>
                          </p:cTn>
                        </p:par>
                        <p:par>
                          <p:cTn id="20" fill="hold">
                            <p:stCondLst>
                              <p:cond delay="500"/>
                            </p:stCondLst>
                            <p:childTnLst>
                              <p:par>
                                <p:cTn id="21" presetID="37" presetClass="entr" presetSubtype="0" fill="hold" grpId="0"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700"/>
                                        <p:tgtEl>
                                          <p:spTgt spid="40"/>
                                        </p:tgtEl>
                                      </p:cBhvr>
                                    </p:animEffect>
                                    <p:anim calcmode="lin" valueType="num">
                                      <p:cBhvr>
                                        <p:cTn id="24" dur="700" fill="hold"/>
                                        <p:tgtEl>
                                          <p:spTgt spid="40"/>
                                        </p:tgtEl>
                                        <p:attrNameLst>
                                          <p:attrName>ppt_x</p:attrName>
                                        </p:attrNameLst>
                                      </p:cBhvr>
                                      <p:tavLst>
                                        <p:tav tm="0">
                                          <p:val>
                                            <p:strVal val="#ppt_x"/>
                                          </p:val>
                                        </p:tav>
                                        <p:tav tm="100000">
                                          <p:val>
                                            <p:strVal val="#ppt_x"/>
                                          </p:val>
                                        </p:tav>
                                      </p:tavLst>
                                    </p:anim>
                                    <p:anim calcmode="lin" valueType="num">
                                      <p:cBhvr>
                                        <p:cTn id="25" dur="630" decel="100000" fill="hold"/>
                                        <p:tgtEl>
                                          <p:spTgt spid="40"/>
                                        </p:tgtEl>
                                        <p:attrNameLst>
                                          <p:attrName>ppt_y</p:attrName>
                                        </p:attrNameLst>
                                      </p:cBhvr>
                                      <p:tavLst>
                                        <p:tav tm="0">
                                          <p:val>
                                            <p:strVal val="#ppt_y+1"/>
                                          </p:val>
                                        </p:tav>
                                        <p:tav tm="100000">
                                          <p:val>
                                            <p:strVal val="#ppt_y-.03"/>
                                          </p:val>
                                        </p:tav>
                                      </p:tavLst>
                                    </p:anim>
                                    <p:anim calcmode="lin" valueType="num">
                                      <p:cBhvr>
                                        <p:cTn id="26" dur="70" accel="100000" fill="hold">
                                          <p:stCondLst>
                                            <p:cond delay="630"/>
                                          </p:stCondLst>
                                        </p:cTn>
                                        <p:tgtEl>
                                          <p:spTgt spid="40"/>
                                        </p:tgtEl>
                                        <p:attrNameLst>
                                          <p:attrName>ppt_y</p:attrName>
                                        </p:attrNameLst>
                                      </p:cBhvr>
                                      <p:tavLst>
                                        <p:tav tm="0">
                                          <p:val>
                                            <p:strVal val="#ppt_y-.03"/>
                                          </p:val>
                                        </p:tav>
                                        <p:tav tm="100000">
                                          <p:val>
                                            <p:strVal val="#ppt_y"/>
                                          </p:val>
                                        </p:tav>
                                      </p:tavLst>
                                    </p:anim>
                                  </p:childTnLst>
                                </p:cTn>
                              </p:par>
                            </p:childTnLst>
                          </p:cTn>
                        </p:par>
                        <p:par>
                          <p:cTn id="27" fill="hold">
                            <p:stCondLst>
                              <p:cond delay="1500"/>
                            </p:stCondLst>
                            <p:childTnLst>
                              <p:par>
                                <p:cTn id="28" presetID="16" presetClass="entr" presetSubtype="37"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barn(outVertical)">
                                      <p:cBhvr>
                                        <p:cTn id="30" dur="1000"/>
                                        <p:tgtEl>
                                          <p:spTgt spid="42"/>
                                        </p:tgtEl>
                                      </p:cBhvr>
                                    </p:animEffect>
                                  </p:childTnLst>
                                </p:cTn>
                              </p:par>
                            </p:childTnLst>
                          </p:cTn>
                        </p:par>
                        <p:par>
                          <p:cTn id="31" fill="hold">
                            <p:stCondLst>
                              <p:cond delay="2500"/>
                            </p:stCondLst>
                            <p:childTnLst>
                              <p:par>
                                <p:cTn id="32" presetID="1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 calcmode="lin" valueType="num">
                                      <p:cBhvr additive="base">
                                        <p:cTn id="34" dur="500"/>
                                        <p:tgtEl>
                                          <p:spTgt spid="41"/>
                                        </p:tgtEl>
                                        <p:attrNameLst>
                                          <p:attrName>ppt_y</p:attrName>
                                        </p:attrNameLst>
                                      </p:cBhvr>
                                      <p:tavLst>
                                        <p:tav tm="0">
                                          <p:val>
                                            <p:strVal val="#ppt_y+#ppt_h*1.125000"/>
                                          </p:val>
                                        </p:tav>
                                        <p:tav tm="100000">
                                          <p:val>
                                            <p:strVal val="#ppt_y"/>
                                          </p:val>
                                        </p:tav>
                                      </p:tavLst>
                                    </p:anim>
                                    <p:animEffect transition="in" filter="wipe(up)">
                                      <p:cBhvr>
                                        <p:cTn id="35" dur="500"/>
                                        <p:tgtEl>
                                          <p:spTgt spid="41"/>
                                        </p:tgtEl>
                                      </p:cBhvr>
                                    </p:animEffect>
                                  </p:childTnLst>
                                </p:cTn>
                              </p:par>
                            </p:childTnLst>
                          </p:cTn>
                        </p:par>
                        <p:par>
                          <p:cTn id="36" fill="hold">
                            <p:stCondLst>
                              <p:cond delay="3000"/>
                            </p:stCondLst>
                            <p:childTnLst>
                              <p:par>
                                <p:cTn id="37" presetID="12" presetClass="entr" presetSubtype="4"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p:tgtEl>
                                          <p:spTgt spid="43"/>
                                        </p:tgtEl>
                                        <p:attrNameLst>
                                          <p:attrName>ppt_y</p:attrName>
                                        </p:attrNameLst>
                                      </p:cBhvr>
                                      <p:tavLst>
                                        <p:tav tm="0">
                                          <p:val>
                                            <p:strVal val="#ppt_y+#ppt_h*1.125000"/>
                                          </p:val>
                                        </p:tav>
                                        <p:tav tm="100000">
                                          <p:val>
                                            <p:strVal val="#ppt_y"/>
                                          </p:val>
                                        </p:tav>
                                      </p:tavLst>
                                    </p:anim>
                                    <p:animEffect transition="in" filter="wipe(up)">
                                      <p:cBhvr>
                                        <p:cTn id="40" dur="500"/>
                                        <p:tgtEl>
                                          <p:spTgt spid="4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200"/>
                                        <p:tgtEl>
                                          <p:spTgt spid="1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200"/>
                                        <p:tgtEl>
                                          <p:spTgt spid="2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2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40" grpId="0"/>
      <p:bldP spid="41" grpId="0"/>
      <p:bldP spid="42" grpId="0"/>
      <p:bldP spid="43" grpId="0"/>
      <p:bldP spid="19" grpId="0" animBg="1"/>
      <p:bldP spid="20"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0"/>
          <p:cNvPicPr>
            <a:picLocks noChangeAspect="1" noChangeArrowheads="1"/>
          </p:cNvPicPr>
          <p:nvPr/>
        </p:nvPicPr>
        <p:blipFill>
          <a:blip r:embed="rId1"/>
          <a:srcRect/>
          <a:stretch>
            <a:fillRect/>
          </a:stretch>
        </p:blipFill>
        <p:spPr>
          <a:xfrm>
            <a:off x="0" y="1422400"/>
            <a:ext cx="3813175" cy="3204845"/>
          </a:xfrm>
          <a:prstGeom prst="rect">
            <a:avLst/>
          </a:prstGeom>
          <a:noFill/>
          <a:ln w="9525">
            <a:noFill/>
            <a:miter lim="800000"/>
            <a:headEnd/>
            <a:tailEnd/>
          </a:ln>
        </p:spPr>
      </p:pic>
      <p:sp>
        <p:nvSpPr>
          <p:cNvPr id="2" name="TextBox 1"/>
          <p:cNvSpPr txBox="1"/>
          <p:nvPr/>
        </p:nvSpPr>
        <p:spPr>
          <a:xfrm>
            <a:off x="4446580" y="1028903"/>
            <a:ext cx="6689186" cy="1060450"/>
          </a:xfrm>
          <a:prstGeom prst="rect">
            <a:avLst/>
          </a:prstGeom>
          <a:noFill/>
        </p:spPr>
        <p:txBody>
          <a:bodyPr wrap="square" rtlCol="0">
            <a:spAutoFit/>
          </a:bodyPr>
          <a:lstStyle/>
          <a:p>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sym typeface="+mn-ea"/>
              </a:rPr>
              <a:t>2017</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rPr>
              <a:t>年</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sym typeface="+mn-ea"/>
              </a:rPr>
              <a:t>6</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rPr>
              <a:t>月</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sym typeface="+mn-ea"/>
              </a:rPr>
              <a:t>1</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rPr>
              <a:t>日</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rPr>
              <a:t>《国家科技重大专项（民口）管理规定》（国科发专〔2017〕145号）</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4446580" y="2421874"/>
            <a:ext cx="6689186" cy="1060450"/>
          </a:xfrm>
          <a:prstGeom prst="rect">
            <a:avLst/>
          </a:prstGeom>
          <a:noFill/>
        </p:spPr>
        <p:txBody>
          <a:bodyPr wrap="square" rtlCol="0">
            <a:spAutoFit/>
          </a:bodyPr>
          <a:lstStyle/>
          <a:p>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sym typeface="+mn-ea"/>
              </a:rPr>
              <a:t>2016</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rPr>
              <a:t>年</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sym typeface="+mn-ea"/>
              </a:rPr>
              <a:t>7</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rPr>
              <a:t>月</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sym typeface="+mn-ea"/>
              </a:rPr>
              <a:t>31</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rPr>
              <a:t>日</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rPr>
              <a:t>《关于进一步完善中央财政科研项目资金管理等政策的若干意见》（中办发〔2016〕50号）</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4511030" y="3854136"/>
            <a:ext cx="6624736" cy="1060450"/>
          </a:xfrm>
          <a:prstGeom prst="rect">
            <a:avLst/>
          </a:prstGeom>
          <a:noFill/>
        </p:spPr>
        <p:txBody>
          <a:bodyPr wrap="square" rtlCol="0">
            <a:spAutoFit/>
          </a:bodyPr>
          <a:lstStyle/>
          <a:p>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sym typeface="+mn-ea"/>
              </a:rPr>
              <a:t>2016</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rPr>
              <a:t>年</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sym typeface="+mn-ea"/>
              </a:rPr>
              <a:t>12</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rPr>
              <a:t>月</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sym typeface="+mn-ea"/>
              </a:rPr>
              <a:t>30</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rPr>
              <a:t>日</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rPr>
              <a:t>《国家重点研发计划资金管理办法》（财科教[2016]113号）</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cxnSp>
        <p:nvCxnSpPr>
          <p:cNvPr id="5" name="直接连接符 4"/>
          <p:cNvCxnSpPr/>
          <p:nvPr/>
        </p:nvCxnSpPr>
        <p:spPr>
          <a:xfrm flipV="1">
            <a:off x="4446580" y="2168954"/>
            <a:ext cx="6689186" cy="26216"/>
          </a:xfrm>
          <a:prstGeom prst="line">
            <a:avLst/>
          </a:prstGeom>
          <a:noFill/>
          <a:ln w="9525" cap="flat" cmpd="sng" algn="ctr">
            <a:solidFill>
              <a:schemeClr val="tx1"/>
            </a:solidFill>
            <a:prstDash val="dash"/>
          </a:ln>
          <a:effectLst/>
        </p:spPr>
      </p:cxnSp>
      <p:cxnSp>
        <p:nvCxnSpPr>
          <p:cNvPr id="6" name="直接连接符 5"/>
          <p:cNvCxnSpPr/>
          <p:nvPr/>
        </p:nvCxnSpPr>
        <p:spPr>
          <a:xfrm>
            <a:off x="4446580" y="3550954"/>
            <a:ext cx="6833202" cy="0"/>
          </a:xfrm>
          <a:prstGeom prst="line">
            <a:avLst/>
          </a:prstGeom>
          <a:noFill/>
          <a:ln w="9525" cap="flat" cmpd="sng" algn="ctr">
            <a:solidFill>
              <a:schemeClr val="tx1"/>
            </a:solidFill>
            <a:prstDash val="dash"/>
          </a:ln>
          <a:effectLst/>
        </p:spPr>
      </p:cxnSp>
      <p:grpSp>
        <p:nvGrpSpPr>
          <p:cNvPr id="7" name="组合 6"/>
          <p:cNvGrpSpPr/>
          <p:nvPr/>
        </p:nvGrpSpPr>
        <p:grpSpPr>
          <a:xfrm>
            <a:off x="3358902" y="1841758"/>
            <a:ext cx="874557" cy="722774"/>
            <a:chOff x="5068579" y="1212105"/>
            <a:chExt cx="555066" cy="458732"/>
          </a:xfrm>
        </p:grpSpPr>
        <p:sp>
          <p:nvSpPr>
            <p:cNvPr id="8" name="六边形 7"/>
            <p:cNvSpPr/>
            <p:nvPr/>
          </p:nvSpPr>
          <p:spPr>
            <a:xfrm>
              <a:off x="5068579" y="1212105"/>
              <a:ext cx="555066" cy="458732"/>
            </a:xfrm>
            <a:prstGeom prst="hexagon">
              <a:avLst/>
            </a:prstGeom>
            <a:solidFill>
              <a:srgbClr val="5FCAC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9" name="Freeform 70"/>
            <p:cNvSpPr>
              <a:spLocks noEditPoints="1"/>
            </p:cNvSpPr>
            <p:nvPr/>
          </p:nvSpPr>
          <p:spPr bwMode="auto">
            <a:xfrm>
              <a:off x="5235099" y="1295926"/>
              <a:ext cx="242524" cy="290241"/>
            </a:xfrm>
            <a:custGeom>
              <a:avLst/>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FFFFFF"/>
            </a:solidFill>
            <a:ln>
              <a:noFill/>
            </a:ln>
          </p:spPr>
          <p:txBody>
            <a:bodyPr vert="horz" wrap="square" lIns="68571" tIns="34286" rIns="68571" bIns="34286"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3358956" y="3437805"/>
            <a:ext cx="873509" cy="721908"/>
            <a:chOff x="5068633" y="2299928"/>
            <a:chExt cx="554400" cy="458182"/>
          </a:xfrm>
        </p:grpSpPr>
        <p:sp>
          <p:nvSpPr>
            <p:cNvPr id="11" name="六边形 10"/>
            <p:cNvSpPr/>
            <p:nvPr/>
          </p:nvSpPr>
          <p:spPr>
            <a:xfrm>
              <a:off x="5068633" y="2299928"/>
              <a:ext cx="554400" cy="458182"/>
            </a:xfrm>
            <a:prstGeom prst="hexagon">
              <a:avLst/>
            </a:prstGeom>
            <a:solidFill>
              <a:srgbClr val="A0BF0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2" name="Freeform 72"/>
            <p:cNvSpPr>
              <a:spLocks noEditPoints="1"/>
            </p:cNvSpPr>
            <p:nvPr/>
          </p:nvSpPr>
          <p:spPr bwMode="auto">
            <a:xfrm>
              <a:off x="5180447" y="2343925"/>
              <a:ext cx="369521" cy="370187"/>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68571" tIns="34286" rIns="68571" bIns="34286"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3359567" y="4837678"/>
            <a:ext cx="873509" cy="721908"/>
            <a:chOff x="5069244" y="3343865"/>
            <a:chExt cx="554400" cy="458182"/>
          </a:xfrm>
        </p:grpSpPr>
        <p:sp>
          <p:nvSpPr>
            <p:cNvPr id="14" name="六边形 13"/>
            <p:cNvSpPr/>
            <p:nvPr/>
          </p:nvSpPr>
          <p:spPr>
            <a:xfrm>
              <a:off x="5069244" y="3343865"/>
              <a:ext cx="554400" cy="458182"/>
            </a:xfrm>
            <a:prstGeom prst="hexagon">
              <a:avLst/>
            </a:prstGeom>
            <a:solidFill>
              <a:srgbClr val="319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5" name="Freeform 13"/>
            <p:cNvSpPr>
              <a:spLocks noEditPoints="1"/>
            </p:cNvSpPr>
            <p:nvPr/>
          </p:nvSpPr>
          <p:spPr bwMode="auto">
            <a:xfrm>
              <a:off x="5230120" y="3374754"/>
              <a:ext cx="217568" cy="401036"/>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68571" tIns="34286" rIns="68571" bIns="34286" numCol="1" anchor="t" anchorCtr="0" compatLnSpc="1"/>
            <a:lstStyle/>
            <a:p>
              <a:endParaRPr lang="en-US">
                <a:latin typeface="微软雅黑" panose="020B0503020204020204" pitchFamily="34" charset="-122"/>
                <a:ea typeface="微软雅黑" panose="020B0503020204020204" pitchFamily="34" charset="-122"/>
              </a:endParaRPr>
            </a:p>
          </p:txBody>
        </p:sp>
      </p:grpSp>
      <p:cxnSp>
        <p:nvCxnSpPr>
          <p:cNvPr id="16" name="直接连接符 15"/>
          <p:cNvCxnSpPr/>
          <p:nvPr/>
        </p:nvCxnSpPr>
        <p:spPr>
          <a:xfrm>
            <a:off x="4446580" y="4967036"/>
            <a:ext cx="6833202" cy="0"/>
          </a:xfrm>
          <a:prstGeom prst="line">
            <a:avLst/>
          </a:prstGeom>
          <a:noFill/>
          <a:ln w="9525" cap="flat" cmpd="sng" algn="ctr">
            <a:solidFill>
              <a:schemeClr val="tx1"/>
            </a:solidFill>
            <a:prstDash val="dash"/>
          </a:ln>
          <a:effectLst/>
        </p:spPr>
      </p:cxnSp>
      <p:cxnSp>
        <p:nvCxnSpPr>
          <p:cNvPr id="47" name="直接连接符 46"/>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49" name="燕尾形 48"/>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TextBox 3"/>
          <p:cNvSpPr txBox="1"/>
          <p:nvPr/>
        </p:nvSpPr>
        <p:spPr>
          <a:xfrm>
            <a:off x="4446260" y="5265106"/>
            <a:ext cx="6624736" cy="1060450"/>
          </a:xfrm>
          <a:prstGeom prst="rect">
            <a:avLst/>
          </a:prstGeom>
          <a:noFill/>
        </p:spPr>
        <p:txBody>
          <a:bodyPr wrap="square" rtlCol="0">
            <a:spAutoFit/>
          </a:bodyPr>
          <a:lstStyle/>
          <a:p>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sym typeface="+mn-ea"/>
              </a:rPr>
              <a:t>2016</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rPr>
              <a:t>年</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sym typeface="+mn-ea"/>
              </a:rPr>
              <a:t>9</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rPr>
              <a:t>月</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sym typeface="+mn-ea"/>
              </a:rPr>
              <a:t>7</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rPr>
              <a:t>日</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rPr>
              <a:t>《国家社会科学基金项目资金管理办法》（财教[2016]304号）</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cxnSp>
        <p:nvCxnSpPr>
          <p:cNvPr id="19" name="直接连接符 18"/>
          <p:cNvCxnSpPr/>
          <p:nvPr/>
        </p:nvCxnSpPr>
        <p:spPr>
          <a:xfrm>
            <a:off x="4511350" y="6397691"/>
            <a:ext cx="6833202" cy="0"/>
          </a:xfrm>
          <a:prstGeom prst="line">
            <a:avLst/>
          </a:prstGeom>
          <a:noFill/>
          <a:ln w="9525" cap="flat" cmpd="sng" algn="ctr">
            <a:solidFill>
              <a:schemeClr val="tx1"/>
            </a:solidFill>
            <a:prstDash val="dash"/>
          </a:ln>
          <a:effectLst/>
        </p:spPr>
      </p:cxn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500"/>
                                        <p:tgtEl>
                                          <p:spTgt spid="16"/>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6521450" y="1053530"/>
            <a:ext cx="5442585" cy="1159510"/>
            <a:chOff x="5161824" y="1994912"/>
            <a:chExt cx="3297964" cy="756858"/>
          </a:xfrm>
        </p:grpSpPr>
        <p:sp>
          <p:nvSpPr>
            <p:cNvPr id="32" name="六边形 31"/>
            <p:cNvSpPr/>
            <p:nvPr/>
          </p:nvSpPr>
          <p:spPr>
            <a:xfrm>
              <a:off x="5161824" y="1994966"/>
              <a:ext cx="3297964" cy="756804"/>
            </a:xfrm>
            <a:prstGeom prst="hexagon">
              <a:avLst/>
            </a:prstGeom>
            <a:solidFill>
              <a:srgbClr val="5FCA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5" name="矩形 34"/>
            <p:cNvSpPr/>
            <p:nvPr/>
          </p:nvSpPr>
          <p:spPr>
            <a:xfrm>
              <a:off x="5291714" y="1994912"/>
              <a:ext cx="3166641" cy="737377"/>
            </a:xfrm>
            <a:prstGeom prst="rect">
              <a:avLst/>
            </a:prstGeom>
          </p:spPr>
          <p:txBody>
            <a:bodyPr wrap="square">
              <a:spAutoFit/>
            </a:bodyPr>
            <a:lstStyle/>
            <a:p>
              <a:pPr lvl="0" fontAlgn="base">
                <a:lnSpc>
                  <a:spcPct val="125000"/>
                </a:lnSpc>
                <a:spcBef>
                  <a:spcPct val="0"/>
                </a:spcBef>
                <a:spcAft>
                  <a:spcPct val="0"/>
                </a:spcAft>
                <a:buClr>
                  <a:srgbClr val="007EEA"/>
                </a:buClr>
                <a:defRPr/>
              </a:pPr>
              <a:r>
                <a:rPr lang="en-US" altLang="zh-CN" sz="1800" b="1" dirty="0">
                  <a:solidFill>
                    <a:schemeClr val="bg1"/>
                  </a:solidFill>
                  <a:latin typeface="微软雅黑" panose="020B0503020204020204" pitchFamily="34" charset="-122"/>
                  <a:ea typeface="微软雅黑" panose="020B0503020204020204" pitchFamily="34" charset="-122"/>
                </a:rPr>
                <a:t>2017</a:t>
              </a:r>
              <a:r>
                <a:rPr lang="zh-CN" altLang="en-US" sz="1800" b="1" dirty="0">
                  <a:solidFill>
                    <a:schemeClr val="bg1"/>
                  </a:solidFill>
                  <a:latin typeface="微软雅黑" panose="020B0503020204020204" pitchFamily="34" charset="-122"/>
                  <a:ea typeface="微软雅黑" panose="020B0503020204020204" pitchFamily="34" charset="-122"/>
                </a:rPr>
                <a:t>年</a:t>
              </a:r>
              <a:r>
                <a:rPr lang="en-US" altLang="zh-CN" sz="1800" b="1" dirty="0">
                  <a:solidFill>
                    <a:schemeClr val="bg1"/>
                  </a:solidFill>
                  <a:latin typeface="微软雅黑" panose="020B0503020204020204" pitchFamily="34" charset="-122"/>
                  <a:ea typeface="微软雅黑" panose="020B0503020204020204" pitchFamily="34" charset="-122"/>
                </a:rPr>
                <a:t>3</a:t>
              </a:r>
              <a:r>
                <a:rPr lang="zh-CN" altLang="en-US" sz="1800" b="1" dirty="0">
                  <a:solidFill>
                    <a:schemeClr val="bg1"/>
                  </a:solidFill>
                  <a:latin typeface="微软雅黑" panose="020B0503020204020204" pitchFamily="34" charset="-122"/>
                  <a:ea typeface="微软雅黑" panose="020B0503020204020204" pitchFamily="34" charset="-122"/>
                </a:rPr>
                <a:t>月</a:t>
              </a:r>
              <a:r>
                <a:rPr lang="en-US" altLang="zh-CN" sz="1800" b="1" dirty="0">
                  <a:solidFill>
                    <a:schemeClr val="bg1"/>
                  </a:solidFill>
                  <a:latin typeface="微软雅黑" panose="020B0503020204020204" pitchFamily="34" charset="-122"/>
                  <a:ea typeface="微软雅黑" panose="020B0503020204020204" pitchFamily="34" charset="-122"/>
                </a:rPr>
                <a:t>1</a:t>
              </a:r>
              <a:r>
                <a:rPr lang="zh-CN" altLang="en-US" sz="1800" b="1" dirty="0">
                  <a:solidFill>
                    <a:schemeClr val="bg1"/>
                  </a:solidFill>
                  <a:latin typeface="微软雅黑" panose="020B0503020204020204" pitchFamily="34" charset="-122"/>
                  <a:ea typeface="微软雅黑" panose="020B0503020204020204" pitchFamily="34" charset="-122"/>
                </a:rPr>
                <a:t>日</a:t>
              </a:r>
              <a:endParaRPr lang="zh-CN" altLang="en-US" sz="1800" b="1" dirty="0">
                <a:solidFill>
                  <a:schemeClr val="bg1"/>
                </a:solidFill>
                <a:latin typeface="微软雅黑" panose="020B0503020204020204" pitchFamily="34" charset="-122"/>
                <a:ea typeface="微软雅黑" panose="020B0503020204020204" pitchFamily="34" charset="-122"/>
              </a:endParaRPr>
            </a:p>
            <a:p>
              <a:pPr lvl="0" fontAlgn="base">
                <a:lnSpc>
                  <a:spcPct val="125000"/>
                </a:lnSpc>
                <a:spcBef>
                  <a:spcPct val="0"/>
                </a:spcBef>
                <a:spcAft>
                  <a:spcPct val="0"/>
                </a:spcAft>
                <a:buClr>
                  <a:srgbClr val="007EEA"/>
                </a:buClr>
                <a:defRPr/>
              </a:pPr>
              <a:r>
                <a:rPr lang="zh-CN" altLang="en-US" sz="1800" b="1" dirty="0">
                  <a:solidFill>
                    <a:schemeClr val="bg1"/>
                  </a:solidFill>
                  <a:latin typeface="微软雅黑" panose="020B0503020204020204" pitchFamily="34" charset="-122"/>
                  <a:ea typeface="微软雅黑" panose="020B0503020204020204" pitchFamily="34" charset="-122"/>
                </a:rPr>
                <a:t>关于进一步完善省级财政科研项目资金管理等政策的实施意见（试行）（粤委办〔2017〕13号）</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6521450" y="2421682"/>
            <a:ext cx="5440680" cy="1177937"/>
            <a:chOff x="5161824" y="1994966"/>
            <a:chExt cx="3297964" cy="768831"/>
          </a:xfrm>
        </p:grpSpPr>
        <p:sp>
          <p:nvSpPr>
            <p:cNvPr id="37" name="六边形 36"/>
            <p:cNvSpPr/>
            <p:nvPr/>
          </p:nvSpPr>
          <p:spPr>
            <a:xfrm>
              <a:off x="5161824" y="1994966"/>
              <a:ext cx="3297964" cy="756804"/>
            </a:xfrm>
            <a:prstGeom prst="hexagon">
              <a:avLst/>
            </a:prstGeom>
            <a:solidFill>
              <a:srgbClr val="A0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40" name="矩形 39"/>
            <p:cNvSpPr/>
            <p:nvPr/>
          </p:nvSpPr>
          <p:spPr>
            <a:xfrm>
              <a:off x="5294495" y="2026473"/>
              <a:ext cx="3071502" cy="737324"/>
            </a:xfrm>
            <a:prstGeom prst="rect">
              <a:avLst/>
            </a:prstGeom>
          </p:spPr>
          <p:txBody>
            <a:bodyPr wrap="square">
              <a:spAutoFit/>
            </a:bodyPr>
            <a:lstStyle/>
            <a:p>
              <a:pPr lvl="0" algn="l" fontAlgn="base">
                <a:lnSpc>
                  <a:spcPct val="125000"/>
                </a:lnSpc>
                <a:buClr>
                  <a:srgbClr val="007EEA"/>
                </a:buClr>
                <a:defRPr/>
              </a:pPr>
              <a:r>
                <a:rPr lang="en-US" altLang="zh-CN" sz="1800" b="1" dirty="0">
                  <a:solidFill>
                    <a:schemeClr val="bg1"/>
                  </a:solidFill>
                  <a:latin typeface="微软雅黑" panose="020B0503020204020204" pitchFamily="34" charset="-122"/>
                  <a:ea typeface="微软雅黑" panose="020B0503020204020204" pitchFamily="34" charset="-122"/>
                  <a:sym typeface="+mn-ea"/>
                </a:rPr>
                <a:t>2017年3月1日</a:t>
              </a:r>
              <a:endParaRPr lang="en-US" altLang="zh-CN" sz="1800" b="1" dirty="0">
                <a:solidFill>
                  <a:schemeClr val="bg1"/>
                </a:solidFill>
                <a:latin typeface="微软雅黑" panose="020B0503020204020204" pitchFamily="34" charset="-122"/>
                <a:ea typeface="微软雅黑" panose="020B0503020204020204" pitchFamily="34" charset="-122"/>
                <a:sym typeface="+mn-ea"/>
              </a:endParaRPr>
            </a:p>
            <a:p>
              <a:pPr lvl="0" algn="l" fontAlgn="base">
                <a:lnSpc>
                  <a:spcPct val="125000"/>
                </a:lnSpc>
                <a:buClr>
                  <a:srgbClr val="007EEA"/>
                </a:buClr>
                <a:defRPr/>
              </a:pPr>
              <a:r>
                <a:rPr lang="en-US" altLang="zh-CN" sz="1800" b="1" dirty="0">
                  <a:solidFill>
                    <a:schemeClr val="bg1"/>
                  </a:solidFill>
                  <a:latin typeface="微软雅黑" panose="020B0503020204020204" pitchFamily="34" charset="-122"/>
                  <a:ea typeface="微软雅黑" panose="020B0503020204020204" pitchFamily="34" charset="-122"/>
                  <a:sym typeface="+mn-ea"/>
                </a:rPr>
                <a:t>《关于进一步完善省级财政科研项目资金管理</a:t>
              </a:r>
              <a:endParaRPr lang="en-US" altLang="zh-CN" sz="1800" b="1" dirty="0">
                <a:solidFill>
                  <a:schemeClr val="bg1"/>
                </a:solidFill>
                <a:latin typeface="微软雅黑" panose="020B0503020204020204" pitchFamily="34" charset="-122"/>
                <a:ea typeface="微软雅黑" panose="020B0503020204020204" pitchFamily="34" charset="-122"/>
                <a:sym typeface="+mn-ea"/>
              </a:endParaRPr>
            </a:p>
            <a:p>
              <a:pPr lvl="0" algn="l" fontAlgn="base">
                <a:lnSpc>
                  <a:spcPct val="125000"/>
                </a:lnSpc>
                <a:buClr>
                  <a:srgbClr val="007EEA"/>
                </a:buClr>
                <a:defRPr/>
              </a:pPr>
              <a:r>
                <a:rPr lang="en-US" altLang="zh-CN" sz="1800" b="1" dirty="0">
                  <a:solidFill>
                    <a:schemeClr val="bg1"/>
                  </a:solidFill>
                  <a:latin typeface="微软雅黑" panose="020B0503020204020204" pitchFamily="34" charset="-122"/>
                  <a:ea typeface="微软雅黑" panose="020B0503020204020204" pitchFamily="34" charset="-122"/>
                  <a:sym typeface="+mn-ea"/>
                </a:rPr>
                <a:t>等政策的实施意见（试行）》政策解读手册</a:t>
              </a:r>
              <a:endParaRPr lang="en-US" altLang="zh-CN" sz="1800" b="1" dirty="0">
                <a:solidFill>
                  <a:schemeClr val="bg1"/>
                </a:solidFill>
                <a:latin typeface="微软雅黑" panose="020B0503020204020204" pitchFamily="34" charset="-122"/>
                <a:ea typeface="微软雅黑" panose="020B0503020204020204" pitchFamily="34" charset="-122"/>
                <a:sym typeface="+mn-ea"/>
              </a:endParaRPr>
            </a:p>
          </p:txBody>
        </p:sp>
      </p:grpSp>
      <p:grpSp>
        <p:nvGrpSpPr>
          <p:cNvPr id="41" name="组合 40"/>
          <p:cNvGrpSpPr/>
          <p:nvPr/>
        </p:nvGrpSpPr>
        <p:grpSpPr>
          <a:xfrm>
            <a:off x="6521450" y="3825955"/>
            <a:ext cx="5441315" cy="1188015"/>
            <a:chOff x="5161824" y="1994966"/>
            <a:chExt cx="3297964" cy="775409"/>
          </a:xfrm>
        </p:grpSpPr>
        <p:sp>
          <p:nvSpPr>
            <p:cNvPr id="42" name="六边形 41"/>
            <p:cNvSpPr/>
            <p:nvPr/>
          </p:nvSpPr>
          <p:spPr>
            <a:xfrm>
              <a:off x="5161824" y="1994966"/>
              <a:ext cx="3297964" cy="756804"/>
            </a:xfrm>
            <a:prstGeom prst="hexag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45" name="矩形 44"/>
            <p:cNvSpPr/>
            <p:nvPr/>
          </p:nvSpPr>
          <p:spPr>
            <a:xfrm>
              <a:off x="5294355" y="2033051"/>
              <a:ext cx="2939494" cy="737324"/>
            </a:xfrm>
            <a:prstGeom prst="rect">
              <a:avLst/>
            </a:prstGeom>
          </p:spPr>
          <p:txBody>
            <a:bodyPr wrap="square">
              <a:spAutoFit/>
            </a:bodyPr>
            <a:lstStyle/>
            <a:p>
              <a:pPr lvl="0" algn="l" fontAlgn="base">
                <a:lnSpc>
                  <a:spcPct val="125000"/>
                </a:lnSpc>
                <a:buClr>
                  <a:srgbClr val="007EEA"/>
                </a:buClr>
                <a:defRPr/>
              </a:pPr>
              <a:r>
                <a:rPr lang="en-US" altLang="zh-CN" sz="1800" b="1" dirty="0">
                  <a:solidFill>
                    <a:schemeClr val="bg1"/>
                  </a:solidFill>
                  <a:latin typeface="微软雅黑" panose="020B0503020204020204" pitchFamily="34" charset="-122"/>
                  <a:ea typeface="微软雅黑" panose="020B0503020204020204" pitchFamily="34" charset="-122"/>
                  <a:sym typeface="+mn-ea"/>
                </a:rPr>
                <a:t>2018年1月15日</a:t>
              </a:r>
              <a:endParaRPr lang="en-US" altLang="zh-CN" sz="1800" b="1" dirty="0">
                <a:solidFill>
                  <a:schemeClr val="bg1"/>
                </a:solidFill>
                <a:latin typeface="微软雅黑" panose="020B0503020204020204" pitchFamily="34" charset="-122"/>
                <a:ea typeface="微软雅黑" panose="020B0503020204020204" pitchFamily="34" charset="-122"/>
                <a:sym typeface="+mn-ea"/>
              </a:endParaRPr>
            </a:p>
            <a:p>
              <a:pPr lvl="0" algn="l" fontAlgn="base">
                <a:lnSpc>
                  <a:spcPct val="125000"/>
                </a:lnSpc>
                <a:buClr>
                  <a:srgbClr val="007EEA"/>
                </a:buClr>
                <a:defRPr/>
              </a:pPr>
              <a:r>
                <a:rPr lang="en-US" altLang="zh-CN" sz="1800" b="1" dirty="0">
                  <a:solidFill>
                    <a:schemeClr val="bg1"/>
                  </a:solidFill>
                  <a:latin typeface="微软雅黑" panose="020B0503020204020204" pitchFamily="34" charset="-122"/>
                  <a:ea typeface="微软雅黑" panose="020B0503020204020204" pitchFamily="34" charset="-122"/>
                  <a:sym typeface="+mn-ea"/>
                </a:rPr>
                <a:t>省级财政社会科学研究项目资金的管理办法（粤财规〔2018〕1号）</a:t>
              </a:r>
              <a:endParaRPr lang="en-US" altLang="zh-CN" sz="1800" b="1" dirty="0">
                <a:solidFill>
                  <a:schemeClr val="bg1"/>
                </a:solidFill>
                <a:latin typeface="微软雅黑" panose="020B0503020204020204" pitchFamily="34" charset="-122"/>
                <a:ea typeface="微软雅黑" panose="020B0503020204020204" pitchFamily="34" charset="-122"/>
                <a:sym typeface="+mn-ea"/>
              </a:endParaRPr>
            </a:p>
          </p:txBody>
        </p:sp>
      </p:grpSp>
      <p:pic>
        <p:nvPicPr>
          <p:cNvPr id="46" name="Picture 2"/>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6980"/>
          <a:stretch>
            <a:fillRect/>
          </a:stretch>
        </p:blipFill>
        <p:spPr bwMode="auto">
          <a:xfrm>
            <a:off x="437515" y="1845310"/>
            <a:ext cx="5770880" cy="3579495"/>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直接连接符 17"/>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20" name="燕尾形 19"/>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3" name="组合 22"/>
          <p:cNvGrpSpPr/>
          <p:nvPr/>
        </p:nvGrpSpPr>
        <p:grpSpPr>
          <a:xfrm>
            <a:off x="6520815" y="5294630"/>
            <a:ext cx="5443220" cy="1198245"/>
            <a:chOff x="5161824" y="1994912"/>
            <a:chExt cx="3297964" cy="756858"/>
          </a:xfrm>
          <a:solidFill>
            <a:schemeClr val="accent4">
              <a:lumMod val="75000"/>
            </a:schemeClr>
          </a:solidFill>
        </p:grpSpPr>
        <p:sp>
          <p:nvSpPr>
            <p:cNvPr id="24" name="六边形 23"/>
            <p:cNvSpPr/>
            <p:nvPr/>
          </p:nvSpPr>
          <p:spPr>
            <a:xfrm>
              <a:off x="5161824" y="1994966"/>
              <a:ext cx="3297964" cy="75680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5" name="矩形 24"/>
            <p:cNvSpPr/>
            <p:nvPr/>
          </p:nvSpPr>
          <p:spPr>
            <a:xfrm>
              <a:off x="5291714" y="1994912"/>
              <a:ext cx="3166641" cy="713540"/>
            </a:xfrm>
            <a:prstGeom prst="rect">
              <a:avLst/>
            </a:prstGeom>
            <a:noFill/>
            <a:extLst>
              <a:ext uri="{909E8E84-426E-40DD-AFC4-6F175D3DCCD1}">
                <a14:hiddenFill xmlns:a14="http://schemas.microsoft.com/office/drawing/2010/main">
                  <a:grpFill/>
                </a14:hiddenFill>
              </a:ext>
            </a:extLst>
          </p:spPr>
          <p:txBody>
            <a:bodyPr wrap="square">
              <a:spAutoFit/>
            </a:bodyPr>
            <a:lstStyle/>
            <a:p>
              <a:pPr lvl="0" fontAlgn="base">
                <a:lnSpc>
                  <a:spcPct val="125000"/>
                </a:lnSpc>
                <a:spcBef>
                  <a:spcPct val="0"/>
                </a:spcBef>
                <a:spcAft>
                  <a:spcPct val="0"/>
                </a:spcAft>
                <a:buClr>
                  <a:srgbClr val="007EEA"/>
                </a:buClr>
                <a:defRPr/>
              </a:pPr>
              <a:r>
                <a:rPr lang="en-US" altLang="zh-CN" sz="1800" b="1" dirty="0">
                  <a:solidFill>
                    <a:schemeClr val="bg1"/>
                  </a:solidFill>
                  <a:latin typeface="微软雅黑" panose="020B0503020204020204" pitchFamily="34" charset="-122"/>
                  <a:ea typeface="微软雅黑" panose="020B0503020204020204" pitchFamily="34" charset="-122"/>
                </a:rPr>
                <a:t>2018</a:t>
              </a:r>
              <a:r>
                <a:rPr lang="zh-CN" altLang="en-US" sz="1800" b="1" dirty="0">
                  <a:solidFill>
                    <a:schemeClr val="bg1"/>
                  </a:solidFill>
                  <a:latin typeface="微软雅黑" panose="020B0503020204020204" pitchFamily="34" charset="-122"/>
                  <a:ea typeface="微软雅黑" panose="020B0503020204020204" pitchFamily="34" charset="-122"/>
                </a:rPr>
                <a:t>年</a:t>
              </a:r>
              <a:r>
                <a:rPr lang="en-US" altLang="zh-CN" sz="1800" b="1" dirty="0">
                  <a:solidFill>
                    <a:schemeClr val="bg1"/>
                  </a:solidFill>
                  <a:latin typeface="微软雅黑" panose="020B0503020204020204" pitchFamily="34" charset="-122"/>
                  <a:ea typeface="微软雅黑" panose="020B0503020204020204" pitchFamily="34" charset="-122"/>
                </a:rPr>
                <a:t>10</a:t>
              </a:r>
              <a:r>
                <a:rPr lang="zh-CN" altLang="en-US" sz="1800" b="1" dirty="0">
                  <a:solidFill>
                    <a:schemeClr val="bg1"/>
                  </a:solidFill>
                  <a:latin typeface="微软雅黑" panose="020B0503020204020204" pitchFamily="34" charset="-122"/>
                  <a:ea typeface="微软雅黑" panose="020B0503020204020204" pitchFamily="34" charset="-122"/>
                </a:rPr>
                <a:t>月</a:t>
              </a:r>
              <a:r>
                <a:rPr lang="en-US" altLang="zh-CN" sz="1800" b="1" dirty="0">
                  <a:solidFill>
                    <a:schemeClr val="bg1"/>
                  </a:solidFill>
                  <a:latin typeface="微软雅黑" panose="020B0503020204020204" pitchFamily="34" charset="-122"/>
                  <a:ea typeface="微软雅黑" panose="020B0503020204020204" pitchFamily="34" charset="-122"/>
                </a:rPr>
                <a:t>25</a:t>
              </a:r>
              <a:r>
                <a:rPr lang="zh-CN" altLang="en-US" sz="1800" b="1" dirty="0">
                  <a:solidFill>
                    <a:schemeClr val="bg1"/>
                  </a:solidFill>
                  <a:latin typeface="微软雅黑" panose="020B0503020204020204" pitchFamily="34" charset="-122"/>
                  <a:ea typeface="微软雅黑" panose="020B0503020204020204" pitchFamily="34" charset="-122"/>
                </a:rPr>
                <a:t>日</a:t>
              </a:r>
              <a:endParaRPr lang="zh-CN" altLang="en-US" sz="1800" b="1" dirty="0">
                <a:solidFill>
                  <a:schemeClr val="bg1"/>
                </a:solidFill>
                <a:latin typeface="微软雅黑" panose="020B0503020204020204" pitchFamily="34" charset="-122"/>
                <a:ea typeface="微软雅黑" panose="020B0503020204020204" pitchFamily="34" charset="-122"/>
              </a:endParaRPr>
            </a:p>
            <a:p>
              <a:pPr lvl="0" fontAlgn="base">
                <a:lnSpc>
                  <a:spcPct val="125000"/>
                </a:lnSpc>
                <a:spcBef>
                  <a:spcPct val="0"/>
                </a:spcBef>
                <a:spcAft>
                  <a:spcPct val="0"/>
                </a:spcAft>
                <a:buClr>
                  <a:srgbClr val="007EEA"/>
                </a:buClr>
                <a:defRPr/>
              </a:pPr>
              <a:r>
                <a:rPr lang="zh-CN" altLang="en-US" sz="1800" b="1" dirty="0">
                  <a:solidFill>
                    <a:schemeClr val="bg1"/>
                  </a:solidFill>
                  <a:latin typeface="微软雅黑" panose="020B0503020204020204" pitchFamily="34" charset="-122"/>
                  <a:ea typeface="微软雅黑" panose="020B0503020204020204" pitchFamily="34" charset="-122"/>
                </a:rPr>
                <a:t>关于推动全省财政落实科技领域“放管服”改革的通知（征求意见稿）</a:t>
              </a:r>
              <a:r>
                <a:rPr lang="zh-CN" altLang="en-US" sz="1800" b="1" dirty="0">
                  <a:solidFill>
                    <a:schemeClr val="bg1"/>
                  </a:solidFill>
                  <a:latin typeface="微软雅黑" panose="020B0503020204020204" pitchFamily="34" charset="-122"/>
                  <a:ea typeface="微软雅黑" panose="020B0503020204020204" pitchFamily="34" charset="-122"/>
                  <a:sym typeface="+mn-ea"/>
                </a:rPr>
                <a:t>（粤财教函〔201</a:t>
              </a:r>
              <a:r>
                <a:rPr lang="en-US" altLang="zh-CN" sz="1800" b="1" dirty="0">
                  <a:solidFill>
                    <a:schemeClr val="bg1"/>
                  </a:solidFill>
                  <a:latin typeface="微软雅黑" panose="020B0503020204020204" pitchFamily="34" charset="-122"/>
                  <a:ea typeface="微软雅黑" panose="020B0503020204020204" pitchFamily="34" charset="-122"/>
                  <a:sym typeface="+mn-ea"/>
                </a:rPr>
                <a:t>8</a:t>
              </a:r>
              <a:r>
                <a:rPr lang="zh-CN" altLang="en-US" sz="1800" b="1" dirty="0">
                  <a:solidFill>
                    <a:schemeClr val="bg1"/>
                  </a:solidFill>
                  <a:latin typeface="微软雅黑" panose="020B0503020204020204" pitchFamily="34" charset="-122"/>
                  <a:ea typeface="微软雅黑" panose="020B0503020204020204" pitchFamily="34" charset="-122"/>
                  <a:sym typeface="+mn-ea"/>
                </a:rPr>
                <a:t>〕</a:t>
              </a:r>
              <a:r>
                <a:rPr lang="en-US" altLang="zh-CN" sz="1800" b="1" dirty="0">
                  <a:solidFill>
                    <a:schemeClr val="bg1"/>
                  </a:solidFill>
                  <a:latin typeface="微软雅黑" panose="020B0503020204020204" pitchFamily="34" charset="-122"/>
                  <a:ea typeface="微软雅黑" panose="020B0503020204020204" pitchFamily="34" charset="-122"/>
                  <a:sym typeface="+mn-ea"/>
                </a:rPr>
                <a:t>442</a:t>
              </a:r>
              <a:r>
                <a:rPr lang="zh-CN" altLang="en-US" sz="1800" b="1" dirty="0">
                  <a:solidFill>
                    <a:schemeClr val="bg1"/>
                  </a:solidFill>
                  <a:latin typeface="微软雅黑" panose="020B0503020204020204" pitchFamily="34" charset="-122"/>
                  <a:ea typeface="微软雅黑" panose="020B0503020204020204" pitchFamily="34" charset="-122"/>
                  <a:sym typeface="+mn-ea"/>
                </a:rPr>
                <a:t>号）</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1+#ppt_w/2"/>
                                          </p:val>
                                        </p:tav>
                                        <p:tav tm="100000">
                                          <p:val>
                                            <p:strVal val="#ppt_x"/>
                                          </p:val>
                                        </p:tav>
                                      </p:tavLst>
                                    </p:anim>
                                    <p:anim calcmode="lin" valueType="num">
                                      <p:cBhvr additive="base">
                                        <p:cTn id="8" dur="500" fill="hold"/>
                                        <p:tgtEl>
                                          <p:spTgt spid="4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p:tgtEl>
                                          <p:spTgt spid="30"/>
                                        </p:tgtEl>
                                        <p:attrNameLst>
                                          <p:attrName>ppt_x</p:attrName>
                                        </p:attrNameLst>
                                      </p:cBhvr>
                                      <p:tavLst>
                                        <p:tav tm="0">
                                          <p:val>
                                            <p:strVal val="#ppt_x-#ppt_w*1.125000"/>
                                          </p:val>
                                        </p:tav>
                                        <p:tav tm="100000">
                                          <p:val>
                                            <p:strVal val="#ppt_x"/>
                                          </p:val>
                                        </p:tav>
                                      </p:tavLst>
                                    </p:anim>
                                    <p:animEffect transition="in" filter="wipe(right)">
                                      <p:cBhvr>
                                        <p:cTn id="13" dur="500"/>
                                        <p:tgtEl>
                                          <p:spTgt spid="30"/>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500"/>
                                        <p:tgtEl>
                                          <p:spTgt spid="36"/>
                                        </p:tgtEl>
                                        <p:attrNameLst>
                                          <p:attrName>ppt_x</p:attrName>
                                        </p:attrNameLst>
                                      </p:cBhvr>
                                      <p:tavLst>
                                        <p:tav tm="0">
                                          <p:val>
                                            <p:strVal val="#ppt_x-#ppt_w*1.125000"/>
                                          </p:val>
                                        </p:tav>
                                        <p:tav tm="100000">
                                          <p:val>
                                            <p:strVal val="#ppt_x"/>
                                          </p:val>
                                        </p:tav>
                                      </p:tavLst>
                                    </p:anim>
                                    <p:animEffect transition="in" filter="wipe(right)">
                                      <p:cBhvr>
                                        <p:cTn id="18" dur="500"/>
                                        <p:tgtEl>
                                          <p:spTgt spid="36"/>
                                        </p:tgtEl>
                                      </p:cBhvr>
                                    </p:animEffect>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additive="base">
                                        <p:cTn id="22" dur="500"/>
                                        <p:tgtEl>
                                          <p:spTgt spid="41"/>
                                        </p:tgtEl>
                                        <p:attrNameLst>
                                          <p:attrName>ppt_x</p:attrName>
                                        </p:attrNameLst>
                                      </p:cBhvr>
                                      <p:tavLst>
                                        <p:tav tm="0">
                                          <p:val>
                                            <p:strVal val="#ppt_x-#ppt_w*1.125000"/>
                                          </p:val>
                                        </p:tav>
                                        <p:tav tm="100000">
                                          <p:val>
                                            <p:strVal val="#ppt_x"/>
                                          </p:val>
                                        </p:tav>
                                      </p:tavLst>
                                    </p:anim>
                                    <p:animEffect transition="in" filter="wipe(right)">
                                      <p:cBhvr>
                                        <p:cTn id="23" dur="500"/>
                                        <p:tgtEl>
                                          <p:spTgt spid="41"/>
                                        </p:tgtEl>
                                      </p:cBhvr>
                                    </p:animEffect>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9515" y="2276475"/>
            <a:ext cx="8545195" cy="2306955"/>
          </a:xfrm>
          <a:prstGeom prst="rect">
            <a:avLst/>
          </a:prstGeom>
          <a:noFill/>
        </p:spPr>
        <p:txBody>
          <a:bodyPr wrap="square" rtlCol="0">
            <a:spAutoFit/>
          </a:bodyPr>
          <a:lstStyle/>
          <a:p>
            <a:pPr algn="ctr"/>
            <a:r>
              <a:rPr lang="zh-CN" altLang="en-US" sz="3600" b="1" dirty="0">
                <a:solidFill>
                  <a:schemeClr val="accent4">
                    <a:lumMod val="75000"/>
                  </a:schemeClr>
                </a:solidFill>
                <a:latin typeface="微软雅黑" panose="020B0503020204020204" pitchFamily="34" charset="-122"/>
                <a:ea typeface="微软雅黑" panose="020B0503020204020204" pitchFamily="34" charset="-122"/>
                <a:sym typeface="+mn-ea"/>
              </a:rPr>
              <a:t>（一）政策解读</a:t>
            </a:r>
            <a:r>
              <a:rPr lang="en-US" altLang="zh-CN" sz="3600" b="1" dirty="0">
                <a:solidFill>
                  <a:schemeClr val="accent4">
                    <a:lumMod val="75000"/>
                  </a:schemeClr>
                </a:solidFill>
                <a:latin typeface="微软雅黑" panose="020B0503020204020204" pitchFamily="34" charset="-122"/>
                <a:ea typeface="微软雅黑" panose="020B0503020204020204" pitchFamily="34" charset="-122"/>
                <a:sym typeface="+mn-ea"/>
              </a:rPr>
              <a:t>——</a:t>
            </a:r>
            <a:endParaRPr lang="en-US" altLang="zh-CN" sz="3600" b="1" dirty="0">
              <a:solidFill>
                <a:schemeClr val="accent4">
                  <a:lumMod val="75000"/>
                </a:schemeClr>
              </a:solidFill>
              <a:latin typeface="微软雅黑" panose="020B0503020204020204" pitchFamily="34" charset="-122"/>
              <a:ea typeface="微软雅黑" panose="020B0503020204020204" pitchFamily="34" charset="-122"/>
              <a:sym typeface="+mn-ea"/>
            </a:endParaRPr>
          </a:p>
          <a:p>
            <a:pPr algn="ctr"/>
            <a:endParaRPr lang="zh-CN" altLang="en-US" sz="3600" b="1" dirty="0">
              <a:solidFill>
                <a:schemeClr val="accent4">
                  <a:lumMod val="75000"/>
                </a:schemeClr>
              </a:solidFill>
              <a:latin typeface="微软雅黑" panose="020B0503020204020204" pitchFamily="34" charset="-122"/>
              <a:ea typeface="微软雅黑" panose="020B0503020204020204" pitchFamily="34" charset="-122"/>
              <a:sym typeface="+mn-ea"/>
            </a:endParaRPr>
          </a:p>
          <a:p>
            <a:pPr algn="ctr"/>
            <a:r>
              <a:rPr lang="zh-CN" altLang="en-US" sz="3600" b="1" dirty="0">
                <a:solidFill>
                  <a:schemeClr val="accent4">
                    <a:lumMod val="75000"/>
                  </a:schemeClr>
                </a:solidFill>
                <a:latin typeface="微软雅黑" panose="020B0503020204020204" pitchFamily="34" charset="-122"/>
                <a:ea typeface="微软雅黑" panose="020B0503020204020204" pitchFamily="34" charset="-122"/>
                <a:sym typeface="+mn-ea"/>
              </a:rPr>
              <a:t>中央财政科研项目资金管理办法</a:t>
            </a:r>
            <a:endParaRPr lang="zh-CN" altLang="en-US" sz="3600" b="1" dirty="0">
              <a:solidFill>
                <a:schemeClr val="accent4">
                  <a:lumMod val="75000"/>
                </a:schemeClr>
              </a:solidFill>
              <a:latin typeface="微软雅黑" panose="020B0503020204020204" pitchFamily="34" charset="-122"/>
              <a:ea typeface="微软雅黑" panose="020B0503020204020204" pitchFamily="34" charset="-122"/>
              <a:sym typeface="+mn-ea"/>
            </a:endParaRPr>
          </a:p>
          <a:p>
            <a:pPr algn="ctr"/>
            <a:endParaRPr lang="zh-CN" altLang="en-US" sz="3600" b="1" dirty="0">
              <a:solidFill>
                <a:schemeClr val="accent4">
                  <a:lumMod val="75000"/>
                </a:schemeClr>
              </a:solidFill>
              <a:latin typeface="微软雅黑" panose="020B0503020204020204" pitchFamily="34" charset="-122"/>
              <a:ea typeface="微软雅黑" panose="020B0503020204020204" pitchFamily="34" charset="-122"/>
              <a:sym typeface="+mn-ea"/>
            </a:endParaRPr>
          </a:p>
        </p:txBody>
      </p:sp>
      <p:cxnSp>
        <p:nvCxnSpPr>
          <p:cNvPr id="6" name="直接连接符 5"/>
          <p:cNvCxnSpPr/>
          <p:nvPr/>
        </p:nvCxnSpPr>
        <p:spPr>
          <a:xfrm>
            <a:off x="3344855" y="4318034"/>
            <a:ext cx="6833202" cy="0"/>
          </a:xfrm>
          <a:prstGeom prst="line">
            <a:avLst/>
          </a:prstGeom>
          <a:noFill/>
          <a:ln w="9525" cap="flat" cmpd="sng" algn="ctr">
            <a:solidFill>
              <a:schemeClr val="tx1"/>
            </a:solidFill>
            <a:prstDash val="dash"/>
          </a:ln>
          <a:effectLst/>
        </p:spPr>
      </p:cxnSp>
      <p:grpSp>
        <p:nvGrpSpPr>
          <p:cNvPr id="13" name="组合 12"/>
          <p:cNvGrpSpPr/>
          <p:nvPr/>
        </p:nvGrpSpPr>
        <p:grpSpPr>
          <a:xfrm>
            <a:off x="1614587" y="3065393"/>
            <a:ext cx="873509" cy="721908"/>
            <a:chOff x="5069244" y="3343865"/>
            <a:chExt cx="554400" cy="458182"/>
          </a:xfrm>
        </p:grpSpPr>
        <p:sp>
          <p:nvSpPr>
            <p:cNvPr id="14" name="六边形 13"/>
            <p:cNvSpPr/>
            <p:nvPr/>
          </p:nvSpPr>
          <p:spPr>
            <a:xfrm>
              <a:off x="5069244" y="3343865"/>
              <a:ext cx="554400" cy="458182"/>
            </a:xfrm>
            <a:prstGeom prst="hexagon">
              <a:avLst/>
            </a:prstGeom>
            <a:solidFill>
              <a:srgbClr val="319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5" name="Freeform 13"/>
            <p:cNvSpPr>
              <a:spLocks noEditPoints="1"/>
            </p:cNvSpPr>
            <p:nvPr/>
          </p:nvSpPr>
          <p:spPr bwMode="auto">
            <a:xfrm>
              <a:off x="5230120" y="3374754"/>
              <a:ext cx="217568" cy="401036"/>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68571" tIns="34286" rIns="68571" bIns="34286" numCol="1" anchor="t" anchorCtr="0" compatLnSpc="1"/>
            <a:lstStyle/>
            <a:p>
              <a:endParaRPr lang="en-US">
                <a:latin typeface="微软雅黑" panose="020B0503020204020204" pitchFamily="34" charset="-122"/>
                <a:ea typeface="微软雅黑" panose="020B0503020204020204" pitchFamily="34" charset="-122"/>
              </a:endParaRPr>
            </a:p>
          </p:txBody>
        </p:sp>
      </p:grpSp>
      <p:cxnSp>
        <p:nvCxnSpPr>
          <p:cNvPr id="47" name="直接连接符 46"/>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49" name="燕尾形 48"/>
          <p:cNvSpPr/>
          <p:nvPr/>
        </p:nvSpPr>
        <p:spPr>
          <a:xfrm>
            <a:off x="1609822"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燕尾形 1"/>
          <p:cNvSpPr/>
          <p:nvPr/>
        </p:nvSpPr>
        <p:spPr>
          <a:xfrm>
            <a:off x="894812"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直接连接符 21"/>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24" name="燕尾形 23"/>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8" name="图片 27"/>
          <p:cNvPicPr>
            <a:picLocks noChangeAspect="1"/>
          </p:cNvPicPr>
          <p:nvPr/>
        </p:nvPicPr>
        <p:blipFill>
          <a:blip r:embed="rId1"/>
          <a:stretch>
            <a:fillRect/>
          </a:stretch>
        </p:blipFill>
        <p:spPr>
          <a:xfrm>
            <a:off x="3559810" y="1067435"/>
            <a:ext cx="8258810" cy="5180330"/>
          </a:xfrm>
          <a:prstGeom prst="rect">
            <a:avLst/>
          </a:prstGeom>
        </p:spPr>
      </p:pic>
      <p:pic>
        <p:nvPicPr>
          <p:cNvPr id="9" name="图片 8"/>
          <p:cNvPicPr/>
          <p:nvPr/>
        </p:nvPicPr>
        <p:blipFill>
          <a:blip r:embed="rId2"/>
          <a:stretch>
            <a:fillRect/>
          </a:stretch>
        </p:blipFill>
        <p:spPr>
          <a:xfrm>
            <a:off x="262558" y="4798806"/>
            <a:ext cx="3094990" cy="1943356"/>
          </a:xfrm>
          <a:prstGeom prst="rect">
            <a:avLst/>
          </a:prstGeom>
        </p:spPr>
      </p:pic>
    </p:spTree>
  </p:cSld>
  <p:clrMapOvr>
    <a:masterClrMapping/>
  </p:clrMapOvr>
  <p:transition spd="slow" advTm="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4873050" y="2451926"/>
            <a:ext cx="2382671" cy="2383533"/>
          </a:xfrm>
          <a:prstGeom prst="ellipse">
            <a:avLst/>
          </a:prstGeom>
          <a:noFill/>
          <a:ln w="76200">
            <a:solidFill>
              <a:srgbClr val="A0BF0D"/>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6064386" y="1947628"/>
            <a:ext cx="0" cy="745450"/>
          </a:xfrm>
          <a:prstGeom prst="line">
            <a:avLst/>
          </a:prstGeom>
          <a:ln w="63500">
            <a:solidFill>
              <a:srgbClr val="A0BF0D"/>
            </a:solidFill>
            <a:headEnd type="arrow"/>
          </a:ln>
        </p:spPr>
        <p:style>
          <a:lnRef idx="2">
            <a:schemeClr val="accent1">
              <a:shade val="50000"/>
            </a:schemeClr>
          </a:lnRef>
          <a:fillRef idx="1">
            <a:schemeClr val="accent1"/>
          </a:fillRef>
          <a:effectRef idx="0">
            <a:schemeClr val="accent1"/>
          </a:effectRef>
          <a:fontRef idx="minor">
            <a:schemeClr val="lt1"/>
          </a:fontRef>
        </p:style>
      </p:cxnSp>
      <p:cxnSp>
        <p:nvCxnSpPr>
          <p:cNvPr id="4" name="直接连接符 3"/>
          <p:cNvCxnSpPr/>
          <p:nvPr/>
        </p:nvCxnSpPr>
        <p:spPr>
          <a:xfrm>
            <a:off x="6064386" y="4569098"/>
            <a:ext cx="0" cy="744172"/>
          </a:xfrm>
          <a:prstGeom prst="line">
            <a:avLst/>
          </a:prstGeom>
          <a:ln w="63500">
            <a:solidFill>
              <a:srgbClr val="A0BF0D"/>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5" name="直接连接符 4"/>
          <p:cNvCxnSpPr/>
          <p:nvPr/>
        </p:nvCxnSpPr>
        <p:spPr>
          <a:xfrm rot="5400000">
            <a:off x="7396318" y="3487006"/>
            <a:ext cx="0" cy="743903"/>
          </a:xfrm>
          <a:prstGeom prst="line">
            <a:avLst/>
          </a:prstGeom>
          <a:ln w="63500">
            <a:solidFill>
              <a:srgbClr val="A0BF0D"/>
            </a:solidFill>
            <a:headEnd type="arrow"/>
          </a:ln>
        </p:spPr>
        <p:style>
          <a:lnRef idx="2">
            <a:schemeClr val="accent1">
              <a:shade val="50000"/>
            </a:schemeClr>
          </a:lnRef>
          <a:fillRef idx="1">
            <a:schemeClr val="accent1"/>
          </a:fillRef>
          <a:effectRef idx="0">
            <a:schemeClr val="accent1"/>
          </a:effectRef>
          <a:fontRef idx="minor">
            <a:schemeClr val="lt1"/>
          </a:fontRef>
        </p:style>
      </p:cxnSp>
      <p:cxnSp>
        <p:nvCxnSpPr>
          <p:cNvPr id="6" name="直接连接符 5"/>
          <p:cNvCxnSpPr/>
          <p:nvPr/>
        </p:nvCxnSpPr>
        <p:spPr>
          <a:xfrm rot="5400000">
            <a:off x="4730481" y="2984721"/>
            <a:ext cx="0" cy="743903"/>
          </a:xfrm>
          <a:prstGeom prst="line">
            <a:avLst/>
          </a:prstGeom>
          <a:ln w="63500">
            <a:solidFill>
              <a:srgbClr val="A0BF0D"/>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7" name="TextBox 6"/>
          <p:cNvSpPr txBox="1"/>
          <p:nvPr/>
        </p:nvSpPr>
        <p:spPr>
          <a:xfrm>
            <a:off x="6878320" y="1197610"/>
            <a:ext cx="3167380" cy="322580"/>
          </a:xfrm>
          <a:prstGeom prst="rect">
            <a:avLst/>
          </a:prstGeom>
          <a:noFill/>
        </p:spPr>
        <p:txBody>
          <a:bodyPr wrap="square" lIns="0" tIns="0" rIns="0" bIns="0" rtlCol="0">
            <a:spAutoFit/>
          </a:bodyPr>
          <a:lstStyle/>
          <a:p>
            <a:r>
              <a:rPr b="1" dirty="0">
                <a:solidFill>
                  <a:schemeClr val="tx2"/>
                </a:solidFill>
                <a:latin typeface="微软雅黑" panose="020B0503020204020204" pitchFamily="34" charset="-122"/>
                <a:ea typeface="微软雅黑" panose="020B0503020204020204" pitchFamily="34" charset="-122"/>
              </a:rPr>
              <a:t>合并财务验收和技术验收</a:t>
            </a:r>
            <a:endParaRPr b="1" dirty="0">
              <a:solidFill>
                <a:schemeClr val="tx2"/>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6878320" y="1652905"/>
            <a:ext cx="3928110" cy="1107440"/>
          </a:xfrm>
          <a:prstGeom prst="rect">
            <a:avLst/>
          </a:prstGeom>
          <a:noFill/>
        </p:spPr>
        <p:txBody>
          <a:bodyPr wrap="square" lIns="0" tIns="0" rIns="0" bIns="0" rtlCol="0">
            <a:spAutoFit/>
          </a:bodyPr>
          <a:lstStyle/>
          <a:p>
            <a:pPr fontAlgn="auto">
              <a:lnSpc>
                <a:spcPct val="100000"/>
              </a:lnSpc>
            </a:pP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sym typeface="+mn-ea"/>
              </a:rPr>
              <a:t>由项目管理专业机构严格依据任务书在项目实施期末进行</a:t>
            </a:r>
            <a:r>
              <a:rPr lang="zh-CN" altLang="en-US" sz="1800" dirty="0">
                <a:solidFill>
                  <a:srgbClr val="FF0000"/>
                </a:solidFill>
                <a:latin typeface="微软雅黑" panose="020B0503020204020204" pitchFamily="34" charset="-122"/>
                <a:ea typeface="微软雅黑" panose="020B0503020204020204" pitchFamily="34" charset="-122"/>
                <a:sym typeface="+mn-ea"/>
              </a:rPr>
              <a:t>一次性</a:t>
            </a:r>
            <a:r>
              <a:rPr lang="zh-CN" altLang="en-US" sz="1800" dirty="0">
                <a:solidFill>
                  <a:schemeClr val="tx1"/>
                </a:solidFill>
                <a:latin typeface="微软雅黑" panose="020B0503020204020204" pitchFamily="34" charset="-122"/>
                <a:ea typeface="微软雅黑" panose="020B0503020204020204" pitchFamily="34" charset="-122"/>
                <a:sym typeface="+mn-ea"/>
              </a:rPr>
              <a:t>综合绩效评价</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r>
              <a:rPr lang="zh-CN" altLang="en-US" sz="1800" dirty="0">
                <a:solidFill>
                  <a:srgbClr val="FF0000"/>
                </a:solidFill>
                <a:latin typeface="微软雅黑" panose="020B0503020204020204" pitchFamily="34" charset="-122"/>
                <a:ea typeface="微软雅黑" panose="020B0503020204020204" pitchFamily="34" charset="-122"/>
                <a:sym typeface="+mn-ea"/>
              </a:rPr>
              <a:t>不再分别开展单独的财务验收和技术验收。</a:t>
            </a:r>
            <a:endParaRPr lang="zh-CN" altLang="en-US" sz="1800" dirty="0">
              <a:solidFill>
                <a:srgbClr val="FF0000"/>
              </a:solidFill>
              <a:latin typeface="微软雅黑" panose="020B0503020204020204" pitchFamily="34" charset="-122"/>
              <a:ea typeface="微软雅黑" panose="020B0503020204020204" pitchFamily="34" charset="-122"/>
              <a:sym typeface="+mn-ea"/>
            </a:endParaRPr>
          </a:p>
        </p:txBody>
      </p:sp>
      <p:sp>
        <p:nvSpPr>
          <p:cNvPr id="9" name="TextBox 8"/>
          <p:cNvSpPr txBox="1"/>
          <p:nvPr/>
        </p:nvSpPr>
        <p:spPr>
          <a:xfrm>
            <a:off x="5745301" y="1282881"/>
            <a:ext cx="638169" cy="492557"/>
          </a:xfrm>
          <a:prstGeom prst="rect">
            <a:avLst/>
          </a:prstGeom>
          <a:noFill/>
        </p:spPr>
        <p:txBody>
          <a:bodyPr wrap="square" lIns="0" tIns="0" rIns="0" bIns="0" rtlCol="0">
            <a:spAutoFit/>
          </a:bodyPr>
          <a:lstStyle/>
          <a:p>
            <a:pPr algn="ctr"/>
            <a:r>
              <a:rPr lang="en-US" altLang="zh-CN" sz="3200" b="1" dirty="0">
                <a:solidFill>
                  <a:schemeClr val="tx2"/>
                </a:solidFill>
                <a:latin typeface="微软雅黑" panose="020B0503020204020204" pitchFamily="34" charset="-122"/>
                <a:ea typeface="微软雅黑" panose="020B0503020204020204" pitchFamily="34" charset="-122"/>
              </a:rPr>
              <a:t>01</a:t>
            </a:r>
            <a:endParaRPr lang="zh-CN" altLang="en-US" sz="3200" b="1" dirty="0">
              <a:solidFill>
                <a:schemeClr val="tx2"/>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7864268" y="3612680"/>
            <a:ext cx="638169" cy="492557"/>
          </a:xfrm>
          <a:prstGeom prst="rect">
            <a:avLst/>
          </a:prstGeom>
          <a:noFill/>
        </p:spPr>
        <p:txBody>
          <a:bodyPr wrap="square" lIns="0" tIns="0" rIns="0" bIns="0" rtlCol="0">
            <a:spAutoFit/>
          </a:bodyPr>
          <a:lstStyle/>
          <a:p>
            <a:pPr algn="ctr"/>
            <a:r>
              <a:rPr lang="en-US" altLang="zh-CN" sz="3200" b="1" dirty="0">
                <a:solidFill>
                  <a:schemeClr val="tx2"/>
                </a:solidFill>
                <a:latin typeface="微软雅黑" panose="020B0503020204020204" pitchFamily="34" charset="-122"/>
                <a:ea typeface="微软雅黑" panose="020B0503020204020204" pitchFamily="34" charset="-122"/>
              </a:rPr>
              <a:t>02</a:t>
            </a:r>
            <a:endParaRPr lang="zh-CN" altLang="en-US" sz="3200" b="1" dirty="0">
              <a:solidFill>
                <a:schemeClr val="tx2"/>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8953500" y="3356610"/>
            <a:ext cx="2959735" cy="645795"/>
          </a:xfrm>
          <a:prstGeom prst="rect">
            <a:avLst/>
          </a:prstGeom>
          <a:noFill/>
        </p:spPr>
        <p:txBody>
          <a:bodyPr wrap="square" lIns="0" tIns="0" rIns="0" bIns="0" rtlCol="0">
            <a:spAutoFit/>
          </a:bodyPr>
          <a:lstStyle/>
          <a:p>
            <a:r>
              <a:rPr lang="zh-CN" altLang="en-US" b="1" dirty="0">
                <a:solidFill>
                  <a:schemeClr val="tx2"/>
                </a:solidFill>
                <a:latin typeface="微软雅黑" panose="020B0503020204020204" pitchFamily="34" charset="-122"/>
                <a:ea typeface="微软雅黑" panose="020B0503020204020204" pitchFamily="34" charset="-122"/>
                <a:sym typeface="+mn-ea"/>
              </a:rPr>
              <a:t>进一步下放预算调剂权限</a:t>
            </a:r>
            <a:endParaRPr lang="zh-CN" altLang="en-US" b="1" dirty="0">
              <a:solidFill>
                <a:schemeClr val="tx2"/>
              </a:solidFill>
              <a:latin typeface="微软雅黑" panose="020B0503020204020204" pitchFamily="34" charset="-122"/>
              <a:ea typeface="微软雅黑" panose="020B0503020204020204" pitchFamily="34" charset="-122"/>
            </a:endParaRPr>
          </a:p>
          <a:p>
            <a:endParaRPr lang="zh-CN" altLang="en-US" b="1" dirty="0">
              <a:solidFill>
                <a:schemeClr val="tx2"/>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8960137" y="3852545"/>
            <a:ext cx="2319646" cy="1107996"/>
          </a:xfrm>
          <a:prstGeom prst="rect">
            <a:avLst/>
          </a:prstGeom>
          <a:noFill/>
        </p:spPr>
        <p:txBody>
          <a:bodyPr wrap="square" lIns="0" tIns="0" rIns="0" bIns="0" rtlCol="0">
            <a:spAutoFit/>
          </a:bodyPr>
          <a:lstStyle/>
          <a:p>
            <a:pPr fontAlgn="auto">
              <a:lnSpc>
                <a:spcPct val="100000"/>
              </a:lnSpc>
            </a:pPr>
            <a:r>
              <a:rPr sz="1800" dirty="0">
                <a:solidFill>
                  <a:schemeClr val="tx1">
                    <a:lumMod val="75000"/>
                    <a:lumOff val="25000"/>
                  </a:schemeClr>
                </a:solidFill>
                <a:latin typeface="微软雅黑" panose="020B0503020204020204" pitchFamily="34" charset="-122"/>
                <a:ea typeface="微软雅黑" panose="020B0503020204020204" pitchFamily="34" charset="-122"/>
                <a:sym typeface="+mn-ea"/>
              </a:rPr>
              <a:t>直接费用中</a:t>
            </a:r>
            <a:r>
              <a:rPr sz="1800" b="1" dirty="0">
                <a:solidFill>
                  <a:srgbClr val="FF0000"/>
                </a:solidFill>
                <a:latin typeface="微软雅黑" panose="020B0503020204020204" pitchFamily="34" charset="-122"/>
                <a:ea typeface="微软雅黑" panose="020B0503020204020204" pitchFamily="34" charset="-122"/>
                <a:sym typeface="+mn-ea"/>
              </a:rPr>
              <a:t>除设备费外</a:t>
            </a:r>
            <a:r>
              <a:rPr sz="1800" dirty="0">
                <a:solidFill>
                  <a:schemeClr val="tx1">
                    <a:lumMod val="75000"/>
                    <a:lumOff val="25000"/>
                  </a:schemeClr>
                </a:solidFill>
                <a:latin typeface="微软雅黑" panose="020B0503020204020204" pitchFamily="34" charset="-122"/>
                <a:ea typeface="微软雅黑" panose="020B0503020204020204" pitchFamily="34" charset="-122"/>
                <a:sym typeface="+mn-ea"/>
              </a:rPr>
              <a:t>，其他科目费用调剂权</a:t>
            </a:r>
            <a:r>
              <a:rPr sz="1800" b="1" dirty="0">
                <a:solidFill>
                  <a:srgbClr val="FF0000"/>
                </a:solidFill>
                <a:latin typeface="微软雅黑" panose="020B0503020204020204" pitchFamily="34" charset="-122"/>
                <a:ea typeface="微软雅黑" panose="020B0503020204020204" pitchFamily="34" charset="-122"/>
                <a:sym typeface="+mn-ea"/>
              </a:rPr>
              <a:t>全部下放</a:t>
            </a:r>
            <a:r>
              <a:rPr sz="1800" dirty="0">
                <a:solidFill>
                  <a:schemeClr val="tx1">
                    <a:lumMod val="75000"/>
                    <a:lumOff val="25000"/>
                  </a:schemeClr>
                </a:solidFill>
                <a:latin typeface="微软雅黑" panose="020B0503020204020204" pitchFamily="34" charset="-122"/>
                <a:ea typeface="微软雅黑" panose="020B0503020204020204" pitchFamily="34" charset="-122"/>
                <a:sym typeface="+mn-ea"/>
              </a:rPr>
              <a:t>给项目承担单位</a:t>
            </a:r>
            <a:r>
              <a:rPr lang="zh-CN" sz="1800"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endParaRPr sz="1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5745301" y="5424127"/>
            <a:ext cx="638169" cy="492557"/>
          </a:xfrm>
          <a:prstGeom prst="rect">
            <a:avLst/>
          </a:prstGeom>
          <a:noFill/>
        </p:spPr>
        <p:txBody>
          <a:bodyPr wrap="square" lIns="0" tIns="0" rIns="0" bIns="0" rtlCol="0">
            <a:spAutoFit/>
          </a:bodyPr>
          <a:lstStyle/>
          <a:p>
            <a:pPr algn="ctr"/>
            <a:r>
              <a:rPr lang="en-US" altLang="zh-CN" sz="3200" b="1" dirty="0">
                <a:solidFill>
                  <a:schemeClr val="tx2"/>
                </a:solidFill>
                <a:latin typeface="微软雅黑" panose="020B0503020204020204" pitchFamily="34" charset="-122"/>
                <a:ea typeface="微软雅黑" panose="020B0503020204020204" pitchFamily="34" charset="-122"/>
              </a:rPr>
              <a:t>03</a:t>
            </a:r>
            <a:endParaRPr lang="zh-CN" altLang="en-US" sz="3200" b="1" dirty="0">
              <a:solidFill>
                <a:schemeClr val="tx2"/>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3683422" y="3110395"/>
            <a:ext cx="638169" cy="492557"/>
          </a:xfrm>
          <a:prstGeom prst="rect">
            <a:avLst/>
          </a:prstGeom>
          <a:noFill/>
        </p:spPr>
        <p:txBody>
          <a:bodyPr wrap="square" lIns="0" tIns="0" rIns="0" bIns="0" rtlCol="0">
            <a:spAutoFit/>
          </a:bodyPr>
          <a:lstStyle/>
          <a:p>
            <a:pPr algn="ctr"/>
            <a:r>
              <a:rPr lang="en-US" altLang="zh-CN" sz="3200" b="1" dirty="0">
                <a:solidFill>
                  <a:schemeClr val="tx2"/>
                </a:solidFill>
                <a:latin typeface="微软雅黑" panose="020B0503020204020204" pitchFamily="34" charset="-122"/>
                <a:ea typeface="微软雅黑" panose="020B0503020204020204" pitchFamily="34" charset="-122"/>
              </a:rPr>
              <a:t>04</a:t>
            </a:r>
            <a:endParaRPr lang="zh-CN" altLang="en-US" sz="3200" b="1" dirty="0">
              <a:solidFill>
                <a:schemeClr val="tx2"/>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6730759" y="1197546"/>
            <a:ext cx="0" cy="1122807"/>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9" idx="3"/>
          </p:cNvCxnSpPr>
          <p:nvPr/>
        </p:nvCxnSpPr>
        <p:spPr>
          <a:xfrm>
            <a:off x="6383470" y="1529159"/>
            <a:ext cx="352903" cy="0"/>
          </a:xfrm>
          <a:prstGeom prst="line">
            <a:avLst/>
          </a:prstGeom>
          <a:ln>
            <a:solidFill>
              <a:srgbClr val="333333"/>
            </a:solidFill>
            <a:headEnd type="ova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8832432" y="3499962"/>
            <a:ext cx="0" cy="1607767"/>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8485142" y="3829631"/>
            <a:ext cx="352903" cy="0"/>
          </a:xfrm>
          <a:prstGeom prst="line">
            <a:avLst/>
          </a:prstGeom>
          <a:ln>
            <a:solidFill>
              <a:srgbClr val="333333"/>
            </a:solidFill>
            <a:headEnd type="ova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5336987" y="5670406"/>
            <a:ext cx="352903" cy="0"/>
          </a:xfrm>
          <a:prstGeom prst="line">
            <a:avLst/>
          </a:prstGeom>
          <a:ln>
            <a:solidFill>
              <a:srgbClr val="333333"/>
            </a:solidFill>
            <a:headEnd type="ova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517775" y="4635500"/>
            <a:ext cx="2522220" cy="322580"/>
          </a:xfrm>
          <a:prstGeom prst="rect">
            <a:avLst/>
          </a:prstGeom>
          <a:noFill/>
        </p:spPr>
        <p:txBody>
          <a:bodyPr wrap="square" lIns="0" tIns="0" rIns="0" bIns="0" rtlCol="0">
            <a:spAutoFit/>
          </a:bodyPr>
          <a:lstStyle/>
          <a:p>
            <a:pPr algn="r"/>
            <a:r>
              <a:rPr lang="zh-CN" altLang="en-US" b="1" dirty="0">
                <a:solidFill>
                  <a:schemeClr val="tx2"/>
                </a:solidFill>
                <a:latin typeface="微软雅黑" panose="020B0503020204020204" pitchFamily="34" charset="-122"/>
                <a:ea typeface="微软雅黑" panose="020B0503020204020204" pitchFamily="34" charset="-122"/>
              </a:rPr>
              <a:t>简化政府采购流程</a:t>
            </a:r>
            <a:endParaRPr lang="zh-CN" altLang="en-US" b="1" dirty="0">
              <a:solidFill>
                <a:schemeClr val="tx2"/>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965835" y="5089525"/>
            <a:ext cx="4337050" cy="1661795"/>
          </a:xfrm>
          <a:prstGeom prst="rect">
            <a:avLst/>
          </a:prstGeom>
          <a:noFill/>
        </p:spPr>
        <p:txBody>
          <a:bodyPr wrap="square" lIns="0" tIns="0" rIns="0" bIns="0" rtlCol="0">
            <a:spAutoFit/>
          </a:bodyPr>
          <a:lstStyle/>
          <a:p>
            <a:pPr fontAlgn="auto">
              <a:lnSpc>
                <a:spcPct val="100000"/>
              </a:lnSpc>
            </a:pPr>
            <a:r>
              <a:rPr sz="1800" dirty="0">
                <a:solidFill>
                  <a:schemeClr val="tx1">
                    <a:lumMod val="75000"/>
                    <a:lumOff val="25000"/>
                  </a:schemeClr>
                </a:solidFill>
                <a:latin typeface="微软雅黑" panose="020B0503020204020204" pitchFamily="34" charset="-122"/>
                <a:ea typeface="微软雅黑" panose="020B0503020204020204" pitchFamily="34" charset="-122"/>
              </a:rPr>
              <a:t>高校和科研院所要简化科研仪器设备采购流程，对科研</a:t>
            </a:r>
            <a:r>
              <a:rPr sz="1800" b="1" dirty="0">
                <a:solidFill>
                  <a:srgbClr val="FF0000"/>
                </a:solidFill>
                <a:latin typeface="微软雅黑" panose="020B0503020204020204" pitchFamily="34" charset="-122"/>
                <a:ea typeface="微软雅黑" panose="020B0503020204020204" pitchFamily="34" charset="-122"/>
              </a:rPr>
              <a:t>急需</a:t>
            </a:r>
            <a:r>
              <a:rPr sz="1800" dirty="0">
                <a:solidFill>
                  <a:schemeClr val="tx1">
                    <a:lumMod val="75000"/>
                    <a:lumOff val="25000"/>
                  </a:schemeClr>
                </a:solidFill>
                <a:latin typeface="微软雅黑" panose="020B0503020204020204" pitchFamily="34" charset="-122"/>
                <a:ea typeface="微软雅黑" panose="020B0503020204020204" pitchFamily="34" charset="-122"/>
              </a:rPr>
              <a:t>的设备和耗材，采用特事特办、随到随办采购机制，</a:t>
            </a:r>
            <a:r>
              <a:rPr sz="1800" b="1" dirty="0">
                <a:solidFill>
                  <a:srgbClr val="FF0000"/>
                </a:solidFill>
                <a:latin typeface="微软雅黑" panose="020B0503020204020204" pitchFamily="34" charset="-122"/>
                <a:ea typeface="微软雅黑" panose="020B0503020204020204" pitchFamily="34" charset="-122"/>
              </a:rPr>
              <a:t>可不进行招投标程序</a:t>
            </a:r>
            <a:r>
              <a:rPr sz="1800" dirty="0">
                <a:solidFill>
                  <a:schemeClr val="tx1">
                    <a:lumMod val="75000"/>
                    <a:lumOff val="25000"/>
                  </a:schemeClr>
                </a:solidFill>
                <a:latin typeface="微软雅黑" panose="020B0503020204020204" pitchFamily="34" charset="-122"/>
                <a:ea typeface="微软雅黑" panose="020B0503020204020204" pitchFamily="34" charset="-122"/>
              </a:rPr>
              <a:t>，缩短采购周期；对于独家代理或生产的仪器设备，按程序确定采取单一来源采购等方式增强采购灵活性和便利性</a:t>
            </a:r>
            <a:r>
              <a:rPr lang="zh-CN" sz="18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sz="1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23" name="直接连接符 22"/>
          <p:cNvCxnSpPr/>
          <p:nvPr/>
        </p:nvCxnSpPr>
        <p:spPr>
          <a:xfrm>
            <a:off x="3295794" y="2162023"/>
            <a:ext cx="0" cy="1607767"/>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3295794" y="3327346"/>
            <a:ext cx="352903" cy="0"/>
          </a:xfrm>
          <a:prstGeom prst="line">
            <a:avLst/>
          </a:prstGeom>
          <a:ln>
            <a:solidFill>
              <a:srgbClr val="333333"/>
            </a:solidFill>
            <a:headEnd type="ova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89865" y="1855470"/>
            <a:ext cx="2957830" cy="322580"/>
          </a:xfrm>
          <a:prstGeom prst="rect">
            <a:avLst/>
          </a:prstGeom>
          <a:noFill/>
        </p:spPr>
        <p:txBody>
          <a:bodyPr wrap="square" lIns="0" tIns="0" rIns="0" bIns="0" rtlCol="0">
            <a:spAutoFit/>
          </a:bodyPr>
          <a:lstStyle/>
          <a:p>
            <a:pPr algn="r"/>
            <a:r>
              <a:rPr lang="zh-CN" altLang="en-US" b="1" dirty="0">
                <a:solidFill>
                  <a:schemeClr val="tx2"/>
                </a:solidFill>
                <a:latin typeface="微软雅黑" panose="020B0503020204020204" pitchFamily="34" charset="-122"/>
                <a:ea typeface="微软雅黑" panose="020B0503020204020204" pitchFamily="34" charset="-122"/>
              </a:rPr>
              <a:t>简化预算编制</a:t>
            </a:r>
            <a:endParaRPr lang="zh-CN" altLang="en-US" b="1" dirty="0">
              <a:solidFill>
                <a:schemeClr val="tx2"/>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539750" y="2351405"/>
            <a:ext cx="2747645" cy="1538605"/>
          </a:xfrm>
          <a:prstGeom prst="rect">
            <a:avLst/>
          </a:prstGeom>
          <a:noFill/>
        </p:spPr>
        <p:txBody>
          <a:bodyPr wrap="square" lIns="0" tIns="0" rIns="0" bIns="0" rtlCol="0">
            <a:spAutoFit/>
          </a:bodyPr>
          <a:lstStyle/>
          <a:p>
            <a:pPr fontAlgn="auto">
              <a:lnSpc>
                <a:spcPct val="100000"/>
              </a:lnSpc>
            </a:pPr>
            <a:r>
              <a:rPr sz="2000" dirty="0">
                <a:solidFill>
                  <a:schemeClr val="tx1">
                    <a:lumMod val="75000"/>
                    <a:lumOff val="25000"/>
                  </a:schemeClr>
                </a:solidFill>
                <a:latin typeface="微软雅黑" panose="020B0503020204020204" pitchFamily="34" charset="-122"/>
                <a:ea typeface="微软雅黑" panose="020B0503020204020204" pitchFamily="34" charset="-122"/>
                <a:sym typeface="+mn-ea"/>
              </a:rPr>
              <a:t>项目直接费用中</a:t>
            </a:r>
            <a:r>
              <a:rPr sz="2000" b="1" dirty="0">
                <a:solidFill>
                  <a:srgbClr val="FF0000"/>
                </a:solidFill>
                <a:latin typeface="微软雅黑" panose="020B0503020204020204" pitchFamily="34" charset="-122"/>
                <a:ea typeface="微软雅黑" panose="020B0503020204020204" pitchFamily="34" charset="-122"/>
                <a:sym typeface="+mn-ea"/>
              </a:rPr>
              <a:t>除设备费外</a:t>
            </a:r>
            <a:r>
              <a:rPr sz="2000" dirty="0">
                <a:solidFill>
                  <a:schemeClr val="tx1">
                    <a:lumMod val="75000"/>
                    <a:lumOff val="25000"/>
                  </a:schemeClr>
                </a:solidFill>
                <a:latin typeface="微软雅黑" panose="020B0503020204020204" pitchFamily="34" charset="-122"/>
                <a:ea typeface="微软雅黑" panose="020B0503020204020204" pitchFamily="34" charset="-122"/>
                <a:sym typeface="+mn-ea"/>
              </a:rPr>
              <a:t>，其他费用只提供基本测算说明，不提供明细。进一步精简合并其他直接费用科目。</a:t>
            </a:r>
            <a:endParaRPr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八边形 26"/>
          <p:cNvSpPr/>
          <p:nvPr/>
        </p:nvSpPr>
        <p:spPr>
          <a:xfrm>
            <a:off x="4965979" y="2544889"/>
            <a:ext cx="2196813" cy="2197607"/>
          </a:xfrm>
          <a:prstGeom prst="octagon">
            <a:avLst/>
          </a:prstGeom>
          <a:solidFill>
            <a:srgbClr val="31909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8" name="TextBox 27"/>
          <p:cNvSpPr txBox="1"/>
          <p:nvPr/>
        </p:nvSpPr>
        <p:spPr>
          <a:xfrm>
            <a:off x="5265773" y="2975621"/>
            <a:ext cx="1597228" cy="1412875"/>
          </a:xfrm>
          <a:prstGeom prst="rect">
            <a:avLst/>
          </a:prstGeom>
          <a:noFill/>
        </p:spPr>
        <p:txBody>
          <a:bodyPr wrap="square" lIns="121917" tIns="60958" rIns="121917" bIns="60958" rtlCol="0">
            <a:spAutoFit/>
          </a:bodyPr>
          <a:lstStyle/>
          <a:p>
            <a:pPr algn="ctr"/>
            <a:r>
              <a:rPr lang="en-US" altLang="zh-CN" sz="2800" b="1" dirty="0">
                <a:solidFill>
                  <a:schemeClr val="tx1">
                    <a:lumMod val="75000"/>
                    <a:lumOff val="25000"/>
                  </a:schemeClr>
                </a:solidFill>
                <a:latin typeface="微软雅黑" panose="020B0503020204020204" pitchFamily="34" charset="-122"/>
                <a:sym typeface="+mn-ea"/>
              </a:rPr>
              <a:t>国发〔2018〕25号</a:t>
            </a:r>
            <a:endPar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cxnSp>
        <p:nvCxnSpPr>
          <p:cNvPr id="29" name="直接连接符 28"/>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30" name="TextBox 43"/>
          <p:cNvSpPr txBox="1">
            <a:spLocks noChangeArrowheads="1"/>
          </p:cNvSpPr>
          <p:nvPr/>
        </p:nvSpPr>
        <p:spPr bwMode="auto">
          <a:xfrm>
            <a:off x="2303145" y="180975"/>
            <a:ext cx="8488680" cy="49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pPr lvl="0" algn="l"/>
            <a:r>
              <a:rPr lang="zh-CN" altLang="en-US" sz="2600" b="1" dirty="0">
                <a:solidFill>
                  <a:schemeClr val="accent4">
                    <a:lumMod val="75000"/>
                  </a:schemeClr>
                </a:solidFill>
                <a:latin typeface="微软雅黑" panose="020B0503020204020204" pitchFamily="34" charset="-122"/>
                <a:sym typeface="+mn-ea"/>
              </a:rPr>
              <a:t>《</a:t>
            </a:r>
            <a:r>
              <a:rPr lang="en-US" altLang="zh-CN" sz="2600" b="1" dirty="0">
                <a:solidFill>
                  <a:schemeClr val="accent4">
                    <a:lumMod val="75000"/>
                  </a:schemeClr>
                </a:solidFill>
                <a:latin typeface="微软雅黑" panose="020B0503020204020204" pitchFamily="34" charset="-122"/>
                <a:sym typeface="+mn-ea"/>
              </a:rPr>
              <a:t>国务院关于优化科研管理提升科研绩效若干措施的通知</a:t>
            </a:r>
            <a:r>
              <a:rPr lang="zh-CN" altLang="en-US" sz="2600" b="1" dirty="0">
                <a:solidFill>
                  <a:schemeClr val="accent4">
                    <a:lumMod val="75000"/>
                  </a:schemeClr>
                </a:solidFill>
                <a:latin typeface="微软雅黑" panose="020B0503020204020204" pitchFamily="34" charset="-122"/>
                <a:sym typeface="+mn-ea"/>
              </a:rPr>
              <a:t>》</a:t>
            </a:r>
            <a:endParaRPr lang="zh-CN" altLang="en-US" sz="2600" b="1" dirty="0">
              <a:solidFill>
                <a:schemeClr val="accent4">
                  <a:lumMod val="75000"/>
                </a:schemeClr>
              </a:solidFill>
              <a:latin typeface="微软雅黑" panose="020B0503020204020204" pitchFamily="34" charset="-122"/>
              <a:sym typeface="+mn-ea"/>
            </a:endParaRPr>
          </a:p>
        </p:txBody>
      </p:sp>
      <p:sp>
        <p:nvSpPr>
          <p:cNvPr id="31" name="燕尾形 30"/>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33" name="直接连接符 32"/>
          <p:cNvCxnSpPr/>
          <p:nvPr/>
        </p:nvCxnSpPr>
        <p:spPr>
          <a:xfrm>
            <a:off x="5337392" y="4957922"/>
            <a:ext cx="0" cy="1607767"/>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52" name="图片 52"/>
          <p:cNvPicPr>
            <a:picLocks noChangeAspect="1" noChangeArrowheads="1"/>
          </p:cNvPicPr>
          <p:nvPr/>
        </p:nvPicPr>
        <p:blipFill>
          <a:blip r:embed="rId1"/>
          <a:srcRect/>
          <a:stretch>
            <a:fillRect/>
          </a:stretch>
        </p:blipFill>
        <p:spPr>
          <a:xfrm>
            <a:off x="9748520" y="4906645"/>
            <a:ext cx="1778000" cy="1861820"/>
          </a:xfrm>
          <a:prstGeom prst="rect">
            <a:avLst/>
          </a:prstGeom>
          <a:noFill/>
          <a:ln w="9525">
            <a:noFill/>
            <a:miter lim="800000"/>
            <a:headEnd/>
            <a:tailEnd/>
          </a:ln>
        </p:spPr>
      </p:pic>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strVal val="(6*min(max(#ppt_w*#ppt_h,.3),1)-7.4)/-.7*#ppt_w"/>
                                          </p:val>
                                        </p:tav>
                                        <p:tav tm="100000">
                                          <p:val>
                                            <p:strVal val="#ppt_w"/>
                                          </p:val>
                                        </p:tav>
                                      </p:tavLst>
                                    </p:anim>
                                    <p:anim calcmode="lin" valueType="num">
                                      <p:cBhvr>
                                        <p:cTn id="8" dur="500" fill="hold"/>
                                        <p:tgtEl>
                                          <p:spTgt spid="27"/>
                                        </p:tgtEl>
                                        <p:attrNameLst>
                                          <p:attrName>ppt_h</p:attrName>
                                        </p:attrNameLst>
                                      </p:cBhvr>
                                      <p:tavLst>
                                        <p:tav tm="0">
                                          <p:val>
                                            <p:strVal val="(6*min(max(#ppt_w*#ppt_h,.3),1)-7.4)/-.7*#ppt_h"/>
                                          </p:val>
                                        </p:tav>
                                        <p:tav tm="100000">
                                          <p:val>
                                            <p:strVal val="#ppt_h"/>
                                          </p:val>
                                        </p:tav>
                                      </p:tavLst>
                                    </p:anim>
                                    <p:anim calcmode="lin" valueType="num">
                                      <p:cBhvr>
                                        <p:cTn id="9" dur="500" fill="hold"/>
                                        <p:tgtEl>
                                          <p:spTgt spid="27"/>
                                        </p:tgtEl>
                                        <p:attrNameLst>
                                          <p:attrName>ppt_x</p:attrName>
                                        </p:attrNameLst>
                                      </p:cBhvr>
                                      <p:tavLst>
                                        <p:tav tm="0">
                                          <p:val>
                                            <p:fltVal val="0.5"/>
                                          </p:val>
                                        </p:tav>
                                        <p:tav tm="100000">
                                          <p:val>
                                            <p:strVal val="#ppt_x"/>
                                          </p:val>
                                        </p:tav>
                                      </p:tavLst>
                                    </p:anim>
                                    <p:anim calcmode="lin" valueType="num">
                                      <p:cBhvr>
                                        <p:cTn id="10" dur="500" fill="hold"/>
                                        <p:tgtEl>
                                          <p:spTgt spid="27"/>
                                        </p:tgtEl>
                                        <p:attrNameLst>
                                          <p:attrName>ppt_y</p:attrName>
                                        </p:attrNameLst>
                                      </p:cBhvr>
                                      <p:tavLst>
                                        <p:tav tm="0">
                                          <p:val>
                                            <p:strVal val="1+(6*min(max(#ppt_w*#ppt_h,.3),1)-7.4)/-.7*#ppt_h/2"/>
                                          </p:val>
                                        </p:tav>
                                        <p:tav tm="100000">
                                          <p:val>
                                            <p:strVal val="#ppt_y"/>
                                          </p:val>
                                        </p:tav>
                                      </p:tavLst>
                                    </p:anim>
                                  </p:childTnLst>
                                </p:cTn>
                              </p:par>
                              <p:par>
                                <p:cTn id="11" presetID="23" presetClass="entr" presetSubtype="36"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strVal val="(6*min(max(#ppt_w*#ppt_h,.3),1)-7.4)/-.7*#ppt_w"/>
                                          </p:val>
                                        </p:tav>
                                        <p:tav tm="100000">
                                          <p:val>
                                            <p:strVal val="#ppt_w"/>
                                          </p:val>
                                        </p:tav>
                                      </p:tavLst>
                                    </p:anim>
                                    <p:anim calcmode="lin" valueType="num">
                                      <p:cBhvr>
                                        <p:cTn id="14" dur="500" fill="hold"/>
                                        <p:tgtEl>
                                          <p:spTgt spid="28"/>
                                        </p:tgtEl>
                                        <p:attrNameLst>
                                          <p:attrName>ppt_h</p:attrName>
                                        </p:attrNameLst>
                                      </p:cBhvr>
                                      <p:tavLst>
                                        <p:tav tm="0">
                                          <p:val>
                                            <p:strVal val="(6*min(max(#ppt_w*#ppt_h,.3),1)-7.4)/-.7*#ppt_h"/>
                                          </p:val>
                                        </p:tav>
                                        <p:tav tm="100000">
                                          <p:val>
                                            <p:strVal val="#ppt_h"/>
                                          </p:val>
                                        </p:tav>
                                      </p:tavLst>
                                    </p:anim>
                                    <p:anim calcmode="lin" valueType="num">
                                      <p:cBhvr>
                                        <p:cTn id="15" dur="500" fill="hold"/>
                                        <p:tgtEl>
                                          <p:spTgt spid="28"/>
                                        </p:tgtEl>
                                        <p:attrNameLst>
                                          <p:attrName>ppt_x</p:attrName>
                                        </p:attrNameLst>
                                      </p:cBhvr>
                                      <p:tavLst>
                                        <p:tav tm="0">
                                          <p:val>
                                            <p:fltVal val="0.5"/>
                                          </p:val>
                                        </p:tav>
                                        <p:tav tm="100000">
                                          <p:val>
                                            <p:strVal val="#ppt_x"/>
                                          </p:val>
                                        </p:tav>
                                      </p:tavLst>
                                    </p:anim>
                                    <p:anim calcmode="lin" valueType="num">
                                      <p:cBhvr>
                                        <p:cTn id="16" dur="500" fill="hold"/>
                                        <p:tgtEl>
                                          <p:spTgt spid="28"/>
                                        </p:tgtEl>
                                        <p:attrNameLst>
                                          <p:attrName>ppt_y</p:attrName>
                                        </p:attrNameLst>
                                      </p:cBhvr>
                                      <p:tavLst>
                                        <p:tav tm="0">
                                          <p:val>
                                            <p:strVal val="1+(6*min(max(#ppt_w*#ppt_h,.3),1)-7.4)/-.7*#ppt_h/2"/>
                                          </p:val>
                                        </p:tav>
                                        <p:tav tm="100000">
                                          <p:val>
                                            <p:strVal val="#ppt_y"/>
                                          </p:val>
                                        </p:tav>
                                      </p:tavLst>
                                    </p:anim>
                                  </p:childTnLst>
                                </p:cTn>
                              </p:par>
                            </p:childTnLst>
                          </p:cTn>
                        </p:par>
                        <p:par>
                          <p:cTn id="17" fill="hold">
                            <p:stCondLst>
                              <p:cond delay="500"/>
                            </p:stCondLst>
                            <p:childTnLst>
                              <p:par>
                                <p:cTn id="18" presetID="14" presetClass="entr" presetSubtype="1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childTnLst>
                          </p:cTn>
                        </p:par>
                        <p:par>
                          <p:cTn id="21" fill="hold">
                            <p:stCondLst>
                              <p:cond delay="1000"/>
                            </p:stCondLst>
                            <p:childTnLst>
                              <p:par>
                                <p:cTn id="22" presetID="53" presetClass="entr" presetSubtype="528"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anim calcmode="lin" valueType="num">
                                      <p:cBhvr>
                                        <p:cTn id="27" dur="500" fill="hold"/>
                                        <p:tgtEl>
                                          <p:spTgt spid="5"/>
                                        </p:tgtEl>
                                        <p:attrNameLst>
                                          <p:attrName>ppt_x</p:attrName>
                                        </p:attrNameLst>
                                      </p:cBhvr>
                                      <p:tavLst>
                                        <p:tav tm="0">
                                          <p:val>
                                            <p:fltVal val="0.5"/>
                                          </p:val>
                                        </p:tav>
                                        <p:tav tm="100000">
                                          <p:val>
                                            <p:strVal val="#ppt_x"/>
                                          </p:val>
                                        </p:tav>
                                      </p:tavLst>
                                    </p:anim>
                                    <p:anim calcmode="lin" valueType="num">
                                      <p:cBhvr>
                                        <p:cTn id="28" dur="500" fill="hold"/>
                                        <p:tgtEl>
                                          <p:spTgt spid="5"/>
                                        </p:tgtEl>
                                        <p:attrNameLst>
                                          <p:attrName>ppt_y</p:attrName>
                                        </p:attrNameLst>
                                      </p:cBhvr>
                                      <p:tavLst>
                                        <p:tav tm="0">
                                          <p:val>
                                            <p:fltVal val="0.5"/>
                                          </p:val>
                                        </p:tav>
                                        <p:tav tm="100000">
                                          <p:val>
                                            <p:strVal val="#ppt_y"/>
                                          </p:val>
                                        </p:tav>
                                      </p:tavLst>
                                    </p:anim>
                                  </p:childTnLst>
                                </p:cTn>
                              </p:par>
                              <p:par>
                                <p:cTn id="29" presetID="53" presetClass="entr" presetSubtype="528"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anim calcmode="lin" valueType="num">
                                      <p:cBhvr>
                                        <p:cTn id="34" dur="500" fill="hold"/>
                                        <p:tgtEl>
                                          <p:spTgt spid="3"/>
                                        </p:tgtEl>
                                        <p:attrNameLst>
                                          <p:attrName>ppt_x</p:attrName>
                                        </p:attrNameLst>
                                      </p:cBhvr>
                                      <p:tavLst>
                                        <p:tav tm="0">
                                          <p:val>
                                            <p:fltVal val="0.5"/>
                                          </p:val>
                                        </p:tav>
                                        <p:tav tm="100000">
                                          <p:val>
                                            <p:strVal val="#ppt_x"/>
                                          </p:val>
                                        </p:tav>
                                      </p:tavLst>
                                    </p:anim>
                                    <p:anim calcmode="lin" valueType="num">
                                      <p:cBhvr>
                                        <p:cTn id="35" dur="500" fill="hold"/>
                                        <p:tgtEl>
                                          <p:spTgt spid="3"/>
                                        </p:tgtEl>
                                        <p:attrNameLst>
                                          <p:attrName>ppt_y</p:attrName>
                                        </p:attrNameLst>
                                      </p:cBhvr>
                                      <p:tavLst>
                                        <p:tav tm="0">
                                          <p:val>
                                            <p:fltVal val="0.5"/>
                                          </p:val>
                                        </p:tav>
                                        <p:tav tm="100000">
                                          <p:val>
                                            <p:strVal val="#ppt_y"/>
                                          </p:val>
                                        </p:tav>
                                      </p:tavLst>
                                    </p:anim>
                                  </p:childTnLst>
                                </p:cTn>
                              </p:par>
                              <p:par>
                                <p:cTn id="36" presetID="53" presetClass="entr" presetSubtype="528"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500" fill="hold"/>
                                        <p:tgtEl>
                                          <p:spTgt spid="6"/>
                                        </p:tgtEl>
                                        <p:attrNameLst>
                                          <p:attrName>ppt_w</p:attrName>
                                        </p:attrNameLst>
                                      </p:cBhvr>
                                      <p:tavLst>
                                        <p:tav tm="0">
                                          <p:val>
                                            <p:fltVal val="0"/>
                                          </p:val>
                                        </p:tav>
                                        <p:tav tm="100000">
                                          <p:val>
                                            <p:strVal val="#ppt_w"/>
                                          </p:val>
                                        </p:tav>
                                      </p:tavLst>
                                    </p:anim>
                                    <p:anim calcmode="lin" valueType="num">
                                      <p:cBhvr>
                                        <p:cTn id="39" dur="500" fill="hold"/>
                                        <p:tgtEl>
                                          <p:spTgt spid="6"/>
                                        </p:tgtEl>
                                        <p:attrNameLst>
                                          <p:attrName>ppt_h</p:attrName>
                                        </p:attrNameLst>
                                      </p:cBhvr>
                                      <p:tavLst>
                                        <p:tav tm="0">
                                          <p:val>
                                            <p:fltVal val="0"/>
                                          </p:val>
                                        </p:tav>
                                        <p:tav tm="100000">
                                          <p:val>
                                            <p:strVal val="#ppt_h"/>
                                          </p:val>
                                        </p:tav>
                                      </p:tavLst>
                                    </p:anim>
                                    <p:animEffect transition="in" filter="fade">
                                      <p:cBhvr>
                                        <p:cTn id="40" dur="500"/>
                                        <p:tgtEl>
                                          <p:spTgt spid="6"/>
                                        </p:tgtEl>
                                      </p:cBhvr>
                                    </p:animEffect>
                                    <p:anim calcmode="lin" valueType="num">
                                      <p:cBhvr>
                                        <p:cTn id="41" dur="500" fill="hold"/>
                                        <p:tgtEl>
                                          <p:spTgt spid="6"/>
                                        </p:tgtEl>
                                        <p:attrNameLst>
                                          <p:attrName>ppt_x</p:attrName>
                                        </p:attrNameLst>
                                      </p:cBhvr>
                                      <p:tavLst>
                                        <p:tav tm="0">
                                          <p:val>
                                            <p:fltVal val="0.5"/>
                                          </p:val>
                                        </p:tav>
                                        <p:tav tm="100000">
                                          <p:val>
                                            <p:strVal val="#ppt_x"/>
                                          </p:val>
                                        </p:tav>
                                      </p:tavLst>
                                    </p:anim>
                                    <p:anim calcmode="lin" valueType="num">
                                      <p:cBhvr>
                                        <p:cTn id="42" dur="500" fill="hold"/>
                                        <p:tgtEl>
                                          <p:spTgt spid="6"/>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500" fill="hold"/>
                                        <p:tgtEl>
                                          <p:spTgt spid="4"/>
                                        </p:tgtEl>
                                        <p:attrNameLst>
                                          <p:attrName>ppt_w</p:attrName>
                                        </p:attrNameLst>
                                      </p:cBhvr>
                                      <p:tavLst>
                                        <p:tav tm="0">
                                          <p:val>
                                            <p:fltVal val="0"/>
                                          </p:val>
                                        </p:tav>
                                        <p:tav tm="100000">
                                          <p:val>
                                            <p:strVal val="#ppt_w"/>
                                          </p:val>
                                        </p:tav>
                                      </p:tavLst>
                                    </p:anim>
                                    <p:anim calcmode="lin" valueType="num">
                                      <p:cBhvr>
                                        <p:cTn id="46" dur="500" fill="hold"/>
                                        <p:tgtEl>
                                          <p:spTgt spid="4"/>
                                        </p:tgtEl>
                                        <p:attrNameLst>
                                          <p:attrName>ppt_h</p:attrName>
                                        </p:attrNameLst>
                                      </p:cBhvr>
                                      <p:tavLst>
                                        <p:tav tm="0">
                                          <p:val>
                                            <p:fltVal val="0"/>
                                          </p:val>
                                        </p:tav>
                                        <p:tav tm="100000">
                                          <p:val>
                                            <p:strVal val="#ppt_h"/>
                                          </p:val>
                                        </p:tav>
                                      </p:tavLst>
                                    </p:anim>
                                    <p:animEffect transition="in" filter="fade">
                                      <p:cBhvr>
                                        <p:cTn id="47" dur="500"/>
                                        <p:tgtEl>
                                          <p:spTgt spid="4"/>
                                        </p:tgtEl>
                                      </p:cBhvr>
                                    </p:animEffect>
                                    <p:anim calcmode="lin" valueType="num">
                                      <p:cBhvr>
                                        <p:cTn id="48" dur="500" fill="hold"/>
                                        <p:tgtEl>
                                          <p:spTgt spid="4"/>
                                        </p:tgtEl>
                                        <p:attrNameLst>
                                          <p:attrName>ppt_x</p:attrName>
                                        </p:attrNameLst>
                                      </p:cBhvr>
                                      <p:tavLst>
                                        <p:tav tm="0">
                                          <p:val>
                                            <p:fltVal val="0.5"/>
                                          </p:val>
                                        </p:tav>
                                        <p:tav tm="100000">
                                          <p:val>
                                            <p:strVal val="#ppt_x"/>
                                          </p:val>
                                        </p:tav>
                                      </p:tavLst>
                                    </p:anim>
                                    <p:anim calcmode="lin" valueType="num">
                                      <p:cBhvr>
                                        <p:cTn id="49" dur="500" fill="hold"/>
                                        <p:tgtEl>
                                          <p:spTgt spid="4"/>
                                        </p:tgtEl>
                                        <p:attrNameLst>
                                          <p:attrName>ppt_y</p:attrName>
                                        </p:attrNameLst>
                                      </p:cBhvr>
                                      <p:tavLst>
                                        <p:tav tm="0">
                                          <p:val>
                                            <p:fltVal val="0.5"/>
                                          </p:val>
                                        </p:tav>
                                        <p:tav tm="100000">
                                          <p:val>
                                            <p:strVal val="#ppt_y"/>
                                          </p:val>
                                        </p:tav>
                                      </p:tavLst>
                                    </p:anim>
                                  </p:childTnLst>
                                </p:cTn>
                              </p:par>
                            </p:childTnLst>
                          </p:cTn>
                        </p:par>
                        <p:par>
                          <p:cTn id="50" fill="hold">
                            <p:stCondLst>
                              <p:cond delay="1500"/>
                            </p:stCondLst>
                            <p:childTnLst>
                              <p:par>
                                <p:cTn id="51" presetID="10"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childTnLst>
                          </p:cTn>
                        </p:par>
                        <p:par>
                          <p:cTn id="54" fill="hold">
                            <p:stCondLst>
                              <p:cond delay="2000"/>
                            </p:stCondLst>
                            <p:childTnLst>
                              <p:par>
                                <p:cTn id="55" presetID="16" presetClass="entr" presetSubtype="42"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outHorizontal)">
                                      <p:cBhvr>
                                        <p:cTn id="57" dur="500"/>
                                        <p:tgtEl>
                                          <p:spTgt spid="15"/>
                                        </p:tgtEl>
                                      </p:cBhvr>
                                    </p:animEffect>
                                  </p:childTnLst>
                                </p:cTn>
                              </p:par>
                            </p:childTnLst>
                          </p:cTn>
                        </p:par>
                        <p:par>
                          <p:cTn id="58" fill="hold">
                            <p:stCondLst>
                              <p:cond delay="2500"/>
                            </p:stCondLst>
                            <p:childTnLst>
                              <p:par>
                                <p:cTn id="59" presetID="22" presetClass="entr" presetSubtype="2" fill="hold"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right)">
                                      <p:cBhvr>
                                        <p:cTn id="61" dur="500"/>
                                        <p:tgtEl>
                                          <p:spTgt spid="16"/>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wipe(left)">
                                      <p:cBhvr>
                                        <p:cTn id="64" dur="500"/>
                                        <p:tgtEl>
                                          <p:spTgt spid="7"/>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wipe(left)">
                                      <p:cBhvr>
                                        <p:cTn id="67" dur="500"/>
                                        <p:tgtEl>
                                          <p:spTgt spid="8"/>
                                        </p:tgtEl>
                                      </p:cBhvr>
                                    </p:animEffect>
                                  </p:childTnLst>
                                </p:cTn>
                              </p:par>
                            </p:childTnLst>
                          </p:cTn>
                        </p:par>
                        <p:par>
                          <p:cTn id="68" fill="hold">
                            <p:stCondLst>
                              <p:cond delay="3000"/>
                            </p:stCondLst>
                            <p:childTnLst>
                              <p:par>
                                <p:cTn id="69" presetID="10" presetClass="entr" presetSubtype="0" fill="hold" grpId="0" nodeType="after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fade">
                                      <p:cBhvr>
                                        <p:cTn id="71" dur="500"/>
                                        <p:tgtEl>
                                          <p:spTgt spid="10"/>
                                        </p:tgtEl>
                                      </p:cBhvr>
                                    </p:animEffect>
                                  </p:childTnLst>
                                </p:cTn>
                              </p:par>
                            </p:childTnLst>
                          </p:cTn>
                        </p:par>
                        <p:par>
                          <p:cTn id="72" fill="hold">
                            <p:stCondLst>
                              <p:cond delay="3500"/>
                            </p:stCondLst>
                            <p:childTnLst>
                              <p:par>
                                <p:cTn id="73" presetID="16" presetClass="entr" presetSubtype="42"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barn(outHorizontal)">
                                      <p:cBhvr>
                                        <p:cTn id="75" dur="500"/>
                                        <p:tgtEl>
                                          <p:spTgt spid="17"/>
                                        </p:tgtEl>
                                      </p:cBhvr>
                                    </p:animEffect>
                                  </p:childTnLst>
                                </p:cTn>
                              </p:par>
                            </p:childTnLst>
                          </p:cTn>
                        </p:par>
                        <p:par>
                          <p:cTn id="76" fill="hold">
                            <p:stCondLst>
                              <p:cond delay="4000"/>
                            </p:stCondLst>
                            <p:childTnLst>
                              <p:par>
                                <p:cTn id="77" presetID="22" presetClass="entr" presetSubtype="2" fill="hold" nodeType="after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wipe(right)">
                                      <p:cBhvr>
                                        <p:cTn id="79" dur="500"/>
                                        <p:tgtEl>
                                          <p:spTgt spid="18"/>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wipe(left)">
                                      <p:cBhvr>
                                        <p:cTn id="82" dur="500"/>
                                        <p:tgtEl>
                                          <p:spTgt spid="11"/>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left)">
                                      <p:cBhvr>
                                        <p:cTn id="85" dur="500"/>
                                        <p:tgtEl>
                                          <p:spTgt spid="12"/>
                                        </p:tgtEl>
                                      </p:cBhvr>
                                    </p:animEffect>
                                  </p:childTnLst>
                                </p:cTn>
                              </p:par>
                            </p:childTnLst>
                          </p:cTn>
                        </p:par>
                        <p:par>
                          <p:cTn id="86" fill="hold">
                            <p:stCondLst>
                              <p:cond delay="4500"/>
                            </p:stCondLst>
                            <p:childTnLst>
                              <p:par>
                                <p:cTn id="87" presetID="10" presetClass="entr" presetSubtype="0" fill="hold" grpId="0" nodeType="afterEffect">
                                  <p:stCondLst>
                                    <p:cond delay="0"/>
                                  </p:stCondLst>
                                  <p:childTnLst>
                                    <p:set>
                                      <p:cBhvr>
                                        <p:cTn id="88" dur="1" fill="hold">
                                          <p:stCondLst>
                                            <p:cond delay="0"/>
                                          </p:stCondLst>
                                        </p:cTn>
                                        <p:tgtEl>
                                          <p:spTgt spid="13"/>
                                        </p:tgtEl>
                                        <p:attrNameLst>
                                          <p:attrName>style.visibility</p:attrName>
                                        </p:attrNameLst>
                                      </p:cBhvr>
                                      <p:to>
                                        <p:strVal val="visible"/>
                                      </p:to>
                                    </p:set>
                                    <p:animEffect transition="in" filter="fade">
                                      <p:cBhvr>
                                        <p:cTn id="89" dur="500"/>
                                        <p:tgtEl>
                                          <p:spTgt spid="13"/>
                                        </p:tgtEl>
                                      </p:cBhvr>
                                    </p:animEffect>
                                  </p:childTnLst>
                                </p:cTn>
                              </p:par>
                            </p:childTnLst>
                          </p:cTn>
                        </p:par>
                        <p:par>
                          <p:cTn id="90" fill="hold">
                            <p:stCondLst>
                              <p:cond delay="5000"/>
                            </p:stCondLst>
                            <p:childTnLst>
                              <p:par>
                                <p:cTn id="91" presetID="22" presetClass="entr" presetSubtype="8" fill="hold"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par>
                                <p:cTn id="94" presetID="22" presetClass="entr" presetSubtype="2" fill="hold" grpId="0" nodeType="with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right)">
                                      <p:cBhvr>
                                        <p:cTn id="96" dur="500"/>
                                        <p:tgtEl>
                                          <p:spTgt spid="21"/>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22"/>
                                        </p:tgtEl>
                                        <p:attrNameLst>
                                          <p:attrName>style.visibility</p:attrName>
                                        </p:attrNameLst>
                                      </p:cBhvr>
                                      <p:to>
                                        <p:strVal val="visible"/>
                                      </p:to>
                                    </p:set>
                                    <p:animEffect transition="in" filter="wipe(right)">
                                      <p:cBhvr>
                                        <p:cTn id="99" dur="500"/>
                                        <p:tgtEl>
                                          <p:spTgt spid="22"/>
                                        </p:tgtEl>
                                      </p:cBhvr>
                                    </p:animEffect>
                                  </p:childTnLst>
                                </p:cTn>
                              </p:par>
                            </p:childTnLst>
                          </p:cTn>
                        </p:par>
                        <p:par>
                          <p:cTn id="100" fill="hold">
                            <p:stCondLst>
                              <p:cond delay="5500"/>
                            </p:stCondLst>
                            <p:childTnLst>
                              <p:par>
                                <p:cTn id="101" presetID="10" presetClass="entr" presetSubtype="0"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fade">
                                      <p:cBhvr>
                                        <p:cTn id="103" dur="500"/>
                                        <p:tgtEl>
                                          <p:spTgt spid="14"/>
                                        </p:tgtEl>
                                      </p:cBhvr>
                                    </p:animEffect>
                                  </p:childTnLst>
                                </p:cTn>
                              </p:par>
                            </p:childTnLst>
                          </p:cTn>
                        </p:par>
                        <p:par>
                          <p:cTn id="104" fill="hold">
                            <p:stCondLst>
                              <p:cond delay="6000"/>
                            </p:stCondLst>
                            <p:childTnLst>
                              <p:par>
                                <p:cTn id="105" presetID="16" presetClass="entr" presetSubtype="42" fill="hold" nodeType="afterEffect">
                                  <p:stCondLst>
                                    <p:cond delay="0"/>
                                  </p:stCondLst>
                                  <p:childTnLst>
                                    <p:set>
                                      <p:cBhvr>
                                        <p:cTn id="106" dur="1" fill="hold">
                                          <p:stCondLst>
                                            <p:cond delay="0"/>
                                          </p:stCondLst>
                                        </p:cTn>
                                        <p:tgtEl>
                                          <p:spTgt spid="23"/>
                                        </p:tgtEl>
                                        <p:attrNameLst>
                                          <p:attrName>style.visibility</p:attrName>
                                        </p:attrNameLst>
                                      </p:cBhvr>
                                      <p:to>
                                        <p:strVal val="visible"/>
                                      </p:to>
                                    </p:set>
                                    <p:animEffect transition="in" filter="barn(outHorizontal)">
                                      <p:cBhvr>
                                        <p:cTn id="107" dur="500"/>
                                        <p:tgtEl>
                                          <p:spTgt spid="23"/>
                                        </p:tgtEl>
                                      </p:cBhvr>
                                    </p:animEffect>
                                  </p:childTnLst>
                                </p:cTn>
                              </p:par>
                            </p:childTnLst>
                          </p:cTn>
                        </p:par>
                        <p:par>
                          <p:cTn id="108" fill="hold">
                            <p:stCondLst>
                              <p:cond delay="6500"/>
                            </p:stCondLst>
                            <p:childTnLst>
                              <p:par>
                                <p:cTn id="109" presetID="22" presetClass="entr" presetSubtype="8" fill="hold"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wipe(left)">
                                      <p:cBhvr>
                                        <p:cTn id="111" dur="500"/>
                                        <p:tgtEl>
                                          <p:spTgt spid="24"/>
                                        </p:tgtEl>
                                      </p:cBhvr>
                                    </p:animEffect>
                                  </p:childTnLst>
                                </p:cTn>
                              </p:par>
                              <p:par>
                                <p:cTn id="112" presetID="22" presetClass="entr" presetSubtype="2" fill="hold" grpId="0" nodeType="withEffect">
                                  <p:stCondLst>
                                    <p:cond delay="0"/>
                                  </p:stCondLst>
                                  <p:childTnLst>
                                    <p:set>
                                      <p:cBhvr>
                                        <p:cTn id="113" dur="1" fill="hold">
                                          <p:stCondLst>
                                            <p:cond delay="0"/>
                                          </p:stCondLst>
                                        </p:cTn>
                                        <p:tgtEl>
                                          <p:spTgt spid="25"/>
                                        </p:tgtEl>
                                        <p:attrNameLst>
                                          <p:attrName>style.visibility</p:attrName>
                                        </p:attrNameLst>
                                      </p:cBhvr>
                                      <p:to>
                                        <p:strVal val="visible"/>
                                      </p:to>
                                    </p:set>
                                    <p:animEffect transition="in" filter="wipe(right)">
                                      <p:cBhvr>
                                        <p:cTn id="114" dur="500"/>
                                        <p:tgtEl>
                                          <p:spTgt spid="25"/>
                                        </p:tgtEl>
                                      </p:cBhvr>
                                    </p:animEffect>
                                  </p:childTnLst>
                                </p:cTn>
                              </p:par>
                              <p:par>
                                <p:cTn id="115" presetID="22" presetClass="entr" presetSubtype="2" fill="hold" grpId="0" nodeType="withEffect">
                                  <p:stCondLst>
                                    <p:cond delay="0"/>
                                  </p:stCondLst>
                                  <p:childTnLst>
                                    <p:set>
                                      <p:cBhvr>
                                        <p:cTn id="116" dur="1" fill="hold">
                                          <p:stCondLst>
                                            <p:cond delay="0"/>
                                          </p:stCondLst>
                                        </p:cTn>
                                        <p:tgtEl>
                                          <p:spTgt spid="26"/>
                                        </p:tgtEl>
                                        <p:attrNameLst>
                                          <p:attrName>style.visibility</p:attrName>
                                        </p:attrNameLst>
                                      </p:cBhvr>
                                      <p:to>
                                        <p:strVal val="visible"/>
                                      </p:to>
                                    </p:set>
                                    <p:animEffect transition="in" filter="wipe(right)">
                                      <p:cBhvr>
                                        <p:cTn id="117" dur="500"/>
                                        <p:tgtEl>
                                          <p:spTgt spid="26"/>
                                        </p:tgtEl>
                                      </p:cBhvr>
                                    </p:animEffect>
                                  </p:childTnLst>
                                </p:cTn>
                              </p:par>
                            </p:childTnLst>
                          </p:cTn>
                        </p:par>
                        <p:par>
                          <p:cTn id="118" fill="hold">
                            <p:stCondLst>
                              <p:cond delay="7000"/>
                            </p:stCondLst>
                            <p:childTnLst>
                              <p:par>
                                <p:cTn id="119" presetID="16" presetClass="entr" presetSubtype="42" fill="hold" nodeType="afterEffect">
                                  <p:stCondLst>
                                    <p:cond delay="0"/>
                                  </p:stCondLst>
                                  <p:childTnLst>
                                    <p:set>
                                      <p:cBhvr>
                                        <p:cTn id="120" dur="1" fill="hold">
                                          <p:stCondLst>
                                            <p:cond delay="0"/>
                                          </p:stCondLst>
                                        </p:cTn>
                                        <p:tgtEl>
                                          <p:spTgt spid="33"/>
                                        </p:tgtEl>
                                        <p:attrNameLst>
                                          <p:attrName>style.visibility</p:attrName>
                                        </p:attrNameLst>
                                      </p:cBhvr>
                                      <p:to>
                                        <p:strVal val="visible"/>
                                      </p:to>
                                    </p:set>
                                    <p:animEffect transition="in" filter="barn(outHorizontal)">
                                      <p:cBhvr>
                                        <p:cTn id="12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7" grpId="0"/>
      <p:bldP spid="8" grpId="0"/>
      <p:bldP spid="9" grpId="0"/>
      <p:bldP spid="10" grpId="0"/>
      <p:bldP spid="11" grpId="0"/>
      <p:bldP spid="12" grpId="0"/>
      <p:bldP spid="13" grpId="0"/>
      <p:bldP spid="14" grpId="0"/>
      <p:bldP spid="21" grpId="0"/>
      <p:bldP spid="22" grpId="0"/>
      <p:bldP spid="25" grpId="0"/>
      <p:bldP spid="26" grpId="0"/>
      <p:bldP spid="27" grpId="0" bldLvl="0" animBg="1"/>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直接连接符 21"/>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24" name="燕尾形 23"/>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6" name="图片 5"/>
          <p:cNvPicPr/>
          <p:nvPr/>
        </p:nvPicPr>
        <p:blipFill>
          <a:blip r:embed="rId1"/>
          <a:stretch>
            <a:fillRect/>
          </a:stretch>
        </p:blipFill>
        <p:spPr>
          <a:xfrm>
            <a:off x="9047534" y="4221882"/>
            <a:ext cx="2736304" cy="2016224"/>
          </a:xfrm>
          <a:prstGeom prst="rect">
            <a:avLst/>
          </a:prstGeom>
        </p:spPr>
      </p:pic>
      <p:pic>
        <p:nvPicPr>
          <p:cNvPr id="7" name="图片 6"/>
          <p:cNvPicPr/>
          <p:nvPr/>
        </p:nvPicPr>
        <p:blipFill>
          <a:blip r:embed="rId2"/>
          <a:stretch>
            <a:fillRect/>
          </a:stretch>
        </p:blipFill>
        <p:spPr>
          <a:xfrm>
            <a:off x="982638" y="1341562"/>
            <a:ext cx="8064896" cy="3888432"/>
          </a:xfrm>
          <a:prstGeom prst="rect">
            <a:avLst/>
          </a:prstGeom>
        </p:spPr>
      </p:pic>
    </p:spTree>
  </p:cSld>
  <p:clrMapOvr>
    <a:masterClrMapping/>
  </p:clrMapOvr>
  <p:transition spd="slow" advTm="0"/>
  <p:timing>
    <p:tnLst>
      <p:par>
        <p:cTn id="1" dur="indefinite" restart="never" nodeType="tmRoot"/>
      </p:par>
    </p:tnLst>
  </p:timing>
</p:sld>
</file>

<file path=ppt/theme/theme1.xml><?xml version="1.0" encoding="utf-8"?>
<a:theme xmlns:a="http://schemas.openxmlformats.org/drawingml/2006/main" name="Office 主题">
  <a:themeElements>
    <a:clrScheme name="自定义 81">
      <a:dk1>
        <a:sysClr val="windowText" lastClr="000000"/>
      </a:dk1>
      <a:lt1>
        <a:sysClr val="window" lastClr="FFFFFF"/>
      </a:lt1>
      <a:dk2>
        <a:srgbClr val="666666"/>
      </a:dk2>
      <a:lt2>
        <a:srgbClr val="D2D2D2"/>
      </a:lt2>
      <a:accent1>
        <a:srgbClr val="EF7768"/>
      </a:accent1>
      <a:accent2>
        <a:srgbClr val="C7C7C7"/>
      </a:accent2>
      <a:accent3>
        <a:srgbClr val="38B1BF"/>
      </a:accent3>
      <a:accent4>
        <a:srgbClr val="FF9933"/>
      </a:accent4>
      <a:accent5>
        <a:srgbClr val="7F7F7F"/>
      </a:accent5>
      <a:accent6>
        <a:srgbClr val="878787"/>
      </a:accent6>
      <a:hlink>
        <a:srgbClr val="006387"/>
      </a:hlink>
      <a:folHlink>
        <a:srgbClr val="8B8B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我的主题色">
      <a:dk1>
        <a:sysClr val="windowText" lastClr="000000"/>
      </a:dk1>
      <a:lt1>
        <a:sysClr val="window" lastClr="FFFFFF"/>
      </a:lt1>
      <a:dk2>
        <a:srgbClr val="E6325C"/>
      </a:dk2>
      <a:lt2>
        <a:srgbClr val="E6325C"/>
      </a:lt2>
      <a:accent1>
        <a:srgbClr val="A3CD39"/>
      </a:accent1>
      <a:accent2>
        <a:srgbClr val="A3CD39"/>
      </a:accent2>
      <a:accent3>
        <a:srgbClr val="4EC0A5"/>
      </a:accent3>
      <a:accent4>
        <a:srgbClr val="4EC0A5"/>
      </a:accent4>
      <a:accent5>
        <a:srgbClr val="E4BE33"/>
      </a:accent5>
      <a:accent6>
        <a:srgbClr val="E4BE3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极目远眺">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6861</Words>
  <Application>WPS 演示</Application>
  <PresentationFormat>自定义</PresentationFormat>
  <Paragraphs>480</Paragraphs>
  <Slides>36</Slides>
  <Notes>34</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36</vt:i4>
      </vt:variant>
    </vt:vector>
  </HeadingPairs>
  <TitlesOfParts>
    <vt:vector size="54" baseType="lpstr">
      <vt:lpstr>Arial</vt:lpstr>
      <vt:lpstr>宋体</vt:lpstr>
      <vt:lpstr>Wingdings</vt:lpstr>
      <vt:lpstr>微软雅黑</vt:lpstr>
      <vt:lpstr>Impact</vt:lpstr>
      <vt:lpstr>Calibri</vt:lpstr>
      <vt:lpstr>Tahoma</vt:lpstr>
      <vt:lpstr>Calibri</vt:lpstr>
      <vt:lpstr>Arial Unicode MS</vt:lpstr>
      <vt:lpstr>方正兰亭纤黑简体</vt:lpstr>
      <vt:lpstr>TeXGyreAdventor</vt:lpstr>
      <vt:lpstr>Eras Bold ITC</vt:lpstr>
      <vt:lpstr>华文中宋</vt:lpstr>
      <vt:lpstr>Wingdings</vt:lpstr>
      <vt:lpstr>Segoe Print</vt:lpstr>
      <vt:lpstr>黑体</vt:lpstr>
      <vt:lpstr>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邦邦家园</dc:title>
  <dc:creator>邦邦家园</dc:creator>
  <cp:keywords>https://shop114556147.taobao.com</cp:keywords>
  <cp:category>https://shop114556147.taobao.com</cp:category>
  <cp:lastModifiedBy>文雨</cp:lastModifiedBy>
  <cp:revision>756</cp:revision>
  <dcterms:created xsi:type="dcterms:W3CDTF">2015-04-23T03:04:00Z</dcterms:created>
  <dcterms:modified xsi:type="dcterms:W3CDTF">2018-11-22T01:17:26Z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2052-10.1.0.7521</vt:lpwstr>
  </property>
</Properties>
</file>